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59A68-8D49-4F30-98B1-3CFFC853CC6B}" v="2" dt="2022-07-20T12:53:26.5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7659" y="310895"/>
            <a:ext cx="11533632" cy="621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180" y="1549145"/>
            <a:ext cx="70096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437" y="3260217"/>
            <a:ext cx="10517124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nazier@wipfli.com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158495"/>
            <a:ext cx="11548872" cy="621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92511" y="5559552"/>
            <a:ext cx="1996440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5816"/>
            <a:ext cx="11869420" cy="1583690"/>
          </a:xfrm>
          <a:custGeom>
            <a:avLst/>
            <a:gdLst/>
            <a:ahLst/>
            <a:cxnLst/>
            <a:rect l="l" t="t" r="r" b="b"/>
            <a:pathLst>
              <a:path w="11869420" h="1583689">
                <a:moveTo>
                  <a:pt x="0" y="1583436"/>
                </a:moveTo>
                <a:lnTo>
                  <a:pt x="11868912" y="1583436"/>
                </a:lnTo>
                <a:lnTo>
                  <a:pt x="11868912" y="0"/>
                </a:lnTo>
                <a:lnTo>
                  <a:pt x="0" y="0"/>
                </a:lnTo>
                <a:lnTo>
                  <a:pt x="0" y="1583436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417" y="1606677"/>
            <a:ext cx="111232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0" marR="5080" indent="-3359785">
              <a:lnSpc>
                <a:spcPct val="100000"/>
              </a:lnSpc>
              <a:spcBef>
                <a:spcPts val="100"/>
              </a:spcBef>
            </a:pPr>
            <a:r>
              <a:rPr sz="4800" b="0" spc="-145" dirty="0">
                <a:latin typeface="Arial"/>
                <a:cs typeface="Arial"/>
              </a:rPr>
              <a:t>Recruiting </a:t>
            </a:r>
            <a:r>
              <a:rPr sz="4800" b="0" spc="-114" dirty="0">
                <a:latin typeface="Arial"/>
                <a:cs typeface="Arial"/>
              </a:rPr>
              <a:t>and </a:t>
            </a:r>
            <a:r>
              <a:rPr sz="4800" b="0" spc="-160" dirty="0">
                <a:latin typeface="Arial"/>
                <a:cs typeface="Arial"/>
              </a:rPr>
              <a:t>Training </a:t>
            </a:r>
            <a:r>
              <a:rPr sz="4800" b="0" spc="-110" dirty="0">
                <a:latin typeface="Arial"/>
                <a:cs typeface="Arial"/>
              </a:rPr>
              <a:t>the </a:t>
            </a:r>
            <a:r>
              <a:rPr sz="4800" b="0" spc="-125" dirty="0">
                <a:latin typeface="Arial"/>
                <a:cs typeface="Arial"/>
              </a:rPr>
              <a:t>Next</a:t>
            </a:r>
            <a:r>
              <a:rPr sz="4800" b="0" spc="-860" dirty="0">
                <a:latin typeface="Arial"/>
                <a:cs typeface="Arial"/>
              </a:rPr>
              <a:t> </a:t>
            </a:r>
            <a:r>
              <a:rPr sz="4800" b="0" spc="-140" dirty="0">
                <a:latin typeface="Arial"/>
                <a:cs typeface="Arial"/>
              </a:rPr>
              <a:t>Generation  </a:t>
            </a:r>
            <a:r>
              <a:rPr sz="4800" b="0" spc="-135" dirty="0">
                <a:latin typeface="Arial"/>
                <a:cs typeface="Arial"/>
              </a:rPr>
              <a:t>Panel</a:t>
            </a:r>
            <a:r>
              <a:rPr sz="4800" b="0" spc="-260" dirty="0">
                <a:latin typeface="Arial"/>
                <a:cs typeface="Arial"/>
              </a:rPr>
              <a:t> </a:t>
            </a:r>
            <a:r>
              <a:rPr sz="4800" b="0" spc="-145" dirty="0">
                <a:latin typeface="Arial"/>
                <a:cs typeface="Arial"/>
              </a:rPr>
              <a:t>Discussion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582" y="4872939"/>
            <a:ext cx="3911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5" dirty="0">
                <a:solidFill>
                  <a:srgbClr val="FFFFFF"/>
                </a:solidFill>
                <a:latin typeface="Arial"/>
                <a:cs typeface="Arial"/>
              </a:rPr>
              <a:t>AGC </a:t>
            </a:r>
            <a:r>
              <a:rPr sz="2400" i="1" spc="-25" dirty="0">
                <a:solidFill>
                  <a:srgbClr val="FFFFFF"/>
                </a:solidFill>
                <a:latin typeface="Arial"/>
                <a:cs typeface="Arial"/>
              </a:rPr>
              <a:t>WI </a:t>
            </a:r>
            <a:r>
              <a:rPr sz="2400" i="1" spc="-55" dirty="0">
                <a:solidFill>
                  <a:srgbClr val="FFFFFF"/>
                </a:solidFill>
                <a:latin typeface="Arial"/>
                <a:cs typeface="Arial"/>
              </a:rPr>
              <a:t>Summer</a:t>
            </a:r>
            <a:r>
              <a:rPr sz="2400" i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45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45" dirty="0">
                <a:solidFill>
                  <a:srgbClr val="FFFFFF"/>
                </a:solidFill>
                <a:latin typeface="Arial"/>
                <a:cs typeface="Arial"/>
              </a:rPr>
              <a:t>July </a:t>
            </a:r>
            <a:r>
              <a:rPr sz="2400" i="1" spc="-40" dirty="0">
                <a:solidFill>
                  <a:srgbClr val="FFFFFF"/>
                </a:solidFill>
                <a:latin typeface="Arial"/>
                <a:cs typeface="Arial"/>
              </a:rPr>
              <a:t>20,</a:t>
            </a:r>
            <a:r>
              <a:rPr sz="2400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6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0" dirty="0">
                <a:solidFill>
                  <a:srgbClr val="FFFFFF"/>
                </a:solidFill>
                <a:latin typeface="Arial"/>
                <a:cs typeface="Arial"/>
              </a:rPr>
              <a:t>Tina </a:t>
            </a:r>
            <a:r>
              <a:rPr sz="2400" i="1" spc="-65" dirty="0">
                <a:solidFill>
                  <a:srgbClr val="FFFFFF"/>
                </a:solidFill>
                <a:latin typeface="Arial"/>
                <a:cs typeface="Arial"/>
              </a:rPr>
              <a:t>Nazier, </a:t>
            </a:r>
            <a:r>
              <a:rPr sz="2400" i="1" spc="-40" dirty="0">
                <a:solidFill>
                  <a:srgbClr val="FFFFFF"/>
                </a:solidFill>
                <a:latin typeface="Arial"/>
                <a:cs typeface="Arial"/>
              </a:rPr>
              <a:t>MBA, </a:t>
            </a:r>
            <a:r>
              <a:rPr sz="2400" i="1" spc="-45" dirty="0">
                <a:solidFill>
                  <a:srgbClr val="FFFFFF"/>
                </a:solidFill>
                <a:latin typeface="Arial"/>
                <a:cs typeface="Arial"/>
              </a:rPr>
              <a:t>CPC,</a:t>
            </a:r>
            <a:r>
              <a:rPr sz="240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FFFFFF"/>
                </a:solidFill>
                <a:latin typeface="Arial"/>
                <a:cs typeface="Arial"/>
              </a:rPr>
              <a:t>CCM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4843" y="4892040"/>
            <a:ext cx="2292096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58959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Generation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Alpha </a:t>
            </a: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(2013 </a:t>
            </a:r>
            <a:r>
              <a:rPr sz="3400" b="0" spc="-5" dirty="0">
                <a:solidFill>
                  <a:srgbClr val="0050FF"/>
                </a:solidFill>
                <a:latin typeface="Arial"/>
                <a:cs typeface="Arial"/>
              </a:rPr>
              <a:t>-</a:t>
            </a:r>
            <a:r>
              <a:rPr sz="3400" b="0" spc="-24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TBD)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6399" y="1675733"/>
            <a:ext cx="5496153" cy="431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400"/>
            <a:ext cx="8795385" cy="1216660"/>
          </a:xfrm>
          <a:custGeom>
            <a:avLst/>
            <a:gdLst/>
            <a:ahLst/>
            <a:cxnLst/>
            <a:rect l="l" t="t" r="r" b="b"/>
            <a:pathLst>
              <a:path w="8795385" h="1216660">
                <a:moveTo>
                  <a:pt x="0" y="1216152"/>
                </a:moveTo>
                <a:lnTo>
                  <a:pt x="8795004" y="1216152"/>
                </a:lnTo>
                <a:lnTo>
                  <a:pt x="8795004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3872306"/>
            <a:ext cx="834326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spc="-140" dirty="0">
                <a:latin typeface="Arial"/>
                <a:cs typeface="Arial"/>
              </a:rPr>
              <a:t>Recruiting </a:t>
            </a:r>
            <a:r>
              <a:rPr b="0" spc="-105" dirty="0">
                <a:latin typeface="Arial"/>
                <a:cs typeface="Arial"/>
              </a:rPr>
              <a:t>and </a:t>
            </a:r>
            <a:r>
              <a:rPr b="0" spc="-160" dirty="0">
                <a:latin typeface="Arial"/>
                <a:cs typeface="Arial"/>
              </a:rPr>
              <a:t>Training </a:t>
            </a:r>
            <a:r>
              <a:rPr b="0" spc="-105" dirty="0">
                <a:latin typeface="Arial"/>
                <a:cs typeface="Arial"/>
              </a:rPr>
              <a:t>the </a:t>
            </a:r>
            <a:r>
              <a:rPr b="0" spc="-114" dirty="0">
                <a:latin typeface="Arial"/>
                <a:cs typeface="Arial"/>
              </a:rPr>
              <a:t>Next  </a:t>
            </a:r>
            <a:r>
              <a:rPr b="0" spc="-145" dirty="0">
                <a:latin typeface="Arial"/>
                <a:cs typeface="Arial"/>
              </a:rPr>
              <a:t>Generation: </a:t>
            </a:r>
            <a:r>
              <a:rPr b="0" dirty="0">
                <a:latin typeface="Arial"/>
                <a:cs typeface="Arial"/>
              </a:rPr>
              <a:t>A </a:t>
            </a:r>
            <a:r>
              <a:rPr b="0" spc="-140" dirty="0">
                <a:latin typeface="Arial"/>
                <a:cs typeface="Arial"/>
              </a:rPr>
              <a:t>Systematic</a:t>
            </a:r>
            <a:r>
              <a:rPr b="0" spc="-340" dirty="0">
                <a:latin typeface="Arial"/>
                <a:cs typeface="Arial"/>
              </a:rPr>
              <a:t> </a:t>
            </a:r>
            <a:r>
              <a:rPr b="0" spc="-140" dirty="0">
                <a:latin typeface="Arial"/>
                <a:cs typeface="Arial"/>
              </a:rPr>
              <a:t>Approach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025" y="168351"/>
            <a:ext cx="61347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0" dirty="0">
                <a:solidFill>
                  <a:srgbClr val="0050FF"/>
                </a:solidFill>
                <a:latin typeface="Arial"/>
                <a:cs typeface="Arial"/>
              </a:rPr>
              <a:t>Systematic Approach </a:t>
            </a:r>
            <a:r>
              <a:rPr sz="3400" spc="-15" dirty="0">
                <a:solidFill>
                  <a:srgbClr val="0050FF"/>
                </a:solidFill>
                <a:latin typeface="Arial"/>
                <a:cs typeface="Arial"/>
              </a:rPr>
              <a:t>in</a:t>
            </a:r>
            <a:r>
              <a:rPr sz="3400" spc="-1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spc="-30" dirty="0">
                <a:solidFill>
                  <a:srgbClr val="0050FF"/>
                </a:solidFill>
                <a:latin typeface="Arial"/>
                <a:cs typeface="Arial"/>
              </a:rPr>
              <a:t>Phases: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7165" y="1407413"/>
            <a:ext cx="6177280" cy="1043940"/>
          </a:xfrm>
          <a:custGeom>
            <a:avLst/>
            <a:gdLst/>
            <a:ahLst/>
            <a:cxnLst/>
            <a:rect l="l" t="t" r="r" b="b"/>
            <a:pathLst>
              <a:path w="6177280" h="1043939">
                <a:moveTo>
                  <a:pt x="5654802" y="0"/>
                </a:moveTo>
                <a:lnTo>
                  <a:pt x="5654802" y="130556"/>
                </a:lnTo>
                <a:lnTo>
                  <a:pt x="0" y="130556"/>
                </a:lnTo>
                <a:lnTo>
                  <a:pt x="0" y="913384"/>
                </a:lnTo>
                <a:lnTo>
                  <a:pt x="5654802" y="913384"/>
                </a:lnTo>
                <a:lnTo>
                  <a:pt x="5654802" y="1043939"/>
                </a:lnTo>
                <a:lnTo>
                  <a:pt x="6176772" y="521970"/>
                </a:lnTo>
                <a:lnTo>
                  <a:pt x="5654802" y="0"/>
                </a:lnTo>
                <a:close/>
              </a:path>
            </a:pathLst>
          </a:custGeom>
          <a:solidFill>
            <a:srgbClr val="CAD0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7165" y="1407413"/>
            <a:ext cx="6177280" cy="1043940"/>
          </a:xfrm>
          <a:custGeom>
            <a:avLst/>
            <a:gdLst/>
            <a:ahLst/>
            <a:cxnLst/>
            <a:rect l="l" t="t" r="r" b="b"/>
            <a:pathLst>
              <a:path w="6177280" h="1043939">
                <a:moveTo>
                  <a:pt x="0" y="130556"/>
                </a:moveTo>
                <a:lnTo>
                  <a:pt x="5654802" y="130556"/>
                </a:lnTo>
                <a:lnTo>
                  <a:pt x="5654802" y="0"/>
                </a:lnTo>
                <a:lnTo>
                  <a:pt x="6176772" y="521970"/>
                </a:lnTo>
                <a:lnTo>
                  <a:pt x="5654802" y="1043939"/>
                </a:lnTo>
                <a:lnTo>
                  <a:pt x="5654802" y="913384"/>
                </a:lnTo>
                <a:lnTo>
                  <a:pt x="0" y="913384"/>
                </a:lnTo>
                <a:lnTo>
                  <a:pt x="0" y="130556"/>
                </a:lnTo>
                <a:close/>
              </a:path>
            </a:pathLst>
          </a:custGeom>
          <a:ln w="25400">
            <a:solidFill>
              <a:srgbClr val="CA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8944" y="1496694"/>
            <a:ext cx="5231765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5080" indent="-228600">
              <a:lnSpc>
                <a:spcPts val="2410"/>
              </a:lnSpc>
              <a:spcBef>
                <a:spcPts val="36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200" dirty="0">
                <a:solidFill>
                  <a:srgbClr val="6C666A"/>
                </a:solidFill>
                <a:latin typeface="Calibri"/>
                <a:cs typeface="Calibri"/>
              </a:rPr>
              <a:t>Attract</a:t>
            </a:r>
            <a:r>
              <a:rPr sz="2200" spc="9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80" dirty="0">
                <a:solidFill>
                  <a:srgbClr val="6C666A"/>
                </a:solidFill>
                <a:latin typeface="Calibri"/>
                <a:cs typeface="Calibri"/>
              </a:rPr>
              <a:t>more</a:t>
            </a:r>
            <a:r>
              <a:rPr sz="2200" spc="7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6C666A"/>
                </a:solidFill>
                <a:latin typeface="Calibri"/>
                <a:cs typeface="Calibri"/>
              </a:rPr>
              <a:t>people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6C666A"/>
                </a:solidFill>
                <a:latin typeface="Calibri"/>
                <a:cs typeface="Calibri"/>
              </a:rPr>
              <a:t>to</a:t>
            </a:r>
            <a:r>
              <a:rPr sz="2200" spc="7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6C666A"/>
                </a:solidFill>
                <a:latin typeface="Calibri"/>
                <a:cs typeface="Calibri"/>
              </a:rPr>
              <a:t>our</a:t>
            </a:r>
            <a:r>
              <a:rPr sz="2200" spc="9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6C666A"/>
                </a:solidFill>
                <a:latin typeface="Calibri"/>
                <a:cs typeface="Calibri"/>
              </a:rPr>
              <a:t>industry  </a:t>
            </a:r>
            <a:r>
              <a:rPr sz="2200" spc="300" dirty="0">
                <a:solidFill>
                  <a:srgbClr val="6C666A"/>
                </a:solidFill>
                <a:latin typeface="Calibri"/>
                <a:cs typeface="Calibri"/>
              </a:rPr>
              <a:t>and</a:t>
            </a:r>
            <a:r>
              <a:rPr sz="2200" spc="8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310" dirty="0">
                <a:solidFill>
                  <a:srgbClr val="6C666A"/>
                </a:solidFill>
                <a:latin typeface="Calibri"/>
                <a:cs typeface="Calibri"/>
              </a:rPr>
              <a:t>company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841" y="1407413"/>
            <a:ext cx="4116704" cy="1043940"/>
          </a:xfrm>
          <a:custGeom>
            <a:avLst/>
            <a:gdLst/>
            <a:ahLst/>
            <a:cxnLst/>
            <a:rect l="l" t="t" r="r" b="b"/>
            <a:pathLst>
              <a:path w="4116704" h="1043939">
                <a:moveTo>
                  <a:pt x="3942334" y="0"/>
                </a:moveTo>
                <a:lnTo>
                  <a:pt x="173989" y="0"/>
                </a:lnTo>
                <a:lnTo>
                  <a:pt x="127737" y="6211"/>
                </a:lnTo>
                <a:lnTo>
                  <a:pt x="86175" y="23744"/>
                </a:lnTo>
                <a:lnTo>
                  <a:pt x="50961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1" y="992997"/>
                </a:lnTo>
                <a:lnTo>
                  <a:pt x="86175" y="1020195"/>
                </a:lnTo>
                <a:lnTo>
                  <a:pt x="127737" y="1037728"/>
                </a:lnTo>
                <a:lnTo>
                  <a:pt x="173989" y="1043939"/>
                </a:lnTo>
                <a:lnTo>
                  <a:pt x="3942334" y="1043939"/>
                </a:lnTo>
                <a:lnTo>
                  <a:pt x="3988603" y="1037728"/>
                </a:lnTo>
                <a:lnTo>
                  <a:pt x="4030170" y="1020195"/>
                </a:lnTo>
                <a:lnTo>
                  <a:pt x="4065381" y="992997"/>
                </a:lnTo>
                <a:lnTo>
                  <a:pt x="4092579" y="957786"/>
                </a:lnTo>
                <a:lnTo>
                  <a:pt x="4110112" y="916219"/>
                </a:lnTo>
                <a:lnTo>
                  <a:pt x="4116324" y="869950"/>
                </a:lnTo>
                <a:lnTo>
                  <a:pt x="4116324" y="173989"/>
                </a:lnTo>
                <a:lnTo>
                  <a:pt x="4110112" y="127720"/>
                </a:lnTo>
                <a:lnTo>
                  <a:pt x="4092579" y="86153"/>
                </a:lnTo>
                <a:lnTo>
                  <a:pt x="4065381" y="50942"/>
                </a:lnTo>
                <a:lnTo>
                  <a:pt x="4030170" y="23744"/>
                </a:lnTo>
                <a:lnTo>
                  <a:pt x="3988603" y="6211"/>
                </a:lnTo>
                <a:lnTo>
                  <a:pt x="3942334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841" y="1407413"/>
            <a:ext cx="4116704" cy="1043940"/>
          </a:xfrm>
          <a:custGeom>
            <a:avLst/>
            <a:gdLst/>
            <a:ahLst/>
            <a:cxnLst/>
            <a:rect l="l" t="t" r="r" b="b"/>
            <a:pathLst>
              <a:path w="4116704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1" y="50942"/>
                </a:lnTo>
                <a:lnTo>
                  <a:pt x="86175" y="23744"/>
                </a:lnTo>
                <a:lnTo>
                  <a:pt x="127737" y="6211"/>
                </a:lnTo>
                <a:lnTo>
                  <a:pt x="173989" y="0"/>
                </a:lnTo>
                <a:lnTo>
                  <a:pt x="3942334" y="0"/>
                </a:lnTo>
                <a:lnTo>
                  <a:pt x="3988603" y="6211"/>
                </a:lnTo>
                <a:lnTo>
                  <a:pt x="4030170" y="23744"/>
                </a:lnTo>
                <a:lnTo>
                  <a:pt x="4065381" y="50942"/>
                </a:lnTo>
                <a:lnTo>
                  <a:pt x="4092579" y="86153"/>
                </a:lnTo>
                <a:lnTo>
                  <a:pt x="4110112" y="127720"/>
                </a:lnTo>
                <a:lnTo>
                  <a:pt x="4116324" y="173989"/>
                </a:lnTo>
                <a:lnTo>
                  <a:pt x="4116324" y="869950"/>
                </a:lnTo>
                <a:lnTo>
                  <a:pt x="4110112" y="916219"/>
                </a:lnTo>
                <a:lnTo>
                  <a:pt x="4092579" y="957786"/>
                </a:lnTo>
                <a:lnTo>
                  <a:pt x="4065381" y="992997"/>
                </a:lnTo>
                <a:lnTo>
                  <a:pt x="4030170" y="1020195"/>
                </a:lnTo>
                <a:lnTo>
                  <a:pt x="3988603" y="1037728"/>
                </a:lnTo>
                <a:lnTo>
                  <a:pt x="3942334" y="1043939"/>
                </a:lnTo>
                <a:lnTo>
                  <a:pt x="173989" y="1043939"/>
                </a:lnTo>
                <a:lnTo>
                  <a:pt x="127737" y="1037728"/>
                </a:lnTo>
                <a:lnTo>
                  <a:pt x="86175" y="1020195"/>
                </a:lnTo>
                <a:lnTo>
                  <a:pt x="50961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7165" y="2554985"/>
            <a:ext cx="6177280" cy="1043940"/>
          </a:xfrm>
          <a:custGeom>
            <a:avLst/>
            <a:gdLst/>
            <a:ahLst/>
            <a:cxnLst/>
            <a:rect l="l" t="t" r="r" b="b"/>
            <a:pathLst>
              <a:path w="6177280" h="1043939">
                <a:moveTo>
                  <a:pt x="5654802" y="0"/>
                </a:moveTo>
                <a:lnTo>
                  <a:pt x="5654802" y="130555"/>
                </a:lnTo>
                <a:lnTo>
                  <a:pt x="0" y="130555"/>
                </a:lnTo>
                <a:lnTo>
                  <a:pt x="0" y="913384"/>
                </a:lnTo>
                <a:lnTo>
                  <a:pt x="5654802" y="913384"/>
                </a:lnTo>
                <a:lnTo>
                  <a:pt x="5654802" y="1043939"/>
                </a:lnTo>
                <a:lnTo>
                  <a:pt x="6176772" y="521969"/>
                </a:lnTo>
                <a:lnTo>
                  <a:pt x="5654802" y="0"/>
                </a:lnTo>
                <a:close/>
              </a:path>
            </a:pathLst>
          </a:custGeom>
          <a:solidFill>
            <a:srgbClr val="CAD0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7165" y="2554985"/>
            <a:ext cx="6177280" cy="1043940"/>
          </a:xfrm>
          <a:custGeom>
            <a:avLst/>
            <a:gdLst/>
            <a:ahLst/>
            <a:cxnLst/>
            <a:rect l="l" t="t" r="r" b="b"/>
            <a:pathLst>
              <a:path w="6177280" h="1043939">
                <a:moveTo>
                  <a:pt x="0" y="130555"/>
                </a:moveTo>
                <a:lnTo>
                  <a:pt x="5654802" y="130555"/>
                </a:lnTo>
                <a:lnTo>
                  <a:pt x="5654802" y="0"/>
                </a:lnTo>
                <a:lnTo>
                  <a:pt x="6176772" y="521969"/>
                </a:lnTo>
                <a:lnTo>
                  <a:pt x="5654802" y="1043939"/>
                </a:lnTo>
                <a:lnTo>
                  <a:pt x="5654802" y="913384"/>
                </a:lnTo>
                <a:lnTo>
                  <a:pt x="0" y="913384"/>
                </a:lnTo>
                <a:lnTo>
                  <a:pt x="0" y="130555"/>
                </a:lnTo>
                <a:close/>
              </a:path>
            </a:pathLst>
          </a:custGeom>
          <a:ln w="25400">
            <a:solidFill>
              <a:srgbClr val="CA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58944" y="2644520"/>
            <a:ext cx="3339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229" dirty="0">
                <a:solidFill>
                  <a:srgbClr val="6C666A"/>
                </a:solidFill>
                <a:latin typeface="Calibri"/>
                <a:cs typeface="Calibri"/>
              </a:rPr>
              <a:t>Get</a:t>
            </a:r>
            <a:r>
              <a:rPr sz="2200" spc="6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320" dirty="0">
                <a:solidFill>
                  <a:srgbClr val="6C666A"/>
                </a:solidFill>
                <a:latin typeface="Calibri"/>
                <a:cs typeface="Calibri"/>
              </a:rPr>
              <a:t>them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04" dirty="0">
                <a:solidFill>
                  <a:srgbClr val="6C666A"/>
                </a:solidFill>
                <a:latin typeface="Calibri"/>
                <a:cs typeface="Calibri"/>
              </a:rPr>
              <a:t>in</a:t>
            </a:r>
            <a:r>
              <a:rPr sz="2200" spc="6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6C666A"/>
                </a:solidFill>
                <a:latin typeface="Calibri"/>
                <a:cs typeface="Calibri"/>
              </a:rPr>
              <a:t>our</a:t>
            </a:r>
            <a:r>
              <a:rPr sz="2200" spc="7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6C666A"/>
                </a:solidFill>
                <a:latin typeface="Calibri"/>
                <a:cs typeface="Calibri"/>
              </a:rPr>
              <a:t>doors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841" y="2554985"/>
            <a:ext cx="4116704" cy="1043940"/>
          </a:xfrm>
          <a:custGeom>
            <a:avLst/>
            <a:gdLst/>
            <a:ahLst/>
            <a:cxnLst/>
            <a:rect l="l" t="t" r="r" b="b"/>
            <a:pathLst>
              <a:path w="4116704" h="1043939">
                <a:moveTo>
                  <a:pt x="3942334" y="0"/>
                </a:moveTo>
                <a:lnTo>
                  <a:pt x="173989" y="0"/>
                </a:lnTo>
                <a:lnTo>
                  <a:pt x="127737" y="6211"/>
                </a:lnTo>
                <a:lnTo>
                  <a:pt x="86175" y="23744"/>
                </a:lnTo>
                <a:lnTo>
                  <a:pt x="50961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1" y="992997"/>
                </a:lnTo>
                <a:lnTo>
                  <a:pt x="86175" y="1020195"/>
                </a:lnTo>
                <a:lnTo>
                  <a:pt x="127737" y="1037728"/>
                </a:lnTo>
                <a:lnTo>
                  <a:pt x="173989" y="1043939"/>
                </a:lnTo>
                <a:lnTo>
                  <a:pt x="3942334" y="1043939"/>
                </a:lnTo>
                <a:lnTo>
                  <a:pt x="3988603" y="1037728"/>
                </a:lnTo>
                <a:lnTo>
                  <a:pt x="4030170" y="1020195"/>
                </a:lnTo>
                <a:lnTo>
                  <a:pt x="4065381" y="992997"/>
                </a:lnTo>
                <a:lnTo>
                  <a:pt x="4092579" y="957786"/>
                </a:lnTo>
                <a:lnTo>
                  <a:pt x="4110112" y="916219"/>
                </a:lnTo>
                <a:lnTo>
                  <a:pt x="4116324" y="869950"/>
                </a:lnTo>
                <a:lnTo>
                  <a:pt x="4116324" y="173989"/>
                </a:lnTo>
                <a:lnTo>
                  <a:pt x="4110112" y="127720"/>
                </a:lnTo>
                <a:lnTo>
                  <a:pt x="4092579" y="86153"/>
                </a:lnTo>
                <a:lnTo>
                  <a:pt x="4065381" y="50942"/>
                </a:lnTo>
                <a:lnTo>
                  <a:pt x="4030170" y="23744"/>
                </a:lnTo>
                <a:lnTo>
                  <a:pt x="3988603" y="6211"/>
                </a:lnTo>
                <a:lnTo>
                  <a:pt x="3942334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841" y="2554985"/>
            <a:ext cx="4116704" cy="1043940"/>
          </a:xfrm>
          <a:custGeom>
            <a:avLst/>
            <a:gdLst/>
            <a:ahLst/>
            <a:cxnLst/>
            <a:rect l="l" t="t" r="r" b="b"/>
            <a:pathLst>
              <a:path w="4116704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1" y="50942"/>
                </a:lnTo>
                <a:lnTo>
                  <a:pt x="86175" y="23744"/>
                </a:lnTo>
                <a:lnTo>
                  <a:pt x="127737" y="6211"/>
                </a:lnTo>
                <a:lnTo>
                  <a:pt x="173989" y="0"/>
                </a:lnTo>
                <a:lnTo>
                  <a:pt x="3942334" y="0"/>
                </a:lnTo>
                <a:lnTo>
                  <a:pt x="3988603" y="6211"/>
                </a:lnTo>
                <a:lnTo>
                  <a:pt x="4030170" y="23744"/>
                </a:lnTo>
                <a:lnTo>
                  <a:pt x="4065381" y="50942"/>
                </a:lnTo>
                <a:lnTo>
                  <a:pt x="4092579" y="86153"/>
                </a:lnTo>
                <a:lnTo>
                  <a:pt x="4110112" y="127720"/>
                </a:lnTo>
                <a:lnTo>
                  <a:pt x="4116324" y="173989"/>
                </a:lnTo>
                <a:lnTo>
                  <a:pt x="4116324" y="869950"/>
                </a:lnTo>
                <a:lnTo>
                  <a:pt x="4110112" y="916219"/>
                </a:lnTo>
                <a:lnTo>
                  <a:pt x="4092579" y="957786"/>
                </a:lnTo>
                <a:lnTo>
                  <a:pt x="4065381" y="992997"/>
                </a:lnTo>
                <a:lnTo>
                  <a:pt x="4030170" y="1020195"/>
                </a:lnTo>
                <a:lnTo>
                  <a:pt x="3988603" y="1037728"/>
                </a:lnTo>
                <a:lnTo>
                  <a:pt x="3942334" y="1043939"/>
                </a:lnTo>
                <a:lnTo>
                  <a:pt x="173989" y="1043939"/>
                </a:lnTo>
                <a:lnTo>
                  <a:pt x="127737" y="1037728"/>
                </a:lnTo>
                <a:lnTo>
                  <a:pt x="86175" y="1020195"/>
                </a:lnTo>
                <a:lnTo>
                  <a:pt x="50961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7165" y="3704082"/>
            <a:ext cx="6177280" cy="1042669"/>
          </a:xfrm>
          <a:custGeom>
            <a:avLst/>
            <a:gdLst/>
            <a:ahLst/>
            <a:cxnLst/>
            <a:rect l="l" t="t" r="r" b="b"/>
            <a:pathLst>
              <a:path w="6177280" h="1042670">
                <a:moveTo>
                  <a:pt x="5655564" y="0"/>
                </a:moveTo>
                <a:lnTo>
                  <a:pt x="5655564" y="130302"/>
                </a:lnTo>
                <a:lnTo>
                  <a:pt x="0" y="130302"/>
                </a:lnTo>
                <a:lnTo>
                  <a:pt x="0" y="912114"/>
                </a:lnTo>
                <a:lnTo>
                  <a:pt x="5655564" y="912114"/>
                </a:lnTo>
                <a:lnTo>
                  <a:pt x="5655564" y="1042416"/>
                </a:lnTo>
                <a:lnTo>
                  <a:pt x="6176772" y="521208"/>
                </a:lnTo>
                <a:lnTo>
                  <a:pt x="5655564" y="0"/>
                </a:lnTo>
                <a:close/>
              </a:path>
            </a:pathLst>
          </a:custGeom>
          <a:solidFill>
            <a:srgbClr val="CAD0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7165" y="3704082"/>
            <a:ext cx="6177280" cy="1042669"/>
          </a:xfrm>
          <a:custGeom>
            <a:avLst/>
            <a:gdLst/>
            <a:ahLst/>
            <a:cxnLst/>
            <a:rect l="l" t="t" r="r" b="b"/>
            <a:pathLst>
              <a:path w="6177280" h="1042670">
                <a:moveTo>
                  <a:pt x="0" y="130302"/>
                </a:moveTo>
                <a:lnTo>
                  <a:pt x="5655564" y="130302"/>
                </a:lnTo>
                <a:lnTo>
                  <a:pt x="5655564" y="0"/>
                </a:lnTo>
                <a:lnTo>
                  <a:pt x="6176772" y="521208"/>
                </a:lnTo>
                <a:lnTo>
                  <a:pt x="5655564" y="1042416"/>
                </a:lnTo>
                <a:lnTo>
                  <a:pt x="5655564" y="912114"/>
                </a:lnTo>
                <a:lnTo>
                  <a:pt x="0" y="912114"/>
                </a:lnTo>
                <a:lnTo>
                  <a:pt x="0" y="130302"/>
                </a:lnTo>
                <a:close/>
              </a:path>
            </a:pathLst>
          </a:custGeom>
          <a:ln w="25399">
            <a:solidFill>
              <a:srgbClr val="CA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58944" y="3792473"/>
            <a:ext cx="39446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305" dirty="0">
                <a:solidFill>
                  <a:srgbClr val="6C666A"/>
                </a:solidFill>
                <a:latin typeface="Calibri"/>
                <a:cs typeface="Calibri"/>
              </a:rPr>
              <a:t>Keep</a:t>
            </a:r>
            <a:r>
              <a:rPr sz="2200" spc="6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320" dirty="0">
                <a:solidFill>
                  <a:srgbClr val="6C666A"/>
                </a:solidFill>
                <a:latin typeface="Calibri"/>
                <a:cs typeface="Calibri"/>
              </a:rPr>
              <a:t>them</a:t>
            </a:r>
            <a:r>
              <a:rPr sz="2200" spc="7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04" dirty="0">
                <a:solidFill>
                  <a:srgbClr val="6C666A"/>
                </a:solidFill>
                <a:latin typeface="Calibri"/>
                <a:cs typeface="Calibri"/>
              </a:rPr>
              <a:t>in</a:t>
            </a:r>
            <a:r>
              <a:rPr sz="2200" spc="8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6C666A"/>
                </a:solidFill>
                <a:latin typeface="Calibri"/>
                <a:cs typeface="Calibri"/>
              </a:rPr>
              <a:t>the</a:t>
            </a:r>
            <a:r>
              <a:rPr sz="2200" spc="6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50" dirty="0">
                <a:solidFill>
                  <a:srgbClr val="6C666A"/>
                </a:solidFill>
                <a:latin typeface="Calibri"/>
                <a:cs typeface="Calibri"/>
              </a:rPr>
              <a:t>building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841" y="3704082"/>
            <a:ext cx="4116704" cy="1042669"/>
          </a:xfrm>
          <a:custGeom>
            <a:avLst/>
            <a:gdLst/>
            <a:ahLst/>
            <a:cxnLst/>
            <a:rect l="l" t="t" r="r" b="b"/>
            <a:pathLst>
              <a:path w="4116704" h="1042670">
                <a:moveTo>
                  <a:pt x="3942588" y="0"/>
                </a:moveTo>
                <a:lnTo>
                  <a:pt x="173736" y="0"/>
                </a:lnTo>
                <a:lnTo>
                  <a:pt x="127551" y="6201"/>
                </a:lnTo>
                <a:lnTo>
                  <a:pt x="86049" y="23706"/>
                </a:lnTo>
                <a:lnTo>
                  <a:pt x="50887" y="50863"/>
                </a:lnTo>
                <a:lnTo>
                  <a:pt x="23720" y="86021"/>
                </a:lnTo>
                <a:lnTo>
                  <a:pt x="6206" y="127529"/>
                </a:lnTo>
                <a:lnTo>
                  <a:pt x="0" y="173736"/>
                </a:lnTo>
                <a:lnTo>
                  <a:pt x="0" y="868680"/>
                </a:lnTo>
                <a:lnTo>
                  <a:pt x="6206" y="914886"/>
                </a:lnTo>
                <a:lnTo>
                  <a:pt x="23720" y="956394"/>
                </a:lnTo>
                <a:lnTo>
                  <a:pt x="50887" y="991552"/>
                </a:lnTo>
                <a:lnTo>
                  <a:pt x="86049" y="1018709"/>
                </a:lnTo>
                <a:lnTo>
                  <a:pt x="127551" y="1036214"/>
                </a:lnTo>
                <a:lnTo>
                  <a:pt x="173736" y="1042416"/>
                </a:lnTo>
                <a:lnTo>
                  <a:pt x="3942588" y="1042416"/>
                </a:lnTo>
                <a:lnTo>
                  <a:pt x="3988794" y="1036214"/>
                </a:lnTo>
                <a:lnTo>
                  <a:pt x="4030302" y="1018709"/>
                </a:lnTo>
                <a:lnTo>
                  <a:pt x="4065460" y="991552"/>
                </a:lnTo>
                <a:lnTo>
                  <a:pt x="4092617" y="956394"/>
                </a:lnTo>
                <a:lnTo>
                  <a:pt x="4110122" y="914886"/>
                </a:lnTo>
                <a:lnTo>
                  <a:pt x="4116324" y="868680"/>
                </a:lnTo>
                <a:lnTo>
                  <a:pt x="4116324" y="173736"/>
                </a:lnTo>
                <a:lnTo>
                  <a:pt x="4110122" y="127529"/>
                </a:lnTo>
                <a:lnTo>
                  <a:pt x="4092617" y="86021"/>
                </a:lnTo>
                <a:lnTo>
                  <a:pt x="4065460" y="50863"/>
                </a:lnTo>
                <a:lnTo>
                  <a:pt x="4030302" y="23706"/>
                </a:lnTo>
                <a:lnTo>
                  <a:pt x="3988794" y="6201"/>
                </a:lnTo>
                <a:lnTo>
                  <a:pt x="3942588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841" y="3704082"/>
            <a:ext cx="4116704" cy="1042669"/>
          </a:xfrm>
          <a:custGeom>
            <a:avLst/>
            <a:gdLst/>
            <a:ahLst/>
            <a:cxnLst/>
            <a:rect l="l" t="t" r="r" b="b"/>
            <a:pathLst>
              <a:path w="4116704" h="1042670">
                <a:moveTo>
                  <a:pt x="0" y="173736"/>
                </a:moveTo>
                <a:lnTo>
                  <a:pt x="6206" y="127529"/>
                </a:lnTo>
                <a:lnTo>
                  <a:pt x="23720" y="86021"/>
                </a:lnTo>
                <a:lnTo>
                  <a:pt x="50887" y="50863"/>
                </a:lnTo>
                <a:lnTo>
                  <a:pt x="86049" y="23706"/>
                </a:lnTo>
                <a:lnTo>
                  <a:pt x="127551" y="6201"/>
                </a:lnTo>
                <a:lnTo>
                  <a:pt x="173736" y="0"/>
                </a:lnTo>
                <a:lnTo>
                  <a:pt x="3942588" y="0"/>
                </a:lnTo>
                <a:lnTo>
                  <a:pt x="3988794" y="6201"/>
                </a:lnTo>
                <a:lnTo>
                  <a:pt x="4030302" y="23706"/>
                </a:lnTo>
                <a:lnTo>
                  <a:pt x="4065460" y="50863"/>
                </a:lnTo>
                <a:lnTo>
                  <a:pt x="4092617" y="86021"/>
                </a:lnTo>
                <a:lnTo>
                  <a:pt x="4110122" y="127529"/>
                </a:lnTo>
                <a:lnTo>
                  <a:pt x="4116324" y="173736"/>
                </a:lnTo>
                <a:lnTo>
                  <a:pt x="4116324" y="868680"/>
                </a:lnTo>
                <a:lnTo>
                  <a:pt x="4110122" y="914886"/>
                </a:lnTo>
                <a:lnTo>
                  <a:pt x="4092617" y="956394"/>
                </a:lnTo>
                <a:lnTo>
                  <a:pt x="4065460" y="991552"/>
                </a:lnTo>
                <a:lnTo>
                  <a:pt x="4030302" y="1018709"/>
                </a:lnTo>
                <a:lnTo>
                  <a:pt x="3988794" y="1036214"/>
                </a:lnTo>
                <a:lnTo>
                  <a:pt x="3942588" y="1042416"/>
                </a:lnTo>
                <a:lnTo>
                  <a:pt x="173736" y="1042416"/>
                </a:lnTo>
                <a:lnTo>
                  <a:pt x="127551" y="1036214"/>
                </a:lnTo>
                <a:lnTo>
                  <a:pt x="86049" y="1018709"/>
                </a:lnTo>
                <a:lnTo>
                  <a:pt x="50887" y="991552"/>
                </a:lnTo>
                <a:lnTo>
                  <a:pt x="23720" y="956394"/>
                </a:lnTo>
                <a:lnTo>
                  <a:pt x="6206" y="914886"/>
                </a:lnTo>
                <a:lnTo>
                  <a:pt x="0" y="868680"/>
                </a:lnTo>
                <a:lnTo>
                  <a:pt x="0" y="1737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7165" y="4851653"/>
            <a:ext cx="6177280" cy="1042669"/>
          </a:xfrm>
          <a:custGeom>
            <a:avLst/>
            <a:gdLst/>
            <a:ahLst/>
            <a:cxnLst/>
            <a:rect l="l" t="t" r="r" b="b"/>
            <a:pathLst>
              <a:path w="6177280" h="1042670">
                <a:moveTo>
                  <a:pt x="5655564" y="0"/>
                </a:moveTo>
                <a:lnTo>
                  <a:pt x="5655564" y="130302"/>
                </a:lnTo>
                <a:lnTo>
                  <a:pt x="0" y="130302"/>
                </a:lnTo>
                <a:lnTo>
                  <a:pt x="0" y="912114"/>
                </a:lnTo>
                <a:lnTo>
                  <a:pt x="5655564" y="912114"/>
                </a:lnTo>
                <a:lnTo>
                  <a:pt x="5655564" y="1042416"/>
                </a:lnTo>
                <a:lnTo>
                  <a:pt x="6176772" y="521208"/>
                </a:lnTo>
                <a:lnTo>
                  <a:pt x="5655564" y="0"/>
                </a:lnTo>
                <a:close/>
              </a:path>
            </a:pathLst>
          </a:custGeom>
          <a:solidFill>
            <a:srgbClr val="CAD0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57165" y="4851653"/>
            <a:ext cx="6177280" cy="1042669"/>
          </a:xfrm>
          <a:custGeom>
            <a:avLst/>
            <a:gdLst/>
            <a:ahLst/>
            <a:cxnLst/>
            <a:rect l="l" t="t" r="r" b="b"/>
            <a:pathLst>
              <a:path w="6177280" h="1042670">
                <a:moveTo>
                  <a:pt x="0" y="130302"/>
                </a:moveTo>
                <a:lnTo>
                  <a:pt x="5655564" y="130302"/>
                </a:lnTo>
                <a:lnTo>
                  <a:pt x="5655564" y="0"/>
                </a:lnTo>
                <a:lnTo>
                  <a:pt x="6176772" y="521208"/>
                </a:lnTo>
                <a:lnTo>
                  <a:pt x="5655564" y="1042416"/>
                </a:lnTo>
                <a:lnTo>
                  <a:pt x="5655564" y="912114"/>
                </a:lnTo>
                <a:lnTo>
                  <a:pt x="0" y="912114"/>
                </a:lnTo>
                <a:lnTo>
                  <a:pt x="0" y="130302"/>
                </a:lnTo>
                <a:close/>
              </a:path>
            </a:pathLst>
          </a:custGeom>
          <a:ln w="25399">
            <a:solidFill>
              <a:srgbClr val="CA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58944" y="4940300"/>
            <a:ext cx="5685155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5080" indent="-228600">
              <a:lnSpc>
                <a:spcPts val="2410"/>
              </a:lnSpc>
              <a:spcBef>
                <a:spcPts val="36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260" dirty="0">
                <a:solidFill>
                  <a:srgbClr val="6C666A"/>
                </a:solidFill>
                <a:latin typeface="Calibri"/>
                <a:cs typeface="Calibri"/>
              </a:rPr>
              <a:t>Continue</a:t>
            </a:r>
            <a:r>
              <a:rPr sz="2200" spc="7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6C666A"/>
                </a:solidFill>
                <a:latin typeface="Calibri"/>
                <a:cs typeface="Calibri"/>
              </a:rPr>
              <a:t>to</a:t>
            </a:r>
            <a:r>
              <a:rPr sz="2200" spc="7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85" dirty="0">
                <a:solidFill>
                  <a:srgbClr val="6C666A"/>
                </a:solidFill>
                <a:latin typeface="Calibri"/>
                <a:cs typeface="Calibri"/>
              </a:rPr>
              <a:t>implement</a:t>
            </a:r>
            <a:r>
              <a:rPr sz="2200" spc="9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300" dirty="0">
                <a:solidFill>
                  <a:srgbClr val="6C666A"/>
                </a:solidFill>
                <a:latin typeface="Calibri"/>
                <a:cs typeface="Calibri"/>
              </a:rPr>
              <a:t>and</a:t>
            </a:r>
            <a:r>
              <a:rPr sz="2200" spc="8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190" dirty="0">
                <a:solidFill>
                  <a:srgbClr val="6C666A"/>
                </a:solidFill>
                <a:latin typeface="Calibri"/>
                <a:cs typeface="Calibri"/>
              </a:rPr>
              <a:t>evolve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6C666A"/>
                </a:solidFill>
                <a:latin typeface="Calibri"/>
                <a:cs typeface="Calibri"/>
              </a:rPr>
              <a:t>the  </a:t>
            </a:r>
            <a:r>
              <a:rPr sz="2200" spc="220" dirty="0">
                <a:solidFill>
                  <a:srgbClr val="6C666A"/>
                </a:solidFill>
                <a:latin typeface="Calibri"/>
                <a:cs typeface="Calibri"/>
              </a:rPr>
              <a:t>strategy</a:t>
            </a:r>
            <a:r>
              <a:rPr sz="2200" spc="9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6C666A"/>
                </a:solidFill>
                <a:latin typeface="Calibri"/>
                <a:cs typeface="Calibri"/>
              </a:rPr>
              <a:t>to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6C666A"/>
                </a:solidFill>
                <a:latin typeface="Calibri"/>
                <a:cs typeface="Calibri"/>
              </a:rPr>
              <a:t>ensure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10" dirty="0">
                <a:solidFill>
                  <a:srgbClr val="6C666A"/>
                </a:solidFill>
                <a:latin typeface="Calibri"/>
                <a:cs typeface="Calibri"/>
              </a:rPr>
              <a:t>relevancy</a:t>
            </a:r>
            <a:r>
              <a:rPr sz="2200" spc="85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6C666A"/>
                </a:solidFill>
                <a:latin typeface="Calibri"/>
                <a:cs typeface="Calibri"/>
              </a:rPr>
              <a:t>over</a:t>
            </a:r>
            <a:r>
              <a:rPr sz="2200" spc="90" dirty="0">
                <a:solidFill>
                  <a:srgbClr val="6C666A"/>
                </a:solidFill>
                <a:latin typeface="Calibri"/>
                <a:cs typeface="Calibri"/>
              </a:rPr>
              <a:t> </a:t>
            </a:r>
            <a:r>
              <a:rPr sz="2200" spc="254" dirty="0">
                <a:solidFill>
                  <a:srgbClr val="6C666A"/>
                </a:solidFill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0841" y="4851653"/>
            <a:ext cx="4116704" cy="1042669"/>
          </a:xfrm>
          <a:custGeom>
            <a:avLst/>
            <a:gdLst/>
            <a:ahLst/>
            <a:cxnLst/>
            <a:rect l="l" t="t" r="r" b="b"/>
            <a:pathLst>
              <a:path w="4116704" h="1042670">
                <a:moveTo>
                  <a:pt x="3942588" y="0"/>
                </a:moveTo>
                <a:lnTo>
                  <a:pt x="173736" y="0"/>
                </a:lnTo>
                <a:lnTo>
                  <a:pt x="127551" y="6201"/>
                </a:lnTo>
                <a:lnTo>
                  <a:pt x="86049" y="23706"/>
                </a:lnTo>
                <a:lnTo>
                  <a:pt x="50887" y="50863"/>
                </a:lnTo>
                <a:lnTo>
                  <a:pt x="23720" y="86021"/>
                </a:lnTo>
                <a:lnTo>
                  <a:pt x="6206" y="127529"/>
                </a:lnTo>
                <a:lnTo>
                  <a:pt x="0" y="173736"/>
                </a:lnTo>
                <a:lnTo>
                  <a:pt x="0" y="868680"/>
                </a:lnTo>
                <a:lnTo>
                  <a:pt x="6206" y="914864"/>
                </a:lnTo>
                <a:lnTo>
                  <a:pt x="23720" y="956366"/>
                </a:lnTo>
                <a:lnTo>
                  <a:pt x="50887" y="991528"/>
                </a:lnTo>
                <a:lnTo>
                  <a:pt x="86049" y="1018695"/>
                </a:lnTo>
                <a:lnTo>
                  <a:pt x="127551" y="1036209"/>
                </a:lnTo>
                <a:lnTo>
                  <a:pt x="173736" y="1042416"/>
                </a:lnTo>
                <a:lnTo>
                  <a:pt x="3942588" y="1042416"/>
                </a:lnTo>
                <a:lnTo>
                  <a:pt x="3988794" y="1036209"/>
                </a:lnTo>
                <a:lnTo>
                  <a:pt x="4030302" y="1018695"/>
                </a:lnTo>
                <a:lnTo>
                  <a:pt x="4065460" y="991528"/>
                </a:lnTo>
                <a:lnTo>
                  <a:pt x="4092617" y="956366"/>
                </a:lnTo>
                <a:lnTo>
                  <a:pt x="4110122" y="914864"/>
                </a:lnTo>
                <a:lnTo>
                  <a:pt x="4116324" y="868680"/>
                </a:lnTo>
                <a:lnTo>
                  <a:pt x="4116324" y="173736"/>
                </a:lnTo>
                <a:lnTo>
                  <a:pt x="4110122" y="127529"/>
                </a:lnTo>
                <a:lnTo>
                  <a:pt x="4092617" y="86021"/>
                </a:lnTo>
                <a:lnTo>
                  <a:pt x="4065460" y="50863"/>
                </a:lnTo>
                <a:lnTo>
                  <a:pt x="4030302" y="23706"/>
                </a:lnTo>
                <a:lnTo>
                  <a:pt x="3988794" y="6201"/>
                </a:lnTo>
                <a:lnTo>
                  <a:pt x="3942588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841" y="4851653"/>
            <a:ext cx="4116704" cy="1042669"/>
          </a:xfrm>
          <a:custGeom>
            <a:avLst/>
            <a:gdLst/>
            <a:ahLst/>
            <a:cxnLst/>
            <a:rect l="l" t="t" r="r" b="b"/>
            <a:pathLst>
              <a:path w="4116704" h="1042670">
                <a:moveTo>
                  <a:pt x="0" y="173736"/>
                </a:moveTo>
                <a:lnTo>
                  <a:pt x="6206" y="127529"/>
                </a:lnTo>
                <a:lnTo>
                  <a:pt x="23720" y="86021"/>
                </a:lnTo>
                <a:lnTo>
                  <a:pt x="50887" y="50863"/>
                </a:lnTo>
                <a:lnTo>
                  <a:pt x="86049" y="23706"/>
                </a:lnTo>
                <a:lnTo>
                  <a:pt x="127551" y="6201"/>
                </a:lnTo>
                <a:lnTo>
                  <a:pt x="173736" y="0"/>
                </a:lnTo>
                <a:lnTo>
                  <a:pt x="3942588" y="0"/>
                </a:lnTo>
                <a:lnTo>
                  <a:pt x="3988794" y="6201"/>
                </a:lnTo>
                <a:lnTo>
                  <a:pt x="4030302" y="23706"/>
                </a:lnTo>
                <a:lnTo>
                  <a:pt x="4065460" y="50863"/>
                </a:lnTo>
                <a:lnTo>
                  <a:pt x="4092617" y="86021"/>
                </a:lnTo>
                <a:lnTo>
                  <a:pt x="4110122" y="127529"/>
                </a:lnTo>
                <a:lnTo>
                  <a:pt x="4116324" y="173736"/>
                </a:lnTo>
                <a:lnTo>
                  <a:pt x="4116324" y="868680"/>
                </a:lnTo>
                <a:lnTo>
                  <a:pt x="4110122" y="914864"/>
                </a:lnTo>
                <a:lnTo>
                  <a:pt x="4092617" y="956366"/>
                </a:lnTo>
                <a:lnTo>
                  <a:pt x="4065460" y="991528"/>
                </a:lnTo>
                <a:lnTo>
                  <a:pt x="4030302" y="1018695"/>
                </a:lnTo>
                <a:lnTo>
                  <a:pt x="3988794" y="1036209"/>
                </a:lnTo>
                <a:lnTo>
                  <a:pt x="3942588" y="1042416"/>
                </a:lnTo>
                <a:lnTo>
                  <a:pt x="173736" y="1042416"/>
                </a:lnTo>
                <a:lnTo>
                  <a:pt x="127551" y="1036209"/>
                </a:lnTo>
                <a:lnTo>
                  <a:pt x="86049" y="1018695"/>
                </a:lnTo>
                <a:lnTo>
                  <a:pt x="50887" y="991528"/>
                </a:lnTo>
                <a:lnTo>
                  <a:pt x="23720" y="956366"/>
                </a:lnTo>
                <a:lnTo>
                  <a:pt x="6206" y="914864"/>
                </a:lnTo>
                <a:lnTo>
                  <a:pt x="0" y="868680"/>
                </a:lnTo>
                <a:lnTo>
                  <a:pt x="0" y="1737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208" y="2301239"/>
            <a:ext cx="1216914" cy="79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3544" y="3342132"/>
            <a:ext cx="1216914" cy="79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75944" y="1122504"/>
            <a:ext cx="3248025" cy="4598670"/>
          </a:xfrm>
          <a:prstGeom prst="rect">
            <a:avLst/>
          </a:prstGeom>
        </p:spPr>
        <p:txBody>
          <a:bodyPr vert="horz" wrap="square" lIns="0" tIns="33464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2635"/>
              </a:spcBef>
            </a:pPr>
            <a:r>
              <a:rPr sz="5300" spc="545" dirty="0">
                <a:solidFill>
                  <a:srgbClr val="FFFFFF"/>
                </a:solidFill>
                <a:latin typeface="Calibri"/>
                <a:cs typeface="Calibri"/>
              </a:rPr>
              <a:t>Pre-Hire</a:t>
            </a:r>
            <a:endParaRPr sz="5300">
              <a:latin typeface="Calibri"/>
              <a:cs typeface="Calibri"/>
            </a:endParaRPr>
          </a:p>
          <a:p>
            <a:pPr marL="38100" marR="30480" indent="228600">
              <a:lnSpc>
                <a:spcPts val="9040"/>
              </a:lnSpc>
              <a:spcBef>
                <a:spcPts val="745"/>
              </a:spcBef>
            </a:pPr>
            <a:r>
              <a:rPr sz="8100" spc="-7" baseline="-5658" dirty="0">
                <a:solidFill>
                  <a:srgbClr val="0050FF"/>
                </a:solidFill>
                <a:latin typeface="Arial"/>
                <a:cs typeface="Arial"/>
              </a:rPr>
              <a:t>2 </a:t>
            </a:r>
            <a:r>
              <a:rPr sz="5300" spc="515" dirty="0">
                <a:solidFill>
                  <a:srgbClr val="FFFFFF"/>
                </a:solidFill>
                <a:latin typeface="Calibri"/>
                <a:cs typeface="Calibri"/>
              </a:rPr>
              <a:t>Hire  </a:t>
            </a:r>
            <a:r>
              <a:rPr sz="5300" spc="675" dirty="0">
                <a:solidFill>
                  <a:srgbClr val="FFFFFF"/>
                </a:solidFill>
                <a:latin typeface="Calibri"/>
                <a:cs typeface="Calibri"/>
              </a:rPr>
              <a:t>Pos</a:t>
            </a:r>
            <a:r>
              <a:rPr sz="5300" spc="4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300" spc="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300" spc="515" dirty="0">
                <a:solidFill>
                  <a:srgbClr val="FFFFFF"/>
                </a:solidFill>
                <a:latin typeface="Calibri"/>
                <a:cs typeface="Calibri"/>
              </a:rPr>
              <a:t>Hire</a:t>
            </a:r>
            <a:endParaRPr sz="5300">
              <a:latin typeface="Calibri"/>
              <a:cs typeface="Calibri"/>
            </a:endParaRPr>
          </a:p>
          <a:p>
            <a:pPr marL="370205">
              <a:lnSpc>
                <a:spcPct val="100000"/>
              </a:lnSpc>
              <a:spcBef>
                <a:spcPts val="1925"/>
              </a:spcBef>
            </a:pPr>
            <a:r>
              <a:rPr sz="5300" spc="585" dirty="0">
                <a:solidFill>
                  <a:srgbClr val="FFFFFF"/>
                </a:solidFill>
                <a:latin typeface="Calibri"/>
                <a:cs typeface="Calibri"/>
              </a:rPr>
              <a:t>Sustain</a:t>
            </a:r>
            <a:endParaRPr sz="53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9683" y="5379720"/>
            <a:ext cx="1216914" cy="797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27248"/>
            <a:ext cx="2763520" cy="818515"/>
          </a:xfrm>
          <a:custGeom>
            <a:avLst/>
            <a:gdLst/>
            <a:ahLst/>
            <a:cxnLst/>
            <a:rect l="l" t="t" r="r" b="b"/>
            <a:pathLst>
              <a:path w="2763520" h="818514">
                <a:moveTo>
                  <a:pt x="0" y="818388"/>
                </a:moveTo>
                <a:lnTo>
                  <a:pt x="2763012" y="818388"/>
                </a:lnTo>
                <a:lnTo>
                  <a:pt x="2763012" y="0"/>
                </a:lnTo>
                <a:lnTo>
                  <a:pt x="0" y="0"/>
                </a:lnTo>
                <a:lnTo>
                  <a:pt x="0" y="818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507" y="3100273"/>
            <a:ext cx="239395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b="0" spc="-140" dirty="0">
                <a:solidFill>
                  <a:srgbClr val="0050FF"/>
                </a:solidFill>
                <a:latin typeface="Arial"/>
                <a:cs typeface="Arial"/>
              </a:rPr>
              <a:t>Pre-Hire</a:t>
            </a:r>
            <a:endParaRPr sz="5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1727961"/>
            <a:ext cx="380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131516"/>
                </a:solidFill>
                <a:latin typeface="Arial"/>
                <a:cs typeface="Arial"/>
              </a:rPr>
              <a:t>Panel</a:t>
            </a:r>
            <a:r>
              <a:rPr sz="4000" spc="-1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131516"/>
                </a:solidFill>
                <a:latin typeface="Arial"/>
                <a:cs typeface="Arial"/>
              </a:rPr>
              <a:t>Questions: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36315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What Enticed</a:t>
            </a:r>
            <a:r>
              <a:rPr sz="3400" b="0" spc="-1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105" dirty="0">
                <a:solidFill>
                  <a:srgbClr val="0050FF"/>
                </a:solidFill>
                <a:latin typeface="Arial"/>
                <a:cs typeface="Arial"/>
              </a:rPr>
              <a:t>You?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1524" y="1796741"/>
            <a:ext cx="5436123" cy="149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1720" y="2022360"/>
            <a:ext cx="5091683" cy="1104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109" y="1829561"/>
            <a:ext cx="5335905" cy="1399540"/>
          </a:xfrm>
          <a:custGeom>
            <a:avLst/>
            <a:gdLst/>
            <a:ahLst/>
            <a:cxnLst/>
            <a:rect l="l" t="t" r="r" b="b"/>
            <a:pathLst>
              <a:path w="5335905" h="1399539">
                <a:moveTo>
                  <a:pt x="5102351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2"/>
                </a:lnTo>
                <a:lnTo>
                  <a:pt x="0" y="1165860"/>
                </a:lnTo>
                <a:lnTo>
                  <a:pt x="4737" y="1212852"/>
                </a:lnTo>
                <a:lnTo>
                  <a:pt x="18323" y="1256621"/>
                </a:lnTo>
                <a:lnTo>
                  <a:pt x="39821" y="1296228"/>
                </a:lnTo>
                <a:lnTo>
                  <a:pt x="68294" y="1330737"/>
                </a:lnTo>
                <a:lnTo>
                  <a:pt x="102803" y="1359210"/>
                </a:lnTo>
                <a:lnTo>
                  <a:pt x="142410" y="1380708"/>
                </a:lnTo>
                <a:lnTo>
                  <a:pt x="186179" y="1394294"/>
                </a:lnTo>
                <a:lnTo>
                  <a:pt x="233172" y="1399032"/>
                </a:lnTo>
                <a:lnTo>
                  <a:pt x="5102351" y="1399032"/>
                </a:lnTo>
                <a:lnTo>
                  <a:pt x="5149344" y="1394294"/>
                </a:lnTo>
                <a:lnTo>
                  <a:pt x="5193113" y="1380708"/>
                </a:lnTo>
                <a:lnTo>
                  <a:pt x="5232720" y="1359210"/>
                </a:lnTo>
                <a:lnTo>
                  <a:pt x="5267229" y="1330737"/>
                </a:lnTo>
                <a:lnTo>
                  <a:pt x="5295702" y="1296228"/>
                </a:lnTo>
                <a:lnTo>
                  <a:pt x="5317200" y="1256621"/>
                </a:lnTo>
                <a:lnTo>
                  <a:pt x="5330786" y="1212852"/>
                </a:lnTo>
                <a:lnTo>
                  <a:pt x="5335523" y="1165860"/>
                </a:lnTo>
                <a:lnTo>
                  <a:pt x="5335523" y="233172"/>
                </a:lnTo>
                <a:lnTo>
                  <a:pt x="5330786" y="186179"/>
                </a:lnTo>
                <a:lnTo>
                  <a:pt x="5317200" y="142410"/>
                </a:lnTo>
                <a:lnTo>
                  <a:pt x="5295702" y="102803"/>
                </a:lnTo>
                <a:lnTo>
                  <a:pt x="5267229" y="68294"/>
                </a:lnTo>
                <a:lnTo>
                  <a:pt x="5232720" y="39821"/>
                </a:lnTo>
                <a:lnTo>
                  <a:pt x="5193113" y="18323"/>
                </a:lnTo>
                <a:lnTo>
                  <a:pt x="5149344" y="4737"/>
                </a:lnTo>
                <a:lnTo>
                  <a:pt x="5102351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4109" y="1829561"/>
            <a:ext cx="5335905" cy="1399540"/>
          </a:xfrm>
          <a:custGeom>
            <a:avLst/>
            <a:gdLst/>
            <a:ahLst/>
            <a:cxnLst/>
            <a:rect l="l" t="t" r="r" b="b"/>
            <a:pathLst>
              <a:path w="5335905" h="1399539">
                <a:moveTo>
                  <a:pt x="0" y="233172"/>
                </a:moveTo>
                <a:lnTo>
                  <a:pt x="4737" y="186179"/>
                </a:lnTo>
                <a:lnTo>
                  <a:pt x="18323" y="142410"/>
                </a:lnTo>
                <a:lnTo>
                  <a:pt x="39821" y="102803"/>
                </a:lnTo>
                <a:lnTo>
                  <a:pt x="68294" y="68294"/>
                </a:lnTo>
                <a:lnTo>
                  <a:pt x="102803" y="39821"/>
                </a:lnTo>
                <a:lnTo>
                  <a:pt x="142410" y="18323"/>
                </a:lnTo>
                <a:lnTo>
                  <a:pt x="186179" y="4737"/>
                </a:lnTo>
                <a:lnTo>
                  <a:pt x="233172" y="0"/>
                </a:lnTo>
                <a:lnTo>
                  <a:pt x="5102351" y="0"/>
                </a:lnTo>
                <a:lnTo>
                  <a:pt x="5149344" y="4737"/>
                </a:lnTo>
                <a:lnTo>
                  <a:pt x="5193113" y="18323"/>
                </a:lnTo>
                <a:lnTo>
                  <a:pt x="5232720" y="39821"/>
                </a:lnTo>
                <a:lnTo>
                  <a:pt x="5267229" y="68294"/>
                </a:lnTo>
                <a:lnTo>
                  <a:pt x="5295702" y="102803"/>
                </a:lnTo>
                <a:lnTo>
                  <a:pt x="5317200" y="142410"/>
                </a:lnTo>
                <a:lnTo>
                  <a:pt x="5330786" y="186179"/>
                </a:lnTo>
                <a:lnTo>
                  <a:pt x="5335523" y="233172"/>
                </a:lnTo>
                <a:lnTo>
                  <a:pt x="5335523" y="1165860"/>
                </a:lnTo>
                <a:lnTo>
                  <a:pt x="5330786" y="1212852"/>
                </a:lnTo>
                <a:lnTo>
                  <a:pt x="5317200" y="1256621"/>
                </a:lnTo>
                <a:lnTo>
                  <a:pt x="5295702" y="1296228"/>
                </a:lnTo>
                <a:lnTo>
                  <a:pt x="5267229" y="1330737"/>
                </a:lnTo>
                <a:lnTo>
                  <a:pt x="5232720" y="1359210"/>
                </a:lnTo>
                <a:lnTo>
                  <a:pt x="5193113" y="1380708"/>
                </a:lnTo>
                <a:lnTo>
                  <a:pt x="5149344" y="1394294"/>
                </a:lnTo>
                <a:lnTo>
                  <a:pt x="5102351" y="1399032"/>
                </a:lnTo>
                <a:lnTo>
                  <a:pt x="233172" y="1399032"/>
                </a:lnTo>
                <a:lnTo>
                  <a:pt x="186179" y="1394294"/>
                </a:lnTo>
                <a:lnTo>
                  <a:pt x="142410" y="1380708"/>
                </a:lnTo>
                <a:lnTo>
                  <a:pt x="102803" y="1359210"/>
                </a:lnTo>
                <a:lnTo>
                  <a:pt x="68294" y="1330737"/>
                </a:lnTo>
                <a:lnTo>
                  <a:pt x="39821" y="1296228"/>
                </a:lnTo>
                <a:lnTo>
                  <a:pt x="18323" y="1256621"/>
                </a:lnTo>
                <a:lnTo>
                  <a:pt x="4737" y="1212852"/>
                </a:lnTo>
                <a:lnTo>
                  <a:pt x="0" y="1165860"/>
                </a:lnTo>
                <a:lnTo>
                  <a:pt x="0" y="2331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65494" y="2118182"/>
            <a:ext cx="4568190" cy="7556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spc="34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0" dirty="0">
                <a:solidFill>
                  <a:srgbClr val="FFFFFF"/>
                </a:solidFill>
                <a:latin typeface="Calibri"/>
                <a:cs typeface="Calibri"/>
              </a:rPr>
              <a:t>enticed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00" dirty="0">
                <a:solidFill>
                  <a:srgbClr val="FFFFFF"/>
                </a:solidFill>
                <a:latin typeface="Calibri"/>
                <a:cs typeface="Calibri"/>
              </a:rPr>
              <a:t>join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500" spc="254"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sz="25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45" dirty="0">
                <a:solidFill>
                  <a:srgbClr val="FFFFFF"/>
                </a:solidFill>
                <a:latin typeface="Calibri"/>
                <a:cs typeface="Calibri"/>
              </a:rPr>
              <a:t>industry?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2388" y="3258311"/>
            <a:ext cx="5454396" cy="1516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1720" y="3319271"/>
            <a:ext cx="5170932" cy="1450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4109" y="3300221"/>
            <a:ext cx="5335905" cy="1397635"/>
          </a:xfrm>
          <a:custGeom>
            <a:avLst/>
            <a:gdLst/>
            <a:ahLst/>
            <a:cxnLst/>
            <a:rect l="l" t="t" r="r" b="b"/>
            <a:pathLst>
              <a:path w="5335905" h="1397635">
                <a:moveTo>
                  <a:pt x="5102606" y="0"/>
                </a:moveTo>
                <a:lnTo>
                  <a:pt x="232917" y="0"/>
                </a:lnTo>
                <a:lnTo>
                  <a:pt x="185972" y="4731"/>
                </a:lnTo>
                <a:lnTo>
                  <a:pt x="142249" y="18301"/>
                </a:lnTo>
                <a:lnTo>
                  <a:pt x="102685" y="39775"/>
                </a:lnTo>
                <a:lnTo>
                  <a:pt x="68214" y="68214"/>
                </a:lnTo>
                <a:lnTo>
                  <a:pt x="39775" y="102685"/>
                </a:lnTo>
                <a:lnTo>
                  <a:pt x="18301" y="142249"/>
                </a:lnTo>
                <a:lnTo>
                  <a:pt x="4731" y="185972"/>
                </a:lnTo>
                <a:lnTo>
                  <a:pt x="0" y="232917"/>
                </a:lnTo>
                <a:lnTo>
                  <a:pt x="0" y="1164589"/>
                </a:lnTo>
                <a:lnTo>
                  <a:pt x="4731" y="1211535"/>
                </a:lnTo>
                <a:lnTo>
                  <a:pt x="18301" y="1255258"/>
                </a:lnTo>
                <a:lnTo>
                  <a:pt x="39775" y="1294822"/>
                </a:lnTo>
                <a:lnTo>
                  <a:pt x="68214" y="1329293"/>
                </a:lnTo>
                <a:lnTo>
                  <a:pt x="102685" y="1357732"/>
                </a:lnTo>
                <a:lnTo>
                  <a:pt x="142249" y="1379206"/>
                </a:lnTo>
                <a:lnTo>
                  <a:pt x="185972" y="1392776"/>
                </a:lnTo>
                <a:lnTo>
                  <a:pt x="232917" y="1397508"/>
                </a:lnTo>
                <a:lnTo>
                  <a:pt x="5102606" y="1397508"/>
                </a:lnTo>
                <a:lnTo>
                  <a:pt x="5149551" y="1392776"/>
                </a:lnTo>
                <a:lnTo>
                  <a:pt x="5193274" y="1379206"/>
                </a:lnTo>
                <a:lnTo>
                  <a:pt x="5232838" y="1357732"/>
                </a:lnTo>
                <a:lnTo>
                  <a:pt x="5267309" y="1329293"/>
                </a:lnTo>
                <a:lnTo>
                  <a:pt x="5295748" y="1294822"/>
                </a:lnTo>
                <a:lnTo>
                  <a:pt x="5317222" y="1255258"/>
                </a:lnTo>
                <a:lnTo>
                  <a:pt x="5330792" y="1211535"/>
                </a:lnTo>
                <a:lnTo>
                  <a:pt x="5335523" y="1164589"/>
                </a:lnTo>
                <a:lnTo>
                  <a:pt x="5335523" y="232917"/>
                </a:lnTo>
                <a:lnTo>
                  <a:pt x="5330792" y="185972"/>
                </a:lnTo>
                <a:lnTo>
                  <a:pt x="5317222" y="142249"/>
                </a:lnTo>
                <a:lnTo>
                  <a:pt x="5295748" y="102685"/>
                </a:lnTo>
                <a:lnTo>
                  <a:pt x="5267309" y="68214"/>
                </a:lnTo>
                <a:lnTo>
                  <a:pt x="5232838" y="39775"/>
                </a:lnTo>
                <a:lnTo>
                  <a:pt x="5193274" y="18301"/>
                </a:lnTo>
                <a:lnTo>
                  <a:pt x="5149551" y="4731"/>
                </a:lnTo>
                <a:lnTo>
                  <a:pt x="5102606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109" y="3300221"/>
            <a:ext cx="5335905" cy="1397635"/>
          </a:xfrm>
          <a:custGeom>
            <a:avLst/>
            <a:gdLst/>
            <a:ahLst/>
            <a:cxnLst/>
            <a:rect l="l" t="t" r="r" b="b"/>
            <a:pathLst>
              <a:path w="5335905" h="1397635">
                <a:moveTo>
                  <a:pt x="0" y="232917"/>
                </a:moveTo>
                <a:lnTo>
                  <a:pt x="4731" y="185972"/>
                </a:lnTo>
                <a:lnTo>
                  <a:pt x="18301" y="142249"/>
                </a:lnTo>
                <a:lnTo>
                  <a:pt x="39775" y="102685"/>
                </a:lnTo>
                <a:lnTo>
                  <a:pt x="68214" y="68214"/>
                </a:lnTo>
                <a:lnTo>
                  <a:pt x="102685" y="39775"/>
                </a:lnTo>
                <a:lnTo>
                  <a:pt x="142249" y="18301"/>
                </a:lnTo>
                <a:lnTo>
                  <a:pt x="185972" y="4731"/>
                </a:lnTo>
                <a:lnTo>
                  <a:pt x="232917" y="0"/>
                </a:lnTo>
                <a:lnTo>
                  <a:pt x="5102606" y="0"/>
                </a:lnTo>
                <a:lnTo>
                  <a:pt x="5149551" y="4731"/>
                </a:lnTo>
                <a:lnTo>
                  <a:pt x="5193274" y="18301"/>
                </a:lnTo>
                <a:lnTo>
                  <a:pt x="5232838" y="39775"/>
                </a:lnTo>
                <a:lnTo>
                  <a:pt x="5267309" y="68214"/>
                </a:lnTo>
                <a:lnTo>
                  <a:pt x="5295748" y="102685"/>
                </a:lnTo>
                <a:lnTo>
                  <a:pt x="5317222" y="142249"/>
                </a:lnTo>
                <a:lnTo>
                  <a:pt x="5330792" y="185972"/>
                </a:lnTo>
                <a:lnTo>
                  <a:pt x="5335523" y="232917"/>
                </a:lnTo>
                <a:lnTo>
                  <a:pt x="5335523" y="1164589"/>
                </a:lnTo>
                <a:lnTo>
                  <a:pt x="5330792" y="1211535"/>
                </a:lnTo>
                <a:lnTo>
                  <a:pt x="5317222" y="1255258"/>
                </a:lnTo>
                <a:lnTo>
                  <a:pt x="5295748" y="1294822"/>
                </a:lnTo>
                <a:lnTo>
                  <a:pt x="5267309" y="1329293"/>
                </a:lnTo>
                <a:lnTo>
                  <a:pt x="5232838" y="1357732"/>
                </a:lnTo>
                <a:lnTo>
                  <a:pt x="5193274" y="1379206"/>
                </a:lnTo>
                <a:lnTo>
                  <a:pt x="5149551" y="1392776"/>
                </a:lnTo>
                <a:lnTo>
                  <a:pt x="5102606" y="1397508"/>
                </a:lnTo>
                <a:lnTo>
                  <a:pt x="232917" y="1397508"/>
                </a:lnTo>
                <a:lnTo>
                  <a:pt x="185972" y="1392776"/>
                </a:lnTo>
                <a:lnTo>
                  <a:pt x="142249" y="1379206"/>
                </a:lnTo>
                <a:lnTo>
                  <a:pt x="102685" y="1357732"/>
                </a:lnTo>
                <a:lnTo>
                  <a:pt x="68214" y="1329293"/>
                </a:lnTo>
                <a:lnTo>
                  <a:pt x="39775" y="1294822"/>
                </a:lnTo>
                <a:lnTo>
                  <a:pt x="18301" y="1255258"/>
                </a:lnTo>
                <a:lnTo>
                  <a:pt x="4731" y="1211535"/>
                </a:lnTo>
                <a:lnTo>
                  <a:pt x="0" y="1164589"/>
                </a:lnTo>
                <a:lnTo>
                  <a:pt x="0" y="23291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2388" y="4728959"/>
            <a:ext cx="5454396" cy="1516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1720" y="4963667"/>
            <a:ext cx="5024628" cy="1104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4109" y="4770882"/>
            <a:ext cx="5335905" cy="1397635"/>
          </a:xfrm>
          <a:custGeom>
            <a:avLst/>
            <a:gdLst/>
            <a:ahLst/>
            <a:cxnLst/>
            <a:rect l="l" t="t" r="r" b="b"/>
            <a:pathLst>
              <a:path w="5335905" h="1397635">
                <a:moveTo>
                  <a:pt x="5102606" y="0"/>
                </a:moveTo>
                <a:lnTo>
                  <a:pt x="232917" y="0"/>
                </a:lnTo>
                <a:lnTo>
                  <a:pt x="185972" y="4731"/>
                </a:lnTo>
                <a:lnTo>
                  <a:pt x="142249" y="18301"/>
                </a:lnTo>
                <a:lnTo>
                  <a:pt x="102685" y="39775"/>
                </a:lnTo>
                <a:lnTo>
                  <a:pt x="68214" y="68214"/>
                </a:lnTo>
                <a:lnTo>
                  <a:pt x="39775" y="102685"/>
                </a:lnTo>
                <a:lnTo>
                  <a:pt x="18301" y="142249"/>
                </a:lnTo>
                <a:lnTo>
                  <a:pt x="4731" y="185972"/>
                </a:lnTo>
                <a:lnTo>
                  <a:pt x="0" y="232918"/>
                </a:lnTo>
                <a:lnTo>
                  <a:pt x="0" y="1164590"/>
                </a:lnTo>
                <a:lnTo>
                  <a:pt x="4731" y="1211531"/>
                </a:lnTo>
                <a:lnTo>
                  <a:pt x="18301" y="1255252"/>
                </a:lnTo>
                <a:lnTo>
                  <a:pt x="39775" y="1294817"/>
                </a:lnTo>
                <a:lnTo>
                  <a:pt x="68214" y="1329288"/>
                </a:lnTo>
                <a:lnTo>
                  <a:pt x="102685" y="1357729"/>
                </a:lnTo>
                <a:lnTo>
                  <a:pt x="142249" y="1379204"/>
                </a:lnTo>
                <a:lnTo>
                  <a:pt x="185972" y="1392775"/>
                </a:lnTo>
                <a:lnTo>
                  <a:pt x="232917" y="1397508"/>
                </a:lnTo>
                <a:lnTo>
                  <a:pt x="5102606" y="1397508"/>
                </a:lnTo>
                <a:lnTo>
                  <a:pt x="5149551" y="1392775"/>
                </a:lnTo>
                <a:lnTo>
                  <a:pt x="5193274" y="1379204"/>
                </a:lnTo>
                <a:lnTo>
                  <a:pt x="5232838" y="1357729"/>
                </a:lnTo>
                <a:lnTo>
                  <a:pt x="5267309" y="1329288"/>
                </a:lnTo>
                <a:lnTo>
                  <a:pt x="5295748" y="1294817"/>
                </a:lnTo>
                <a:lnTo>
                  <a:pt x="5317222" y="1255252"/>
                </a:lnTo>
                <a:lnTo>
                  <a:pt x="5330792" y="1211531"/>
                </a:lnTo>
                <a:lnTo>
                  <a:pt x="5335523" y="1164590"/>
                </a:lnTo>
                <a:lnTo>
                  <a:pt x="5335523" y="232918"/>
                </a:lnTo>
                <a:lnTo>
                  <a:pt x="5330792" y="185972"/>
                </a:lnTo>
                <a:lnTo>
                  <a:pt x="5317222" y="142249"/>
                </a:lnTo>
                <a:lnTo>
                  <a:pt x="5295748" y="102685"/>
                </a:lnTo>
                <a:lnTo>
                  <a:pt x="5267309" y="68214"/>
                </a:lnTo>
                <a:lnTo>
                  <a:pt x="5232838" y="39775"/>
                </a:lnTo>
                <a:lnTo>
                  <a:pt x="5193274" y="18301"/>
                </a:lnTo>
                <a:lnTo>
                  <a:pt x="5149551" y="4731"/>
                </a:lnTo>
                <a:lnTo>
                  <a:pt x="5102606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109" y="4770882"/>
            <a:ext cx="5335905" cy="1397635"/>
          </a:xfrm>
          <a:custGeom>
            <a:avLst/>
            <a:gdLst/>
            <a:ahLst/>
            <a:cxnLst/>
            <a:rect l="l" t="t" r="r" b="b"/>
            <a:pathLst>
              <a:path w="5335905" h="1397635">
                <a:moveTo>
                  <a:pt x="0" y="232918"/>
                </a:moveTo>
                <a:lnTo>
                  <a:pt x="4731" y="185972"/>
                </a:lnTo>
                <a:lnTo>
                  <a:pt x="18301" y="142249"/>
                </a:lnTo>
                <a:lnTo>
                  <a:pt x="39775" y="102685"/>
                </a:lnTo>
                <a:lnTo>
                  <a:pt x="68214" y="68214"/>
                </a:lnTo>
                <a:lnTo>
                  <a:pt x="102685" y="39775"/>
                </a:lnTo>
                <a:lnTo>
                  <a:pt x="142249" y="18301"/>
                </a:lnTo>
                <a:lnTo>
                  <a:pt x="185972" y="4731"/>
                </a:lnTo>
                <a:lnTo>
                  <a:pt x="232917" y="0"/>
                </a:lnTo>
                <a:lnTo>
                  <a:pt x="5102606" y="0"/>
                </a:lnTo>
                <a:lnTo>
                  <a:pt x="5149551" y="4731"/>
                </a:lnTo>
                <a:lnTo>
                  <a:pt x="5193274" y="18301"/>
                </a:lnTo>
                <a:lnTo>
                  <a:pt x="5232838" y="39775"/>
                </a:lnTo>
                <a:lnTo>
                  <a:pt x="5267309" y="68214"/>
                </a:lnTo>
                <a:lnTo>
                  <a:pt x="5295748" y="102685"/>
                </a:lnTo>
                <a:lnTo>
                  <a:pt x="5317222" y="142249"/>
                </a:lnTo>
                <a:lnTo>
                  <a:pt x="5330792" y="185972"/>
                </a:lnTo>
                <a:lnTo>
                  <a:pt x="5335523" y="232918"/>
                </a:lnTo>
                <a:lnTo>
                  <a:pt x="5335523" y="1164590"/>
                </a:lnTo>
                <a:lnTo>
                  <a:pt x="5330792" y="1211531"/>
                </a:lnTo>
                <a:lnTo>
                  <a:pt x="5317222" y="1255252"/>
                </a:lnTo>
                <a:lnTo>
                  <a:pt x="5295748" y="1294817"/>
                </a:lnTo>
                <a:lnTo>
                  <a:pt x="5267309" y="1329288"/>
                </a:lnTo>
                <a:lnTo>
                  <a:pt x="5232838" y="1357729"/>
                </a:lnTo>
                <a:lnTo>
                  <a:pt x="5193274" y="1379204"/>
                </a:lnTo>
                <a:lnTo>
                  <a:pt x="5149551" y="1392775"/>
                </a:lnTo>
                <a:lnTo>
                  <a:pt x="5102606" y="1397508"/>
                </a:lnTo>
                <a:lnTo>
                  <a:pt x="232917" y="1397508"/>
                </a:lnTo>
                <a:lnTo>
                  <a:pt x="185972" y="1392775"/>
                </a:lnTo>
                <a:lnTo>
                  <a:pt x="142249" y="1379204"/>
                </a:lnTo>
                <a:lnTo>
                  <a:pt x="102685" y="1357729"/>
                </a:lnTo>
                <a:lnTo>
                  <a:pt x="68214" y="1329288"/>
                </a:lnTo>
                <a:lnTo>
                  <a:pt x="39775" y="1294817"/>
                </a:lnTo>
                <a:lnTo>
                  <a:pt x="18301" y="1255252"/>
                </a:lnTo>
                <a:lnTo>
                  <a:pt x="4731" y="1211531"/>
                </a:lnTo>
                <a:lnTo>
                  <a:pt x="0" y="1164590"/>
                </a:lnTo>
                <a:lnTo>
                  <a:pt x="0" y="232918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65494" y="3414725"/>
            <a:ext cx="4646295" cy="24009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ct val="91400"/>
              </a:lnSpc>
              <a:spcBef>
                <a:spcPts val="355"/>
              </a:spcBef>
            </a:pPr>
            <a:r>
              <a:rPr sz="2500" spc="34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FFFFFF"/>
                </a:solidFill>
                <a:latin typeface="Calibri"/>
                <a:cs typeface="Calibri"/>
              </a:rPr>
              <a:t>influenced</a:t>
            </a:r>
            <a:r>
              <a:rPr sz="2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3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3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500" spc="305" dirty="0">
                <a:solidFill>
                  <a:srgbClr val="FFFFFF"/>
                </a:solidFill>
                <a:latin typeface="Calibri"/>
                <a:cs typeface="Calibri"/>
              </a:rPr>
              <a:t>deciding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200" dirty="0">
                <a:solidFill>
                  <a:srgbClr val="FFFFFF"/>
                </a:solidFill>
                <a:latin typeface="Calibri"/>
                <a:cs typeface="Calibri"/>
              </a:rPr>
              <a:t>join </a:t>
            </a:r>
            <a:r>
              <a:rPr sz="2500" spc="24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current  </a:t>
            </a:r>
            <a:r>
              <a:rPr sz="2500" spc="340" dirty="0">
                <a:solidFill>
                  <a:srgbClr val="FFFFFF"/>
                </a:solidFill>
                <a:latin typeface="Calibri"/>
                <a:cs typeface="Calibri"/>
              </a:rPr>
              <a:t>company?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Calibri"/>
              <a:cs typeface="Calibri"/>
            </a:endParaRPr>
          </a:p>
          <a:p>
            <a:pPr marL="12700" marR="150495" algn="just">
              <a:lnSpc>
                <a:spcPts val="2750"/>
              </a:lnSpc>
            </a:pPr>
            <a:r>
              <a:rPr sz="2500" spc="37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5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85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2500" spc="200" dirty="0">
                <a:solidFill>
                  <a:srgbClr val="FFFFFF"/>
                </a:solidFill>
                <a:latin typeface="Calibri"/>
                <a:cs typeface="Calibri"/>
              </a:rPr>
              <a:t>diversity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factor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into  </a:t>
            </a:r>
            <a:r>
              <a:rPr sz="2500" spc="24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FFFFFF"/>
                </a:solidFill>
                <a:latin typeface="Calibri"/>
                <a:cs typeface="Calibri"/>
              </a:rPr>
              <a:t>decision?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72351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What </a:t>
            </a:r>
            <a:r>
              <a:rPr sz="3100" b="0" spc="-30" dirty="0">
                <a:solidFill>
                  <a:srgbClr val="0050FF"/>
                </a:solidFill>
                <a:latin typeface="Arial"/>
                <a:cs typeface="Arial"/>
              </a:rPr>
              <a:t>Enticed </a:t>
            </a:r>
            <a:r>
              <a:rPr sz="3100" b="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b="0" spc="-35" dirty="0">
                <a:solidFill>
                  <a:srgbClr val="0050FF"/>
                </a:solidFill>
                <a:latin typeface="Arial"/>
                <a:cs typeface="Arial"/>
              </a:rPr>
              <a:t>Company’s </a:t>
            </a: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Next</a:t>
            </a:r>
            <a:r>
              <a:rPr sz="3100" b="0" spc="1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Gen?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351418"/>
            <a:ext cx="9560560" cy="453834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Questions </a:t>
            </a:r>
            <a:r>
              <a:rPr sz="3100" spc="-15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3100" spc="-20" dirty="0">
                <a:solidFill>
                  <a:srgbClr val="0050FF"/>
                </a:solidFill>
                <a:latin typeface="Arial"/>
                <a:cs typeface="Arial"/>
              </a:rPr>
              <a:t>Ask </a:t>
            </a:r>
            <a:r>
              <a:rPr sz="310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spc="-35" dirty="0">
                <a:solidFill>
                  <a:srgbClr val="0050FF"/>
                </a:solidFill>
                <a:latin typeface="Arial"/>
                <a:cs typeface="Arial"/>
              </a:rPr>
              <a:t>Company’s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Next</a:t>
            </a:r>
            <a:r>
              <a:rPr sz="31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Gen:</a:t>
            </a:r>
            <a:endParaRPr sz="31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2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initially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attracted</a:t>
            </a:r>
            <a:r>
              <a:rPr sz="2400" spc="-2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1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When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come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work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each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day,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do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look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forward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to?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intrigues, invigorates,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drives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459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perform?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39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are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24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learning?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Why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do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25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stay?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  <a:tab pos="71577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When was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last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time you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thought</a:t>
            </a:r>
            <a:r>
              <a:rPr sz="2400" spc="-41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about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leaving?	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prompted</a:t>
            </a:r>
            <a:r>
              <a:rPr sz="2400" spc="-26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it?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39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can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I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do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make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your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experience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at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work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better?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2285" y="6191808"/>
            <a:ext cx="131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A29FA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81400"/>
            <a:ext cx="1603375" cy="978535"/>
          </a:xfrm>
          <a:custGeom>
            <a:avLst/>
            <a:gdLst/>
            <a:ahLst/>
            <a:cxnLst/>
            <a:rect l="l" t="t" r="r" b="b"/>
            <a:pathLst>
              <a:path w="1603375" h="978535">
                <a:moveTo>
                  <a:pt x="0" y="978407"/>
                </a:moveTo>
                <a:lnTo>
                  <a:pt x="1603248" y="978407"/>
                </a:lnTo>
                <a:lnTo>
                  <a:pt x="1603248" y="0"/>
                </a:lnTo>
                <a:lnTo>
                  <a:pt x="0" y="0"/>
                </a:lnTo>
                <a:lnTo>
                  <a:pt x="0" y="978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512" y="3635121"/>
            <a:ext cx="118808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b="0" spc="-160" dirty="0">
                <a:solidFill>
                  <a:srgbClr val="0050FF"/>
                </a:solidFill>
                <a:latin typeface="Arial"/>
                <a:cs typeface="Arial"/>
              </a:rPr>
              <a:t>Hire</a:t>
            </a:r>
            <a:endParaRPr sz="5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1727961"/>
            <a:ext cx="380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131516"/>
                </a:solidFill>
                <a:latin typeface="Arial"/>
                <a:cs typeface="Arial"/>
              </a:rPr>
              <a:t>Panel</a:t>
            </a:r>
            <a:r>
              <a:rPr sz="4000" b="0" spc="-1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4000" b="0" spc="-50" dirty="0">
                <a:solidFill>
                  <a:srgbClr val="131516"/>
                </a:solidFill>
                <a:latin typeface="Arial"/>
                <a:cs typeface="Arial"/>
              </a:rPr>
              <a:t>Questions: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510286"/>
            <a:ext cx="76085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5" dirty="0">
                <a:solidFill>
                  <a:srgbClr val="0050FF"/>
                </a:solidFill>
                <a:latin typeface="Arial"/>
                <a:cs typeface="Arial"/>
              </a:rPr>
              <a:t>What Stood Out </a:t>
            </a:r>
            <a:r>
              <a:rPr sz="3400" spc="-15" dirty="0">
                <a:solidFill>
                  <a:srgbClr val="0050FF"/>
                </a:solidFill>
                <a:latin typeface="Arial"/>
                <a:cs typeface="Arial"/>
              </a:rPr>
              <a:t>in </a:t>
            </a:r>
            <a:r>
              <a:rPr sz="3400" spc="-105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400" spc="-25" dirty="0">
                <a:solidFill>
                  <a:srgbClr val="0050FF"/>
                </a:solidFill>
                <a:latin typeface="Arial"/>
                <a:cs typeface="Arial"/>
              </a:rPr>
              <a:t>Hiring</a:t>
            </a:r>
            <a:r>
              <a:rPr sz="3400" spc="-4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0050FF"/>
                </a:solidFill>
                <a:latin typeface="Arial"/>
                <a:cs typeface="Arial"/>
              </a:rPr>
              <a:t>Process?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1524" y="1766297"/>
            <a:ext cx="5436123" cy="224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1908" y="1819655"/>
            <a:ext cx="5324855" cy="2226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109" y="1799082"/>
            <a:ext cx="5335905" cy="2144395"/>
          </a:xfrm>
          <a:custGeom>
            <a:avLst/>
            <a:gdLst/>
            <a:ahLst/>
            <a:cxnLst/>
            <a:rect l="l" t="t" r="r" b="b"/>
            <a:pathLst>
              <a:path w="5335905" h="2144395">
                <a:moveTo>
                  <a:pt x="4978145" y="0"/>
                </a:moveTo>
                <a:lnTo>
                  <a:pt x="357378" y="0"/>
                </a:lnTo>
                <a:lnTo>
                  <a:pt x="308887" y="3262"/>
                </a:lnTo>
                <a:lnTo>
                  <a:pt x="262378" y="12767"/>
                </a:lnTo>
                <a:lnTo>
                  <a:pt x="218277" y="28086"/>
                </a:lnTo>
                <a:lnTo>
                  <a:pt x="177009" y="48796"/>
                </a:lnTo>
                <a:lnTo>
                  <a:pt x="139001" y="74469"/>
                </a:lnTo>
                <a:lnTo>
                  <a:pt x="104679" y="104679"/>
                </a:lnTo>
                <a:lnTo>
                  <a:pt x="74469" y="139001"/>
                </a:lnTo>
                <a:lnTo>
                  <a:pt x="48796" y="177009"/>
                </a:lnTo>
                <a:lnTo>
                  <a:pt x="28086" y="218277"/>
                </a:lnTo>
                <a:lnTo>
                  <a:pt x="12767" y="262378"/>
                </a:lnTo>
                <a:lnTo>
                  <a:pt x="3262" y="308887"/>
                </a:lnTo>
                <a:lnTo>
                  <a:pt x="0" y="357377"/>
                </a:lnTo>
                <a:lnTo>
                  <a:pt x="0" y="1786889"/>
                </a:lnTo>
                <a:lnTo>
                  <a:pt x="3262" y="1835380"/>
                </a:lnTo>
                <a:lnTo>
                  <a:pt x="12767" y="1881889"/>
                </a:lnTo>
                <a:lnTo>
                  <a:pt x="28086" y="1925990"/>
                </a:lnTo>
                <a:lnTo>
                  <a:pt x="48796" y="1967258"/>
                </a:lnTo>
                <a:lnTo>
                  <a:pt x="74469" y="2005266"/>
                </a:lnTo>
                <a:lnTo>
                  <a:pt x="104679" y="2039588"/>
                </a:lnTo>
                <a:lnTo>
                  <a:pt x="139001" y="2069798"/>
                </a:lnTo>
                <a:lnTo>
                  <a:pt x="177009" y="2095471"/>
                </a:lnTo>
                <a:lnTo>
                  <a:pt x="218277" y="2116181"/>
                </a:lnTo>
                <a:lnTo>
                  <a:pt x="262378" y="2131500"/>
                </a:lnTo>
                <a:lnTo>
                  <a:pt x="308887" y="2141005"/>
                </a:lnTo>
                <a:lnTo>
                  <a:pt x="357378" y="2144267"/>
                </a:lnTo>
                <a:lnTo>
                  <a:pt x="4978145" y="2144267"/>
                </a:lnTo>
                <a:lnTo>
                  <a:pt x="5026636" y="2141005"/>
                </a:lnTo>
                <a:lnTo>
                  <a:pt x="5073145" y="2131500"/>
                </a:lnTo>
                <a:lnTo>
                  <a:pt x="5117246" y="2116181"/>
                </a:lnTo>
                <a:lnTo>
                  <a:pt x="5158514" y="2095471"/>
                </a:lnTo>
                <a:lnTo>
                  <a:pt x="5196522" y="2069798"/>
                </a:lnTo>
                <a:lnTo>
                  <a:pt x="5230844" y="2039588"/>
                </a:lnTo>
                <a:lnTo>
                  <a:pt x="5261054" y="2005266"/>
                </a:lnTo>
                <a:lnTo>
                  <a:pt x="5286727" y="1967258"/>
                </a:lnTo>
                <a:lnTo>
                  <a:pt x="5307437" y="1925990"/>
                </a:lnTo>
                <a:lnTo>
                  <a:pt x="5322756" y="1881889"/>
                </a:lnTo>
                <a:lnTo>
                  <a:pt x="5332261" y="1835380"/>
                </a:lnTo>
                <a:lnTo>
                  <a:pt x="5335523" y="1786889"/>
                </a:lnTo>
                <a:lnTo>
                  <a:pt x="5335523" y="357377"/>
                </a:lnTo>
                <a:lnTo>
                  <a:pt x="5332261" y="308887"/>
                </a:lnTo>
                <a:lnTo>
                  <a:pt x="5322756" y="262378"/>
                </a:lnTo>
                <a:lnTo>
                  <a:pt x="5307437" y="218277"/>
                </a:lnTo>
                <a:lnTo>
                  <a:pt x="5286727" y="177009"/>
                </a:lnTo>
                <a:lnTo>
                  <a:pt x="5261054" y="139001"/>
                </a:lnTo>
                <a:lnTo>
                  <a:pt x="5230844" y="104679"/>
                </a:lnTo>
                <a:lnTo>
                  <a:pt x="5196522" y="74469"/>
                </a:lnTo>
                <a:lnTo>
                  <a:pt x="5158514" y="48796"/>
                </a:lnTo>
                <a:lnTo>
                  <a:pt x="5117246" y="28086"/>
                </a:lnTo>
                <a:lnTo>
                  <a:pt x="5073145" y="12767"/>
                </a:lnTo>
                <a:lnTo>
                  <a:pt x="5026636" y="3262"/>
                </a:lnTo>
                <a:lnTo>
                  <a:pt x="4978145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4109" y="1799082"/>
            <a:ext cx="5335905" cy="2144395"/>
          </a:xfrm>
          <a:custGeom>
            <a:avLst/>
            <a:gdLst/>
            <a:ahLst/>
            <a:cxnLst/>
            <a:rect l="l" t="t" r="r" b="b"/>
            <a:pathLst>
              <a:path w="5335905" h="2144395">
                <a:moveTo>
                  <a:pt x="0" y="357377"/>
                </a:moveTo>
                <a:lnTo>
                  <a:pt x="3262" y="308887"/>
                </a:lnTo>
                <a:lnTo>
                  <a:pt x="12767" y="262378"/>
                </a:lnTo>
                <a:lnTo>
                  <a:pt x="28086" y="218277"/>
                </a:lnTo>
                <a:lnTo>
                  <a:pt x="48796" y="177009"/>
                </a:lnTo>
                <a:lnTo>
                  <a:pt x="74469" y="139001"/>
                </a:lnTo>
                <a:lnTo>
                  <a:pt x="104679" y="104679"/>
                </a:lnTo>
                <a:lnTo>
                  <a:pt x="139001" y="74469"/>
                </a:lnTo>
                <a:lnTo>
                  <a:pt x="177009" y="48796"/>
                </a:lnTo>
                <a:lnTo>
                  <a:pt x="218277" y="28086"/>
                </a:lnTo>
                <a:lnTo>
                  <a:pt x="262378" y="12767"/>
                </a:lnTo>
                <a:lnTo>
                  <a:pt x="308887" y="3262"/>
                </a:lnTo>
                <a:lnTo>
                  <a:pt x="357378" y="0"/>
                </a:lnTo>
                <a:lnTo>
                  <a:pt x="4978145" y="0"/>
                </a:lnTo>
                <a:lnTo>
                  <a:pt x="5026636" y="3262"/>
                </a:lnTo>
                <a:lnTo>
                  <a:pt x="5073145" y="12767"/>
                </a:lnTo>
                <a:lnTo>
                  <a:pt x="5117246" y="28086"/>
                </a:lnTo>
                <a:lnTo>
                  <a:pt x="5158514" y="48796"/>
                </a:lnTo>
                <a:lnTo>
                  <a:pt x="5196522" y="74469"/>
                </a:lnTo>
                <a:lnTo>
                  <a:pt x="5230844" y="104679"/>
                </a:lnTo>
                <a:lnTo>
                  <a:pt x="5261054" y="139001"/>
                </a:lnTo>
                <a:lnTo>
                  <a:pt x="5286727" y="177009"/>
                </a:lnTo>
                <a:lnTo>
                  <a:pt x="5307437" y="218277"/>
                </a:lnTo>
                <a:lnTo>
                  <a:pt x="5322756" y="262378"/>
                </a:lnTo>
                <a:lnTo>
                  <a:pt x="5332261" y="308887"/>
                </a:lnTo>
                <a:lnTo>
                  <a:pt x="5335523" y="357377"/>
                </a:lnTo>
                <a:lnTo>
                  <a:pt x="5335523" y="1786889"/>
                </a:lnTo>
                <a:lnTo>
                  <a:pt x="5332261" y="1835380"/>
                </a:lnTo>
                <a:lnTo>
                  <a:pt x="5322756" y="1881889"/>
                </a:lnTo>
                <a:lnTo>
                  <a:pt x="5307437" y="1925990"/>
                </a:lnTo>
                <a:lnTo>
                  <a:pt x="5286727" y="1967258"/>
                </a:lnTo>
                <a:lnTo>
                  <a:pt x="5261054" y="2005266"/>
                </a:lnTo>
                <a:lnTo>
                  <a:pt x="5230844" y="2039588"/>
                </a:lnTo>
                <a:lnTo>
                  <a:pt x="5196522" y="2069798"/>
                </a:lnTo>
                <a:lnTo>
                  <a:pt x="5158514" y="2095471"/>
                </a:lnTo>
                <a:lnTo>
                  <a:pt x="5117246" y="2116181"/>
                </a:lnTo>
                <a:lnTo>
                  <a:pt x="5073145" y="2131500"/>
                </a:lnTo>
                <a:lnTo>
                  <a:pt x="5026636" y="2141005"/>
                </a:lnTo>
                <a:lnTo>
                  <a:pt x="4978145" y="2144267"/>
                </a:lnTo>
                <a:lnTo>
                  <a:pt x="357378" y="2144267"/>
                </a:lnTo>
                <a:lnTo>
                  <a:pt x="308887" y="2141005"/>
                </a:lnTo>
                <a:lnTo>
                  <a:pt x="262378" y="2131500"/>
                </a:lnTo>
                <a:lnTo>
                  <a:pt x="218277" y="2116181"/>
                </a:lnTo>
                <a:lnTo>
                  <a:pt x="177009" y="2095471"/>
                </a:lnTo>
                <a:lnTo>
                  <a:pt x="139001" y="2069798"/>
                </a:lnTo>
                <a:lnTo>
                  <a:pt x="104679" y="2039588"/>
                </a:lnTo>
                <a:lnTo>
                  <a:pt x="74469" y="2005266"/>
                </a:lnTo>
                <a:lnTo>
                  <a:pt x="48796" y="1967258"/>
                </a:lnTo>
                <a:lnTo>
                  <a:pt x="28086" y="1925990"/>
                </a:lnTo>
                <a:lnTo>
                  <a:pt x="12767" y="1881889"/>
                </a:lnTo>
                <a:lnTo>
                  <a:pt x="3262" y="1835380"/>
                </a:lnTo>
                <a:lnTo>
                  <a:pt x="0" y="1786889"/>
                </a:lnTo>
                <a:lnTo>
                  <a:pt x="0" y="35737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388" y="4014215"/>
            <a:ext cx="5454396" cy="226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1908" y="4076700"/>
            <a:ext cx="5443728" cy="2226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4109" y="4056126"/>
            <a:ext cx="5335905" cy="2144395"/>
          </a:xfrm>
          <a:custGeom>
            <a:avLst/>
            <a:gdLst/>
            <a:ahLst/>
            <a:cxnLst/>
            <a:rect l="l" t="t" r="r" b="b"/>
            <a:pathLst>
              <a:path w="5335905" h="2144395">
                <a:moveTo>
                  <a:pt x="4978145" y="0"/>
                </a:moveTo>
                <a:lnTo>
                  <a:pt x="357378" y="0"/>
                </a:lnTo>
                <a:lnTo>
                  <a:pt x="308887" y="3262"/>
                </a:lnTo>
                <a:lnTo>
                  <a:pt x="262378" y="12767"/>
                </a:lnTo>
                <a:lnTo>
                  <a:pt x="218277" y="28086"/>
                </a:lnTo>
                <a:lnTo>
                  <a:pt x="177009" y="48796"/>
                </a:lnTo>
                <a:lnTo>
                  <a:pt x="139001" y="74469"/>
                </a:lnTo>
                <a:lnTo>
                  <a:pt x="104679" y="104679"/>
                </a:lnTo>
                <a:lnTo>
                  <a:pt x="74469" y="139001"/>
                </a:lnTo>
                <a:lnTo>
                  <a:pt x="48796" y="177009"/>
                </a:lnTo>
                <a:lnTo>
                  <a:pt x="28086" y="218277"/>
                </a:lnTo>
                <a:lnTo>
                  <a:pt x="12767" y="262378"/>
                </a:lnTo>
                <a:lnTo>
                  <a:pt x="3262" y="308887"/>
                </a:lnTo>
                <a:lnTo>
                  <a:pt x="0" y="357378"/>
                </a:lnTo>
                <a:lnTo>
                  <a:pt x="0" y="1786889"/>
                </a:lnTo>
                <a:lnTo>
                  <a:pt x="3262" y="1835383"/>
                </a:lnTo>
                <a:lnTo>
                  <a:pt x="12767" y="1881893"/>
                </a:lnTo>
                <a:lnTo>
                  <a:pt x="28086" y="1925996"/>
                </a:lnTo>
                <a:lnTo>
                  <a:pt x="48796" y="1967263"/>
                </a:lnTo>
                <a:lnTo>
                  <a:pt x="74469" y="2005271"/>
                </a:lnTo>
                <a:lnTo>
                  <a:pt x="104679" y="2039593"/>
                </a:lnTo>
                <a:lnTo>
                  <a:pt x="139001" y="2069802"/>
                </a:lnTo>
                <a:lnTo>
                  <a:pt x="177009" y="2095474"/>
                </a:lnTo>
                <a:lnTo>
                  <a:pt x="218277" y="2116182"/>
                </a:lnTo>
                <a:lnTo>
                  <a:pt x="262378" y="2131501"/>
                </a:lnTo>
                <a:lnTo>
                  <a:pt x="308887" y="2141005"/>
                </a:lnTo>
                <a:lnTo>
                  <a:pt x="357378" y="2144268"/>
                </a:lnTo>
                <a:lnTo>
                  <a:pt x="4978145" y="2144268"/>
                </a:lnTo>
                <a:lnTo>
                  <a:pt x="5026636" y="2141005"/>
                </a:lnTo>
                <a:lnTo>
                  <a:pt x="5073145" y="2131501"/>
                </a:lnTo>
                <a:lnTo>
                  <a:pt x="5117246" y="2116182"/>
                </a:lnTo>
                <a:lnTo>
                  <a:pt x="5158514" y="2095474"/>
                </a:lnTo>
                <a:lnTo>
                  <a:pt x="5196522" y="2069802"/>
                </a:lnTo>
                <a:lnTo>
                  <a:pt x="5230844" y="2039593"/>
                </a:lnTo>
                <a:lnTo>
                  <a:pt x="5261054" y="2005271"/>
                </a:lnTo>
                <a:lnTo>
                  <a:pt x="5286727" y="1967263"/>
                </a:lnTo>
                <a:lnTo>
                  <a:pt x="5307437" y="1925996"/>
                </a:lnTo>
                <a:lnTo>
                  <a:pt x="5322756" y="1881893"/>
                </a:lnTo>
                <a:lnTo>
                  <a:pt x="5332261" y="1835383"/>
                </a:lnTo>
                <a:lnTo>
                  <a:pt x="5335523" y="1786889"/>
                </a:lnTo>
                <a:lnTo>
                  <a:pt x="5335523" y="357378"/>
                </a:lnTo>
                <a:lnTo>
                  <a:pt x="5332261" y="308887"/>
                </a:lnTo>
                <a:lnTo>
                  <a:pt x="5322756" y="262378"/>
                </a:lnTo>
                <a:lnTo>
                  <a:pt x="5307437" y="218277"/>
                </a:lnTo>
                <a:lnTo>
                  <a:pt x="5286727" y="177009"/>
                </a:lnTo>
                <a:lnTo>
                  <a:pt x="5261054" y="139001"/>
                </a:lnTo>
                <a:lnTo>
                  <a:pt x="5230844" y="104679"/>
                </a:lnTo>
                <a:lnTo>
                  <a:pt x="5196522" y="74469"/>
                </a:lnTo>
                <a:lnTo>
                  <a:pt x="5158514" y="48796"/>
                </a:lnTo>
                <a:lnTo>
                  <a:pt x="5117246" y="28086"/>
                </a:lnTo>
                <a:lnTo>
                  <a:pt x="5073145" y="12767"/>
                </a:lnTo>
                <a:lnTo>
                  <a:pt x="5026636" y="3262"/>
                </a:lnTo>
                <a:lnTo>
                  <a:pt x="4978145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4109" y="4056126"/>
            <a:ext cx="5335905" cy="2144395"/>
          </a:xfrm>
          <a:custGeom>
            <a:avLst/>
            <a:gdLst/>
            <a:ahLst/>
            <a:cxnLst/>
            <a:rect l="l" t="t" r="r" b="b"/>
            <a:pathLst>
              <a:path w="5335905" h="2144395">
                <a:moveTo>
                  <a:pt x="0" y="357378"/>
                </a:moveTo>
                <a:lnTo>
                  <a:pt x="3262" y="308887"/>
                </a:lnTo>
                <a:lnTo>
                  <a:pt x="12767" y="262378"/>
                </a:lnTo>
                <a:lnTo>
                  <a:pt x="28086" y="218277"/>
                </a:lnTo>
                <a:lnTo>
                  <a:pt x="48796" y="177009"/>
                </a:lnTo>
                <a:lnTo>
                  <a:pt x="74469" y="139001"/>
                </a:lnTo>
                <a:lnTo>
                  <a:pt x="104679" y="104679"/>
                </a:lnTo>
                <a:lnTo>
                  <a:pt x="139001" y="74469"/>
                </a:lnTo>
                <a:lnTo>
                  <a:pt x="177009" y="48796"/>
                </a:lnTo>
                <a:lnTo>
                  <a:pt x="218277" y="28086"/>
                </a:lnTo>
                <a:lnTo>
                  <a:pt x="262378" y="12767"/>
                </a:lnTo>
                <a:lnTo>
                  <a:pt x="308887" y="3262"/>
                </a:lnTo>
                <a:lnTo>
                  <a:pt x="357378" y="0"/>
                </a:lnTo>
                <a:lnTo>
                  <a:pt x="4978145" y="0"/>
                </a:lnTo>
                <a:lnTo>
                  <a:pt x="5026636" y="3262"/>
                </a:lnTo>
                <a:lnTo>
                  <a:pt x="5073145" y="12767"/>
                </a:lnTo>
                <a:lnTo>
                  <a:pt x="5117246" y="28086"/>
                </a:lnTo>
                <a:lnTo>
                  <a:pt x="5158514" y="48796"/>
                </a:lnTo>
                <a:lnTo>
                  <a:pt x="5196522" y="74469"/>
                </a:lnTo>
                <a:lnTo>
                  <a:pt x="5230844" y="104679"/>
                </a:lnTo>
                <a:lnTo>
                  <a:pt x="5261054" y="139001"/>
                </a:lnTo>
                <a:lnTo>
                  <a:pt x="5286727" y="177009"/>
                </a:lnTo>
                <a:lnTo>
                  <a:pt x="5307437" y="218277"/>
                </a:lnTo>
                <a:lnTo>
                  <a:pt x="5322756" y="262378"/>
                </a:lnTo>
                <a:lnTo>
                  <a:pt x="5332261" y="308887"/>
                </a:lnTo>
                <a:lnTo>
                  <a:pt x="5335523" y="357378"/>
                </a:lnTo>
                <a:lnTo>
                  <a:pt x="5335523" y="1786889"/>
                </a:lnTo>
                <a:lnTo>
                  <a:pt x="5332261" y="1835383"/>
                </a:lnTo>
                <a:lnTo>
                  <a:pt x="5322756" y="1881893"/>
                </a:lnTo>
                <a:lnTo>
                  <a:pt x="5307437" y="1925996"/>
                </a:lnTo>
                <a:lnTo>
                  <a:pt x="5286727" y="1967263"/>
                </a:lnTo>
                <a:lnTo>
                  <a:pt x="5261054" y="2005271"/>
                </a:lnTo>
                <a:lnTo>
                  <a:pt x="5230844" y="2039593"/>
                </a:lnTo>
                <a:lnTo>
                  <a:pt x="5196522" y="2069802"/>
                </a:lnTo>
                <a:lnTo>
                  <a:pt x="5158514" y="2095474"/>
                </a:lnTo>
                <a:lnTo>
                  <a:pt x="5117246" y="2116182"/>
                </a:lnTo>
                <a:lnTo>
                  <a:pt x="5073145" y="2131501"/>
                </a:lnTo>
                <a:lnTo>
                  <a:pt x="5026636" y="2141005"/>
                </a:lnTo>
                <a:lnTo>
                  <a:pt x="4978145" y="2144268"/>
                </a:lnTo>
                <a:lnTo>
                  <a:pt x="357378" y="2144268"/>
                </a:lnTo>
                <a:lnTo>
                  <a:pt x="308887" y="2141005"/>
                </a:lnTo>
                <a:lnTo>
                  <a:pt x="262378" y="2131501"/>
                </a:lnTo>
                <a:lnTo>
                  <a:pt x="218277" y="2116182"/>
                </a:lnTo>
                <a:lnTo>
                  <a:pt x="177009" y="2095474"/>
                </a:lnTo>
                <a:lnTo>
                  <a:pt x="139001" y="2069802"/>
                </a:lnTo>
                <a:lnTo>
                  <a:pt x="104679" y="2039593"/>
                </a:lnTo>
                <a:lnTo>
                  <a:pt x="74469" y="2005271"/>
                </a:lnTo>
                <a:lnTo>
                  <a:pt x="48796" y="1967263"/>
                </a:lnTo>
                <a:lnTo>
                  <a:pt x="28086" y="1925996"/>
                </a:lnTo>
                <a:lnTo>
                  <a:pt x="12767" y="1881893"/>
                </a:lnTo>
                <a:lnTo>
                  <a:pt x="3262" y="1835383"/>
                </a:lnTo>
                <a:lnTo>
                  <a:pt x="0" y="1786889"/>
                </a:lnTo>
                <a:lnTo>
                  <a:pt x="0" y="35737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5409" y="1966036"/>
            <a:ext cx="4784090" cy="39649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254635">
              <a:lnSpc>
                <a:spcPct val="91400"/>
              </a:lnSpc>
              <a:spcBef>
                <a:spcPts val="505"/>
              </a:spcBef>
            </a:pPr>
            <a:r>
              <a:rPr sz="3900" spc="54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3900" spc="475" dirty="0">
                <a:solidFill>
                  <a:srgbClr val="FFFFFF"/>
                </a:solidFill>
                <a:latin typeface="Calibri"/>
                <a:cs typeface="Calibri"/>
              </a:rPr>
              <a:t>went</a:t>
            </a:r>
            <a:r>
              <a:rPr sz="3900" spc="-5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335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3900" spc="37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900" spc="37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3900" spc="415" dirty="0">
                <a:solidFill>
                  <a:srgbClr val="FFFFFF"/>
                </a:solidFill>
                <a:latin typeface="Calibri"/>
                <a:cs typeface="Calibri"/>
              </a:rPr>
              <a:t>hiring  </a:t>
            </a:r>
            <a:r>
              <a:rPr sz="3900" spc="409" dirty="0">
                <a:solidFill>
                  <a:srgbClr val="FFFFFF"/>
                </a:solidFill>
                <a:latin typeface="Calibri"/>
                <a:cs typeface="Calibri"/>
              </a:rPr>
              <a:t>process?</a:t>
            </a:r>
            <a:endParaRPr sz="3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91400"/>
              </a:lnSpc>
            </a:pPr>
            <a:r>
              <a:rPr sz="3900" spc="54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3900" spc="450" dirty="0">
                <a:solidFill>
                  <a:srgbClr val="FFFFFF"/>
                </a:solidFill>
                <a:latin typeface="Calibri"/>
                <a:cs typeface="Calibri"/>
              </a:rPr>
              <a:t>could </a:t>
            </a:r>
            <a:r>
              <a:rPr sz="3900" spc="445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3900" spc="50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3900" spc="465" dirty="0">
                <a:solidFill>
                  <a:srgbClr val="FFFFFF"/>
                </a:solidFill>
                <a:latin typeface="Calibri"/>
                <a:cs typeface="Calibri"/>
              </a:rPr>
              <a:t>improved </a:t>
            </a:r>
            <a:r>
              <a:rPr sz="3900" spc="37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900" spc="4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900" spc="415" dirty="0">
                <a:solidFill>
                  <a:srgbClr val="FFFFFF"/>
                </a:solidFill>
                <a:latin typeface="Calibri"/>
                <a:cs typeface="Calibri"/>
              </a:rPr>
              <a:t>hiring</a:t>
            </a:r>
            <a:r>
              <a:rPr sz="39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409" dirty="0">
                <a:solidFill>
                  <a:srgbClr val="FFFFFF"/>
                </a:solidFill>
                <a:latin typeface="Calibri"/>
                <a:cs typeface="Calibri"/>
              </a:rPr>
              <a:t>process?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94570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What Can Improve </a:t>
            </a:r>
            <a:r>
              <a:rPr sz="3100" b="0" spc="-20" dirty="0">
                <a:solidFill>
                  <a:srgbClr val="0050FF"/>
                </a:solidFill>
                <a:latin typeface="Arial"/>
                <a:cs typeface="Arial"/>
              </a:rPr>
              <a:t>in </a:t>
            </a:r>
            <a:r>
              <a:rPr sz="3100" b="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b="0" spc="-35" dirty="0">
                <a:solidFill>
                  <a:srgbClr val="0050FF"/>
                </a:solidFill>
                <a:latin typeface="Arial"/>
                <a:cs typeface="Arial"/>
              </a:rPr>
              <a:t>Company’s </a:t>
            </a:r>
            <a:r>
              <a:rPr sz="3100" b="0" spc="-30" dirty="0">
                <a:solidFill>
                  <a:srgbClr val="0050FF"/>
                </a:solidFill>
                <a:latin typeface="Arial"/>
                <a:cs typeface="Arial"/>
              </a:rPr>
              <a:t>Hiring</a:t>
            </a:r>
            <a:r>
              <a:rPr sz="3100" b="0" spc="15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Process?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351418"/>
            <a:ext cx="9098280" cy="399542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Questions </a:t>
            </a:r>
            <a:r>
              <a:rPr sz="3100" spc="-15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3100" spc="-20" dirty="0">
                <a:solidFill>
                  <a:srgbClr val="0050FF"/>
                </a:solidFill>
                <a:latin typeface="Arial"/>
                <a:cs typeface="Arial"/>
              </a:rPr>
              <a:t>Ask </a:t>
            </a:r>
            <a:r>
              <a:rPr sz="310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spc="-35" dirty="0">
                <a:solidFill>
                  <a:srgbClr val="0050FF"/>
                </a:solidFill>
                <a:latin typeface="Arial"/>
                <a:cs typeface="Arial"/>
              </a:rPr>
              <a:t>Company’s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Next</a:t>
            </a:r>
            <a:r>
              <a:rPr sz="31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Gen:</a:t>
            </a:r>
            <a:endParaRPr sz="31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2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How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did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learn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about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company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before</a:t>
            </a:r>
            <a:r>
              <a:rPr sz="24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applied?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1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How did you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learn about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5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position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applied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for?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How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did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decide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this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was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right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company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you?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39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How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easy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(or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31516"/>
                </a:solidFill>
                <a:latin typeface="Arial"/>
                <a:cs typeface="Arial"/>
              </a:rPr>
              <a:t>difficult)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was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it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apply</a:t>
            </a:r>
            <a:r>
              <a:rPr sz="2400" spc="-7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1516"/>
                </a:solidFill>
                <a:latin typeface="Arial"/>
                <a:cs typeface="Arial"/>
              </a:rPr>
              <a:t>a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position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at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company?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did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like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most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about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hiring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process?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would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have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made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hiring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process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better</a:t>
            </a:r>
            <a:r>
              <a:rPr sz="2400" spc="-13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for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you?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4666" y="6191808"/>
            <a:ext cx="139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A29FA0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49779"/>
            <a:ext cx="3046730" cy="978535"/>
          </a:xfrm>
          <a:custGeom>
            <a:avLst/>
            <a:gdLst/>
            <a:ahLst/>
            <a:cxnLst/>
            <a:rect l="l" t="t" r="r" b="b"/>
            <a:pathLst>
              <a:path w="3046730" h="978535">
                <a:moveTo>
                  <a:pt x="0" y="978408"/>
                </a:moveTo>
                <a:lnTo>
                  <a:pt x="3046476" y="978408"/>
                </a:lnTo>
                <a:lnTo>
                  <a:pt x="3046476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555" y="2103196"/>
            <a:ext cx="267462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b="0" spc="-155" dirty="0">
                <a:solidFill>
                  <a:srgbClr val="0050FF"/>
                </a:solidFill>
                <a:latin typeface="Arial"/>
                <a:cs typeface="Arial"/>
              </a:rPr>
              <a:t>Po</a:t>
            </a:r>
            <a:r>
              <a:rPr sz="5300" b="0" spc="-160" dirty="0">
                <a:solidFill>
                  <a:srgbClr val="0050FF"/>
                </a:solidFill>
                <a:latin typeface="Arial"/>
                <a:cs typeface="Arial"/>
              </a:rPr>
              <a:t>s</a:t>
            </a:r>
            <a:r>
              <a:rPr sz="5300" b="0" spc="-155" dirty="0">
                <a:solidFill>
                  <a:srgbClr val="0050FF"/>
                </a:solidFill>
                <a:latin typeface="Arial"/>
                <a:cs typeface="Arial"/>
              </a:rPr>
              <a:t>t</a:t>
            </a:r>
            <a:r>
              <a:rPr sz="5300" b="0" spc="-160" dirty="0">
                <a:solidFill>
                  <a:srgbClr val="0050FF"/>
                </a:solidFill>
                <a:latin typeface="Arial"/>
                <a:cs typeface="Arial"/>
              </a:rPr>
              <a:t>-Hir</a:t>
            </a:r>
            <a:r>
              <a:rPr sz="5300" b="0" dirty="0">
                <a:solidFill>
                  <a:srgbClr val="0050FF"/>
                </a:solidFill>
                <a:latin typeface="Arial"/>
                <a:cs typeface="Arial"/>
              </a:rPr>
              <a:t>e</a:t>
            </a:r>
            <a:endParaRPr sz="5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40551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Thanks </a:t>
            </a:r>
            <a:r>
              <a:rPr sz="3400" b="0" spc="-15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Our</a:t>
            </a:r>
            <a:r>
              <a:rPr sz="3400" b="0" spc="-6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Panel!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749933"/>
            <a:ext cx="10701655" cy="401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50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Mackenzie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Beck,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Student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&amp;</a:t>
            </a:r>
            <a:r>
              <a:rPr sz="2400" spc="-2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AGC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of</a:t>
            </a:r>
            <a:r>
              <a:rPr sz="2400" spc="-2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America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Scholarship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Recipient</a:t>
            </a:r>
            <a:r>
              <a:rPr sz="2400" spc="-6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–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Milwaukee  School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Engineering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50FF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50FF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50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Zoie Reed,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Apprentice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–</a:t>
            </a:r>
            <a:r>
              <a:rPr sz="2400" spc="-4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31516"/>
                </a:solidFill>
                <a:latin typeface="Arial"/>
                <a:cs typeface="Arial"/>
              </a:rPr>
              <a:t>Tri-North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Builders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50FF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50FF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0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Hannah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31516"/>
                </a:solidFill>
                <a:latin typeface="Arial"/>
                <a:cs typeface="Arial"/>
              </a:rPr>
              <a:t>Wassmann,</a:t>
            </a:r>
            <a:r>
              <a:rPr sz="2400" spc="-25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Assistant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Project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Manager</a:t>
            </a:r>
            <a:r>
              <a:rPr sz="2400" spc="-7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–</a:t>
            </a:r>
            <a:r>
              <a:rPr sz="2400" spc="-15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Boldt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50FF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50FF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50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70" dirty="0">
                <a:solidFill>
                  <a:srgbClr val="131516"/>
                </a:solidFill>
                <a:latin typeface="Arial"/>
                <a:cs typeface="Arial"/>
              </a:rPr>
              <a:t>Tyler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Wright, Electrical Apprentice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–</a:t>
            </a:r>
            <a:r>
              <a:rPr sz="2400" spc="-47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1901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Incorporated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1727961"/>
            <a:ext cx="380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131516"/>
                </a:solidFill>
                <a:latin typeface="Arial"/>
                <a:cs typeface="Arial"/>
              </a:rPr>
              <a:t>Panel</a:t>
            </a:r>
            <a:r>
              <a:rPr sz="4000" spc="-1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131516"/>
                </a:solidFill>
                <a:latin typeface="Arial"/>
                <a:cs typeface="Arial"/>
              </a:rPr>
              <a:t>Questions: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98405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What Stood Out </a:t>
            </a:r>
            <a:r>
              <a:rPr sz="3400" b="0" spc="-15" dirty="0">
                <a:solidFill>
                  <a:srgbClr val="0050FF"/>
                </a:solidFill>
                <a:latin typeface="Arial"/>
                <a:cs typeface="Arial"/>
              </a:rPr>
              <a:t>in </a:t>
            </a:r>
            <a:r>
              <a:rPr sz="3400" b="0" spc="-105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On-Boarding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and </a:t>
            </a:r>
            <a:r>
              <a:rPr sz="3400" b="0" spc="-45" dirty="0">
                <a:solidFill>
                  <a:srgbClr val="0050FF"/>
                </a:solidFill>
                <a:latin typeface="Arial"/>
                <a:cs typeface="Arial"/>
              </a:rPr>
              <a:t>Training</a:t>
            </a:r>
            <a:r>
              <a:rPr sz="3400" b="0" spc="2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5" dirty="0">
                <a:solidFill>
                  <a:srgbClr val="0050FF"/>
                </a:solidFill>
                <a:latin typeface="Arial"/>
                <a:cs typeface="Arial"/>
              </a:rPr>
              <a:t>?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1524" y="1313663"/>
            <a:ext cx="5436123" cy="1677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1532" y="1687055"/>
            <a:ext cx="5137404" cy="981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109" y="1346453"/>
            <a:ext cx="5335905" cy="1577340"/>
          </a:xfrm>
          <a:custGeom>
            <a:avLst/>
            <a:gdLst/>
            <a:ahLst/>
            <a:cxnLst/>
            <a:rect l="l" t="t" r="r" b="b"/>
            <a:pathLst>
              <a:path w="5335905" h="1577339">
                <a:moveTo>
                  <a:pt x="5072634" y="0"/>
                </a:moveTo>
                <a:lnTo>
                  <a:pt x="262889" y="0"/>
                </a:lnTo>
                <a:lnTo>
                  <a:pt x="215642" y="4236"/>
                </a:lnTo>
                <a:lnTo>
                  <a:pt x="171170" y="16450"/>
                </a:lnTo>
                <a:lnTo>
                  <a:pt x="130217" y="35898"/>
                </a:lnTo>
                <a:lnTo>
                  <a:pt x="93525" y="61838"/>
                </a:lnTo>
                <a:lnTo>
                  <a:pt x="61838" y="93525"/>
                </a:lnTo>
                <a:lnTo>
                  <a:pt x="35898" y="130217"/>
                </a:lnTo>
                <a:lnTo>
                  <a:pt x="16450" y="171170"/>
                </a:lnTo>
                <a:lnTo>
                  <a:pt x="4236" y="215642"/>
                </a:lnTo>
                <a:lnTo>
                  <a:pt x="0" y="262890"/>
                </a:lnTo>
                <a:lnTo>
                  <a:pt x="0" y="1314450"/>
                </a:lnTo>
                <a:lnTo>
                  <a:pt x="4236" y="1361697"/>
                </a:lnTo>
                <a:lnTo>
                  <a:pt x="16450" y="1406169"/>
                </a:lnTo>
                <a:lnTo>
                  <a:pt x="35898" y="1447122"/>
                </a:lnTo>
                <a:lnTo>
                  <a:pt x="61838" y="1483814"/>
                </a:lnTo>
                <a:lnTo>
                  <a:pt x="93525" y="1515501"/>
                </a:lnTo>
                <a:lnTo>
                  <a:pt x="130217" y="1541441"/>
                </a:lnTo>
                <a:lnTo>
                  <a:pt x="171170" y="1560889"/>
                </a:lnTo>
                <a:lnTo>
                  <a:pt x="215642" y="1573103"/>
                </a:lnTo>
                <a:lnTo>
                  <a:pt x="262889" y="1577340"/>
                </a:lnTo>
                <a:lnTo>
                  <a:pt x="5072634" y="1577340"/>
                </a:lnTo>
                <a:lnTo>
                  <a:pt x="5119881" y="1573103"/>
                </a:lnTo>
                <a:lnTo>
                  <a:pt x="5164353" y="1560889"/>
                </a:lnTo>
                <a:lnTo>
                  <a:pt x="5205306" y="1541441"/>
                </a:lnTo>
                <a:lnTo>
                  <a:pt x="5241998" y="1515501"/>
                </a:lnTo>
                <a:lnTo>
                  <a:pt x="5273685" y="1483814"/>
                </a:lnTo>
                <a:lnTo>
                  <a:pt x="5299625" y="1447122"/>
                </a:lnTo>
                <a:lnTo>
                  <a:pt x="5319073" y="1406169"/>
                </a:lnTo>
                <a:lnTo>
                  <a:pt x="5331287" y="1361697"/>
                </a:lnTo>
                <a:lnTo>
                  <a:pt x="5335523" y="1314450"/>
                </a:lnTo>
                <a:lnTo>
                  <a:pt x="5335523" y="262890"/>
                </a:lnTo>
                <a:lnTo>
                  <a:pt x="5331287" y="215642"/>
                </a:lnTo>
                <a:lnTo>
                  <a:pt x="5319073" y="171170"/>
                </a:lnTo>
                <a:lnTo>
                  <a:pt x="5299625" y="130217"/>
                </a:lnTo>
                <a:lnTo>
                  <a:pt x="5273685" y="93525"/>
                </a:lnTo>
                <a:lnTo>
                  <a:pt x="5241998" y="61838"/>
                </a:lnTo>
                <a:lnTo>
                  <a:pt x="5205306" y="35898"/>
                </a:lnTo>
                <a:lnTo>
                  <a:pt x="5164353" y="16450"/>
                </a:lnTo>
                <a:lnTo>
                  <a:pt x="5119881" y="4236"/>
                </a:lnTo>
                <a:lnTo>
                  <a:pt x="5072634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4109" y="1346453"/>
            <a:ext cx="5335905" cy="1577340"/>
          </a:xfrm>
          <a:custGeom>
            <a:avLst/>
            <a:gdLst/>
            <a:ahLst/>
            <a:cxnLst/>
            <a:rect l="l" t="t" r="r" b="b"/>
            <a:pathLst>
              <a:path w="5335905" h="1577339">
                <a:moveTo>
                  <a:pt x="0" y="262890"/>
                </a:moveTo>
                <a:lnTo>
                  <a:pt x="4236" y="215642"/>
                </a:lnTo>
                <a:lnTo>
                  <a:pt x="16450" y="171170"/>
                </a:lnTo>
                <a:lnTo>
                  <a:pt x="35898" y="130217"/>
                </a:lnTo>
                <a:lnTo>
                  <a:pt x="61838" y="93525"/>
                </a:lnTo>
                <a:lnTo>
                  <a:pt x="93525" y="61838"/>
                </a:lnTo>
                <a:lnTo>
                  <a:pt x="130217" y="35898"/>
                </a:lnTo>
                <a:lnTo>
                  <a:pt x="171170" y="16450"/>
                </a:lnTo>
                <a:lnTo>
                  <a:pt x="215642" y="4236"/>
                </a:lnTo>
                <a:lnTo>
                  <a:pt x="262889" y="0"/>
                </a:lnTo>
                <a:lnTo>
                  <a:pt x="5072634" y="0"/>
                </a:lnTo>
                <a:lnTo>
                  <a:pt x="5119881" y="4236"/>
                </a:lnTo>
                <a:lnTo>
                  <a:pt x="5164353" y="16450"/>
                </a:lnTo>
                <a:lnTo>
                  <a:pt x="5205306" y="35898"/>
                </a:lnTo>
                <a:lnTo>
                  <a:pt x="5241998" y="61838"/>
                </a:lnTo>
                <a:lnTo>
                  <a:pt x="5273685" y="93525"/>
                </a:lnTo>
                <a:lnTo>
                  <a:pt x="5299625" y="130217"/>
                </a:lnTo>
                <a:lnTo>
                  <a:pt x="5319073" y="171170"/>
                </a:lnTo>
                <a:lnTo>
                  <a:pt x="5331287" y="215642"/>
                </a:lnTo>
                <a:lnTo>
                  <a:pt x="5335523" y="262890"/>
                </a:lnTo>
                <a:lnTo>
                  <a:pt x="5335523" y="1314450"/>
                </a:lnTo>
                <a:lnTo>
                  <a:pt x="5331287" y="1361697"/>
                </a:lnTo>
                <a:lnTo>
                  <a:pt x="5319073" y="1406169"/>
                </a:lnTo>
                <a:lnTo>
                  <a:pt x="5299625" y="1447122"/>
                </a:lnTo>
                <a:lnTo>
                  <a:pt x="5273685" y="1483814"/>
                </a:lnTo>
                <a:lnTo>
                  <a:pt x="5241998" y="1515501"/>
                </a:lnTo>
                <a:lnTo>
                  <a:pt x="5205306" y="1541441"/>
                </a:lnTo>
                <a:lnTo>
                  <a:pt x="5164353" y="1560889"/>
                </a:lnTo>
                <a:lnTo>
                  <a:pt x="5119881" y="1573103"/>
                </a:lnTo>
                <a:lnTo>
                  <a:pt x="5072634" y="1577340"/>
                </a:lnTo>
                <a:lnTo>
                  <a:pt x="262889" y="1577340"/>
                </a:lnTo>
                <a:lnTo>
                  <a:pt x="215642" y="1573103"/>
                </a:lnTo>
                <a:lnTo>
                  <a:pt x="171170" y="1560889"/>
                </a:lnTo>
                <a:lnTo>
                  <a:pt x="130217" y="1541441"/>
                </a:lnTo>
                <a:lnTo>
                  <a:pt x="93525" y="1515501"/>
                </a:lnTo>
                <a:lnTo>
                  <a:pt x="61838" y="1483814"/>
                </a:lnTo>
                <a:lnTo>
                  <a:pt x="35898" y="1447122"/>
                </a:lnTo>
                <a:lnTo>
                  <a:pt x="16450" y="1406169"/>
                </a:lnTo>
                <a:lnTo>
                  <a:pt x="4236" y="1361697"/>
                </a:lnTo>
                <a:lnTo>
                  <a:pt x="0" y="1314450"/>
                </a:lnTo>
                <a:lnTo>
                  <a:pt x="0" y="26289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62827" y="1772488"/>
            <a:ext cx="4669155" cy="66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30"/>
              </a:lnSpc>
              <a:spcBef>
                <a:spcPts val="95"/>
              </a:spcBef>
            </a:pPr>
            <a:r>
              <a:rPr sz="2200" spc="33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4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50" dirty="0">
                <a:solidFill>
                  <a:srgbClr val="FFFFFF"/>
                </a:solidFill>
                <a:latin typeface="Calibri"/>
                <a:cs typeface="Calibri"/>
              </a:rPr>
              <a:t>on-boarded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8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3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spc="300" dirty="0">
                <a:solidFill>
                  <a:srgbClr val="FFFFFF"/>
                </a:solidFill>
                <a:latin typeface="Calibri"/>
                <a:cs typeface="Calibri"/>
              </a:rPr>
              <a:t>company?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2388" y="2944367"/>
            <a:ext cx="5454396" cy="1696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1532" y="3172967"/>
            <a:ext cx="5460492" cy="1289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4109" y="2986277"/>
            <a:ext cx="5335905" cy="1577340"/>
          </a:xfrm>
          <a:custGeom>
            <a:avLst/>
            <a:gdLst/>
            <a:ahLst/>
            <a:cxnLst/>
            <a:rect l="l" t="t" r="r" b="b"/>
            <a:pathLst>
              <a:path w="5335905" h="1577339">
                <a:moveTo>
                  <a:pt x="5072634" y="0"/>
                </a:moveTo>
                <a:lnTo>
                  <a:pt x="262889" y="0"/>
                </a:lnTo>
                <a:lnTo>
                  <a:pt x="215642" y="4236"/>
                </a:lnTo>
                <a:lnTo>
                  <a:pt x="171170" y="16450"/>
                </a:lnTo>
                <a:lnTo>
                  <a:pt x="130217" y="35898"/>
                </a:lnTo>
                <a:lnTo>
                  <a:pt x="93525" y="61838"/>
                </a:lnTo>
                <a:lnTo>
                  <a:pt x="61838" y="93525"/>
                </a:lnTo>
                <a:lnTo>
                  <a:pt x="35898" y="130217"/>
                </a:lnTo>
                <a:lnTo>
                  <a:pt x="16450" y="171170"/>
                </a:lnTo>
                <a:lnTo>
                  <a:pt x="4236" y="215642"/>
                </a:lnTo>
                <a:lnTo>
                  <a:pt x="0" y="262889"/>
                </a:lnTo>
                <a:lnTo>
                  <a:pt x="0" y="1314450"/>
                </a:lnTo>
                <a:lnTo>
                  <a:pt x="4236" y="1361697"/>
                </a:lnTo>
                <a:lnTo>
                  <a:pt x="16450" y="1406169"/>
                </a:lnTo>
                <a:lnTo>
                  <a:pt x="35898" y="1447122"/>
                </a:lnTo>
                <a:lnTo>
                  <a:pt x="61838" y="1483814"/>
                </a:lnTo>
                <a:lnTo>
                  <a:pt x="93525" y="1515501"/>
                </a:lnTo>
                <a:lnTo>
                  <a:pt x="130217" y="1541441"/>
                </a:lnTo>
                <a:lnTo>
                  <a:pt x="171170" y="1560889"/>
                </a:lnTo>
                <a:lnTo>
                  <a:pt x="215642" y="1573103"/>
                </a:lnTo>
                <a:lnTo>
                  <a:pt x="262889" y="1577340"/>
                </a:lnTo>
                <a:lnTo>
                  <a:pt x="5072634" y="1577340"/>
                </a:lnTo>
                <a:lnTo>
                  <a:pt x="5119881" y="1573103"/>
                </a:lnTo>
                <a:lnTo>
                  <a:pt x="5164353" y="1560889"/>
                </a:lnTo>
                <a:lnTo>
                  <a:pt x="5205306" y="1541441"/>
                </a:lnTo>
                <a:lnTo>
                  <a:pt x="5241998" y="1515501"/>
                </a:lnTo>
                <a:lnTo>
                  <a:pt x="5273685" y="1483814"/>
                </a:lnTo>
                <a:lnTo>
                  <a:pt x="5299625" y="1447122"/>
                </a:lnTo>
                <a:lnTo>
                  <a:pt x="5319073" y="1406169"/>
                </a:lnTo>
                <a:lnTo>
                  <a:pt x="5331287" y="1361697"/>
                </a:lnTo>
                <a:lnTo>
                  <a:pt x="5335523" y="1314450"/>
                </a:lnTo>
                <a:lnTo>
                  <a:pt x="5335523" y="262889"/>
                </a:lnTo>
                <a:lnTo>
                  <a:pt x="5331287" y="215642"/>
                </a:lnTo>
                <a:lnTo>
                  <a:pt x="5319073" y="171170"/>
                </a:lnTo>
                <a:lnTo>
                  <a:pt x="5299625" y="130217"/>
                </a:lnTo>
                <a:lnTo>
                  <a:pt x="5273685" y="93525"/>
                </a:lnTo>
                <a:lnTo>
                  <a:pt x="5241998" y="61838"/>
                </a:lnTo>
                <a:lnTo>
                  <a:pt x="5205306" y="35898"/>
                </a:lnTo>
                <a:lnTo>
                  <a:pt x="5164353" y="16450"/>
                </a:lnTo>
                <a:lnTo>
                  <a:pt x="5119881" y="4236"/>
                </a:lnTo>
                <a:lnTo>
                  <a:pt x="5072634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109" y="2986277"/>
            <a:ext cx="5335905" cy="1577340"/>
          </a:xfrm>
          <a:custGeom>
            <a:avLst/>
            <a:gdLst/>
            <a:ahLst/>
            <a:cxnLst/>
            <a:rect l="l" t="t" r="r" b="b"/>
            <a:pathLst>
              <a:path w="5335905" h="1577339">
                <a:moveTo>
                  <a:pt x="0" y="262889"/>
                </a:moveTo>
                <a:lnTo>
                  <a:pt x="4236" y="215642"/>
                </a:lnTo>
                <a:lnTo>
                  <a:pt x="16450" y="171170"/>
                </a:lnTo>
                <a:lnTo>
                  <a:pt x="35898" y="130217"/>
                </a:lnTo>
                <a:lnTo>
                  <a:pt x="61838" y="93525"/>
                </a:lnTo>
                <a:lnTo>
                  <a:pt x="93525" y="61838"/>
                </a:lnTo>
                <a:lnTo>
                  <a:pt x="130217" y="35898"/>
                </a:lnTo>
                <a:lnTo>
                  <a:pt x="171170" y="16450"/>
                </a:lnTo>
                <a:lnTo>
                  <a:pt x="215642" y="4236"/>
                </a:lnTo>
                <a:lnTo>
                  <a:pt x="262889" y="0"/>
                </a:lnTo>
                <a:lnTo>
                  <a:pt x="5072634" y="0"/>
                </a:lnTo>
                <a:lnTo>
                  <a:pt x="5119881" y="4236"/>
                </a:lnTo>
                <a:lnTo>
                  <a:pt x="5164353" y="16450"/>
                </a:lnTo>
                <a:lnTo>
                  <a:pt x="5205306" y="35898"/>
                </a:lnTo>
                <a:lnTo>
                  <a:pt x="5241998" y="61838"/>
                </a:lnTo>
                <a:lnTo>
                  <a:pt x="5273685" y="93525"/>
                </a:lnTo>
                <a:lnTo>
                  <a:pt x="5299625" y="130217"/>
                </a:lnTo>
                <a:lnTo>
                  <a:pt x="5319073" y="171170"/>
                </a:lnTo>
                <a:lnTo>
                  <a:pt x="5331287" y="215642"/>
                </a:lnTo>
                <a:lnTo>
                  <a:pt x="5335523" y="262889"/>
                </a:lnTo>
                <a:lnTo>
                  <a:pt x="5335523" y="1314450"/>
                </a:lnTo>
                <a:lnTo>
                  <a:pt x="5331287" y="1361697"/>
                </a:lnTo>
                <a:lnTo>
                  <a:pt x="5319073" y="1406169"/>
                </a:lnTo>
                <a:lnTo>
                  <a:pt x="5299625" y="1447122"/>
                </a:lnTo>
                <a:lnTo>
                  <a:pt x="5273685" y="1483814"/>
                </a:lnTo>
                <a:lnTo>
                  <a:pt x="5241998" y="1515501"/>
                </a:lnTo>
                <a:lnTo>
                  <a:pt x="5205306" y="1541441"/>
                </a:lnTo>
                <a:lnTo>
                  <a:pt x="5164353" y="1560889"/>
                </a:lnTo>
                <a:lnTo>
                  <a:pt x="5119881" y="1573103"/>
                </a:lnTo>
                <a:lnTo>
                  <a:pt x="5072634" y="1577340"/>
                </a:lnTo>
                <a:lnTo>
                  <a:pt x="262889" y="1577340"/>
                </a:lnTo>
                <a:lnTo>
                  <a:pt x="215642" y="1573103"/>
                </a:lnTo>
                <a:lnTo>
                  <a:pt x="171170" y="1560889"/>
                </a:lnTo>
                <a:lnTo>
                  <a:pt x="130217" y="1541441"/>
                </a:lnTo>
                <a:lnTo>
                  <a:pt x="93525" y="1515501"/>
                </a:lnTo>
                <a:lnTo>
                  <a:pt x="61838" y="1483814"/>
                </a:lnTo>
                <a:lnTo>
                  <a:pt x="35898" y="1447122"/>
                </a:lnTo>
                <a:lnTo>
                  <a:pt x="16450" y="1406169"/>
                </a:lnTo>
                <a:lnTo>
                  <a:pt x="4236" y="1361697"/>
                </a:lnTo>
                <a:lnTo>
                  <a:pt x="0" y="1314450"/>
                </a:lnTo>
                <a:lnTo>
                  <a:pt x="0" y="26288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2388" y="4585715"/>
            <a:ext cx="5454396" cy="1694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1532" y="4660391"/>
            <a:ext cx="5312664" cy="1595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4109" y="4627626"/>
            <a:ext cx="5335905" cy="1576070"/>
          </a:xfrm>
          <a:custGeom>
            <a:avLst/>
            <a:gdLst/>
            <a:ahLst/>
            <a:cxnLst/>
            <a:rect l="l" t="t" r="r" b="b"/>
            <a:pathLst>
              <a:path w="5335905" h="1576070">
                <a:moveTo>
                  <a:pt x="5072888" y="0"/>
                </a:moveTo>
                <a:lnTo>
                  <a:pt x="262636" y="0"/>
                </a:lnTo>
                <a:lnTo>
                  <a:pt x="215431" y="4231"/>
                </a:lnTo>
                <a:lnTo>
                  <a:pt x="171000" y="16432"/>
                </a:lnTo>
                <a:lnTo>
                  <a:pt x="130085" y="35861"/>
                </a:lnTo>
                <a:lnTo>
                  <a:pt x="93429" y="61773"/>
                </a:lnTo>
                <a:lnTo>
                  <a:pt x="61773" y="93429"/>
                </a:lnTo>
                <a:lnTo>
                  <a:pt x="35861" y="130085"/>
                </a:lnTo>
                <a:lnTo>
                  <a:pt x="16432" y="171000"/>
                </a:lnTo>
                <a:lnTo>
                  <a:pt x="4231" y="215431"/>
                </a:lnTo>
                <a:lnTo>
                  <a:pt x="0" y="262636"/>
                </a:lnTo>
                <a:lnTo>
                  <a:pt x="0" y="1313180"/>
                </a:lnTo>
                <a:lnTo>
                  <a:pt x="4231" y="1360388"/>
                </a:lnTo>
                <a:lnTo>
                  <a:pt x="16432" y="1404820"/>
                </a:lnTo>
                <a:lnTo>
                  <a:pt x="35861" y="1445736"/>
                </a:lnTo>
                <a:lnTo>
                  <a:pt x="61773" y="1482391"/>
                </a:lnTo>
                <a:lnTo>
                  <a:pt x="93429" y="1514046"/>
                </a:lnTo>
                <a:lnTo>
                  <a:pt x="130085" y="1539957"/>
                </a:lnTo>
                <a:lnTo>
                  <a:pt x="171000" y="1559384"/>
                </a:lnTo>
                <a:lnTo>
                  <a:pt x="215431" y="1571584"/>
                </a:lnTo>
                <a:lnTo>
                  <a:pt x="262636" y="1575816"/>
                </a:lnTo>
                <a:lnTo>
                  <a:pt x="5072888" y="1575816"/>
                </a:lnTo>
                <a:lnTo>
                  <a:pt x="5120092" y="1571584"/>
                </a:lnTo>
                <a:lnTo>
                  <a:pt x="5164523" y="1559384"/>
                </a:lnTo>
                <a:lnTo>
                  <a:pt x="5205438" y="1539957"/>
                </a:lnTo>
                <a:lnTo>
                  <a:pt x="5242094" y="1514046"/>
                </a:lnTo>
                <a:lnTo>
                  <a:pt x="5273750" y="1482391"/>
                </a:lnTo>
                <a:lnTo>
                  <a:pt x="5299662" y="1445736"/>
                </a:lnTo>
                <a:lnTo>
                  <a:pt x="5319091" y="1404820"/>
                </a:lnTo>
                <a:lnTo>
                  <a:pt x="5331292" y="1360388"/>
                </a:lnTo>
                <a:lnTo>
                  <a:pt x="5335523" y="1313180"/>
                </a:lnTo>
                <a:lnTo>
                  <a:pt x="5335523" y="262636"/>
                </a:lnTo>
                <a:lnTo>
                  <a:pt x="5331292" y="215431"/>
                </a:lnTo>
                <a:lnTo>
                  <a:pt x="5319091" y="171000"/>
                </a:lnTo>
                <a:lnTo>
                  <a:pt x="5299662" y="130085"/>
                </a:lnTo>
                <a:lnTo>
                  <a:pt x="5273750" y="93429"/>
                </a:lnTo>
                <a:lnTo>
                  <a:pt x="5242094" y="61773"/>
                </a:lnTo>
                <a:lnTo>
                  <a:pt x="5205438" y="35861"/>
                </a:lnTo>
                <a:lnTo>
                  <a:pt x="5164523" y="16432"/>
                </a:lnTo>
                <a:lnTo>
                  <a:pt x="5120092" y="4231"/>
                </a:lnTo>
                <a:lnTo>
                  <a:pt x="5072888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109" y="4627626"/>
            <a:ext cx="5335905" cy="1576070"/>
          </a:xfrm>
          <a:custGeom>
            <a:avLst/>
            <a:gdLst/>
            <a:ahLst/>
            <a:cxnLst/>
            <a:rect l="l" t="t" r="r" b="b"/>
            <a:pathLst>
              <a:path w="5335905" h="1576070">
                <a:moveTo>
                  <a:pt x="0" y="262636"/>
                </a:moveTo>
                <a:lnTo>
                  <a:pt x="4231" y="215431"/>
                </a:lnTo>
                <a:lnTo>
                  <a:pt x="16432" y="171000"/>
                </a:lnTo>
                <a:lnTo>
                  <a:pt x="35861" y="130085"/>
                </a:lnTo>
                <a:lnTo>
                  <a:pt x="61773" y="93429"/>
                </a:lnTo>
                <a:lnTo>
                  <a:pt x="93429" y="61773"/>
                </a:lnTo>
                <a:lnTo>
                  <a:pt x="130085" y="35861"/>
                </a:lnTo>
                <a:lnTo>
                  <a:pt x="171000" y="16432"/>
                </a:lnTo>
                <a:lnTo>
                  <a:pt x="215431" y="4231"/>
                </a:lnTo>
                <a:lnTo>
                  <a:pt x="262636" y="0"/>
                </a:lnTo>
                <a:lnTo>
                  <a:pt x="5072888" y="0"/>
                </a:lnTo>
                <a:lnTo>
                  <a:pt x="5120092" y="4231"/>
                </a:lnTo>
                <a:lnTo>
                  <a:pt x="5164523" y="16432"/>
                </a:lnTo>
                <a:lnTo>
                  <a:pt x="5205438" y="35861"/>
                </a:lnTo>
                <a:lnTo>
                  <a:pt x="5242094" y="61773"/>
                </a:lnTo>
                <a:lnTo>
                  <a:pt x="5273750" y="93429"/>
                </a:lnTo>
                <a:lnTo>
                  <a:pt x="5299662" y="130085"/>
                </a:lnTo>
                <a:lnTo>
                  <a:pt x="5319091" y="171000"/>
                </a:lnTo>
                <a:lnTo>
                  <a:pt x="5331292" y="215431"/>
                </a:lnTo>
                <a:lnTo>
                  <a:pt x="5335523" y="262636"/>
                </a:lnTo>
                <a:lnTo>
                  <a:pt x="5335523" y="1313180"/>
                </a:lnTo>
                <a:lnTo>
                  <a:pt x="5331292" y="1360388"/>
                </a:lnTo>
                <a:lnTo>
                  <a:pt x="5319091" y="1404820"/>
                </a:lnTo>
                <a:lnTo>
                  <a:pt x="5299662" y="1445736"/>
                </a:lnTo>
                <a:lnTo>
                  <a:pt x="5273750" y="1482391"/>
                </a:lnTo>
                <a:lnTo>
                  <a:pt x="5242094" y="1514046"/>
                </a:lnTo>
                <a:lnTo>
                  <a:pt x="5205438" y="1539957"/>
                </a:lnTo>
                <a:lnTo>
                  <a:pt x="5164523" y="1559384"/>
                </a:lnTo>
                <a:lnTo>
                  <a:pt x="5120092" y="1571584"/>
                </a:lnTo>
                <a:lnTo>
                  <a:pt x="5072888" y="1575816"/>
                </a:lnTo>
                <a:lnTo>
                  <a:pt x="262636" y="1575816"/>
                </a:lnTo>
                <a:lnTo>
                  <a:pt x="215431" y="1571584"/>
                </a:lnTo>
                <a:lnTo>
                  <a:pt x="171000" y="1559384"/>
                </a:lnTo>
                <a:lnTo>
                  <a:pt x="130085" y="1539957"/>
                </a:lnTo>
                <a:lnTo>
                  <a:pt x="93429" y="1514046"/>
                </a:lnTo>
                <a:lnTo>
                  <a:pt x="61773" y="1482391"/>
                </a:lnTo>
                <a:lnTo>
                  <a:pt x="35861" y="1445736"/>
                </a:lnTo>
                <a:lnTo>
                  <a:pt x="16432" y="1404820"/>
                </a:lnTo>
                <a:lnTo>
                  <a:pt x="4231" y="1360388"/>
                </a:lnTo>
                <a:lnTo>
                  <a:pt x="0" y="1313180"/>
                </a:lnTo>
                <a:lnTo>
                  <a:pt x="0" y="2626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537835" marR="5080">
              <a:lnSpc>
                <a:spcPts val="2410"/>
              </a:lnSpc>
              <a:spcBef>
                <a:spcPts val="365"/>
              </a:spcBef>
            </a:pPr>
            <a:r>
              <a:rPr spc="300" dirty="0"/>
              <a:t>What </a:t>
            </a:r>
            <a:r>
              <a:rPr spc="245" dirty="0"/>
              <a:t>continuous </a:t>
            </a:r>
            <a:r>
              <a:rPr spc="235" dirty="0"/>
              <a:t>learning </a:t>
            </a:r>
            <a:r>
              <a:rPr spc="300" dirty="0"/>
              <a:t>and  </a:t>
            </a:r>
            <a:r>
              <a:rPr spc="265" dirty="0"/>
              <a:t>development </a:t>
            </a:r>
            <a:r>
              <a:rPr spc="210" dirty="0"/>
              <a:t>opportunities </a:t>
            </a:r>
            <a:r>
              <a:rPr spc="195" dirty="0"/>
              <a:t>are</a:t>
            </a:r>
            <a:r>
              <a:rPr spc="-210" dirty="0"/>
              <a:t> </a:t>
            </a:r>
            <a:r>
              <a:rPr spc="240" dirty="0"/>
              <a:t>you  </a:t>
            </a:r>
            <a:r>
              <a:rPr spc="185" dirty="0"/>
              <a:t>offered?</a:t>
            </a:r>
          </a:p>
          <a:p>
            <a:pPr marL="5525135">
              <a:lnSpc>
                <a:spcPct val="100000"/>
              </a:lnSpc>
              <a:spcBef>
                <a:spcPts val="40"/>
              </a:spcBef>
            </a:pPr>
            <a:endParaRPr sz="3600"/>
          </a:p>
          <a:p>
            <a:pPr marL="5537835" marR="153670">
              <a:lnSpc>
                <a:spcPct val="91500"/>
              </a:lnSpc>
            </a:pPr>
            <a:r>
              <a:rPr spc="355" dirty="0"/>
              <a:t>On</a:t>
            </a:r>
            <a:r>
              <a:rPr spc="75" dirty="0"/>
              <a:t> </a:t>
            </a:r>
            <a:r>
              <a:rPr spc="240" dirty="0"/>
              <a:t>a</a:t>
            </a:r>
            <a:r>
              <a:rPr spc="70" dirty="0"/>
              <a:t> </a:t>
            </a:r>
            <a:r>
              <a:rPr spc="210" dirty="0"/>
              <a:t>scale</a:t>
            </a:r>
            <a:r>
              <a:rPr spc="85" dirty="0"/>
              <a:t> </a:t>
            </a:r>
            <a:r>
              <a:rPr spc="240" dirty="0"/>
              <a:t>from</a:t>
            </a:r>
            <a:r>
              <a:rPr spc="95" dirty="0"/>
              <a:t> </a:t>
            </a:r>
            <a:r>
              <a:rPr spc="-10" dirty="0"/>
              <a:t>1-5</a:t>
            </a:r>
            <a:r>
              <a:rPr spc="70" dirty="0"/>
              <a:t> </a:t>
            </a:r>
            <a:r>
              <a:rPr spc="229" dirty="0"/>
              <a:t>with</a:t>
            </a:r>
            <a:r>
              <a:rPr spc="75" dirty="0"/>
              <a:t> </a:t>
            </a:r>
            <a:r>
              <a:rPr spc="254" dirty="0"/>
              <a:t>one</a:t>
            </a:r>
            <a:r>
              <a:rPr spc="85" dirty="0"/>
              <a:t> </a:t>
            </a:r>
            <a:r>
              <a:rPr spc="290" dirty="0"/>
              <a:t>being  </a:t>
            </a:r>
            <a:r>
              <a:rPr spc="220" dirty="0"/>
              <a:t>low</a:t>
            </a:r>
            <a:r>
              <a:rPr spc="70" dirty="0"/>
              <a:t> </a:t>
            </a:r>
            <a:r>
              <a:rPr spc="300" dirty="0"/>
              <a:t>and</a:t>
            </a:r>
            <a:r>
              <a:rPr spc="85" dirty="0"/>
              <a:t> </a:t>
            </a:r>
            <a:r>
              <a:rPr spc="125" dirty="0"/>
              <a:t>5</a:t>
            </a:r>
            <a:r>
              <a:rPr spc="75" dirty="0"/>
              <a:t> </a:t>
            </a:r>
            <a:r>
              <a:rPr spc="300" dirty="0"/>
              <a:t>high</a:t>
            </a:r>
            <a:r>
              <a:rPr spc="85" dirty="0"/>
              <a:t> </a:t>
            </a:r>
            <a:r>
              <a:rPr dirty="0"/>
              <a:t>–</a:t>
            </a:r>
            <a:r>
              <a:rPr spc="80" dirty="0"/>
              <a:t> </a:t>
            </a:r>
            <a:r>
              <a:rPr spc="300" dirty="0"/>
              <a:t>how</a:t>
            </a:r>
            <a:r>
              <a:rPr spc="75" dirty="0"/>
              <a:t> </a:t>
            </a:r>
            <a:r>
              <a:rPr spc="240" dirty="0"/>
              <a:t>important</a:t>
            </a:r>
            <a:r>
              <a:rPr spc="105" dirty="0"/>
              <a:t> </a:t>
            </a:r>
            <a:r>
              <a:rPr spc="145" dirty="0"/>
              <a:t>is  </a:t>
            </a:r>
            <a:r>
              <a:rPr spc="285" dirty="0"/>
              <a:t>on-going </a:t>
            </a:r>
            <a:r>
              <a:rPr spc="225" dirty="0"/>
              <a:t>training </a:t>
            </a:r>
            <a:r>
              <a:rPr spc="300" dirty="0"/>
              <a:t>and  </a:t>
            </a:r>
            <a:r>
              <a:rPr spc="265" dirty="0"/>
              <a:t>development </a:t>
            </a:r>
            <a:r>
              <a:rPr spc="185" dirty="0"/>
              <a:t>to</a:t>
            </a:r>
            <a:r>
              <a:rPr spc="-100" dirty="0"/>
              <a:t> </a:t>
            </a:r>
            <a:r>
              <a:rPr spc="235" dirty="0"/>
              <a:t>you?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345693"/>
            <a:ext cx="967930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What Can Improve </a:t>
            </a:r>
            <a:r>
              <a:rPr sz="3100" b="0" spc="-20" dirty="0">
                <a:solidFill>
                  <a:srgbClr val="0050FF"/>
                </a:solidFill>
                <a:latin typeface="Arial"/>
                <a:cs typeface="Arial"/>
              </a:rPr>
              <a:t>in </a:t>
            </a:r>
            <a:r>
              <a:rPr sz="3100" b="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b="0" spc="-35" dirty="0">
                <a:solidFill>
                  <a:srgbClr val="0050FF"/>
                </a:solidFill>
                <a:latin typeface="Arial"/>
                <a:cs typeface="Arial"/>
              </a:rPr>
              <a:t>Company’s </a:t>
            </a:r>
            <a:r>
              <a:rPr sz="3100" b="0" spc="-25" dirty="0">
                <a:solidFill>
                  <a:srgbClr val="0050FF"/>
                </a:solidFill>
                <a:latin typeface="Arial"/>
                <a:cs typeface="Arial"/>
              </a:rPr>
              <a:t>On-Boarding and  </a:t>
            </a:r>
            <a:r>
              <a:rPr sz="3100" b="0" spc="-45" dirty="0">
                <a:solidFill>
                  <a:srgbClr val="0050FF"/>
                </a:solidFill>
                <a:latin typeface="Arial"/>
                <a:cs typeface="Arial"/>
              </a:rPr>
              <a:t>Training</a:t>
            </a:r>
            <a:r>
              <a:rPr sz="3100" b="0" spc="1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b="0" spc="-30" dirty="0">
                <a:solidFill>
                  <a:srgbClr val="0050FF"/>
                </a:solidFill>
                <a:latin typeface="Arial"/>
                <a:cs typeface="Arial"/>
              </a:rPr>
              <a:t>Process?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351418"/>
            <a:ext cx="10355580" cy="4370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Questions </a:t>
            </a:r>
            <a:r>
              <a:rPr sz="3100" spc="-15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3100" spc="-20" dirty="0">
                <a:solidFill>
                  <a:srgbClr val="0050FF"/>
                </a:solidFill>
                <a:latin typeface="Arial"/>
                <a:cs typeface="Arial"/>
              </a:rPr>
              <a:t>Ask </a:t>
            </a:r>
            <a:r>
              <a:rPr sz="3100" spc="-100" dirty="0">
                <a:solidFill>
                  <a:srgbClr val="0050FF"/>
                </a:solidFill>
                <a:latin typeface="Arial"/>
                <a:cs typeface="Arial"/>
              </a:rPr>
              <a:t>Your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Next</a:t>
            </a:r>
            <a:r>
              <a:rPr sz="3100" spc="-1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050FF"/>
                </a:solidFill>
                <a:latin typeface="Arial"/>
                <a:cs typeface="Arial"/>
              </a:rPr>
              <a:t>Gen:</a:t>
            </a:r>
            <a:endParaRPr sz="31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420"/>
              </a:spcBef>
              <a:buClr>
                <a:srgbClr val="0050FF"/>
              </a:buClr>
              <a:buAutoNum type="arabicPeriod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How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well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did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company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on-boarding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process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prepare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successful</a:t>
            </a:r>
            <a:endParaRPr sz="2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integration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into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229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company?</a:t>
            </a:r>
            <a:endParaRPr sz="2400">
              <a:latin typeface="Arial"/>
              <a:cs typeface="Arial"/>
            </a:endParaRPr>
          </a:p>
          <a:p>
            <a:pPr marL="413384" marR="372110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 startAt="2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do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wish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would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have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learned</a:t>
            </a:r>
            <a:r>
              <a:rPr sz="2400" spc="-7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in</a:t>
            </a:r>
            <a:r>
              <a:rPr sz="2400" spc="-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on-boarding</a:t>
            </a:r>
            <a:r>
              <a:rPr sz="2400" spc="-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process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that 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could have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helped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integrate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more</a:t>
            </a:r>
            <a:r>
              <a:rPr sz="2400" spc="-36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31516"/>
                </a:solidFill>
                <a:latin typeface="Arial"/>
                <a:cs typeface="Arial"/>
              </a:rPr>
              <a:t>effectively/quickly?</a:t>
            </a:r>
            <a:endParaRPr sz="2400">
              <a:latin typeface="Arial"/>
              <a:cs typeface="Arial"/>
            </a:endParaRPr>
          </a:p>
          <a:p>
            <a:pPr marL="413384" marR="38100" indent="-401320">
              <a:lnSpc>
                <a:spcPct val="100000"/>
              </a:lnSpc>
              <a:spcBef>
                <a:spcPts val="1405"/>
              </a:spcBef>
              <a:buClr>
                <a:srgbClr val="0050FF"/>
              </a:buClr>
              <a:buAutoNum type="arabicPeriod" startAt="2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on-going learning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development opportunities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do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you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believe</a:t>
            </a:r>
            <a:r>
              <a:rPr sz="2400" spc="-4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would 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add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most</a:t>
            </a:r>
            <a:r>
              <a:rPr sz="2400" spc="-12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value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1516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your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position?</a:t>
            </a:r>
            <a:endParaRPr sz="2400">
              <a:latin typeface="Arial"/>
              <a:cs typeface="Arial"/>
            </a:endParaRPr>
          </a:p>
          <a:p>
            <a:pPr marL="413384" marR="5080" indent="-401320">
              <a:lnSpc>
                <a:spcPct val="100000"/>
              </a:lnSpc>
              <a:spcBef>
                <a:spcPts val="1390"/>
              </a:spcBef>
              <a:buClr>
                <a:srgbClr val="0050FF"/>
              </a:buClr>
              <a:buAutoNum type="arabicPeriod" startAt="2"/>
              <a:tabLst>
                <a:tab pos="413384" algn="l"/>
                <a:tab pos="414020" algn="l"/>
              </a:tabLst>
            </a:pP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What</a:t>
            </a:r>
            <a:r>
              <a:rPr sz="24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learning</a:t>
            </a:r>
            <a:r>
              <a:rPr sz="2400" spc="-7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approach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works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best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131516"/>
                </a:solidFill>
                <a:latin typeface="Arial"/>
                <a:cs typeface="Arial"/>
              </a:rPr>
              <a:t>for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you</a:t>
            </a:r>
            <a:r>
              <a:rPr sz="24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1516"/>
                </a:solidFill>
                <a:latin typeface="Arial"/>
                <a:cs typeface="Arial"/>
              </a:rPr>
              <a:t>–</a:t>
            </a:r>
            <a:r>
              <a:rPr sz="2400" spc="-8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virtual,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face</a:t>
            </a:r>
            <a:r>
              <a:rPr sz="24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24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face,</a:t>
            </a:r>
            <a:r>
              <a:rPr sz="24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on-demand  computer-based, </a:t>
            </a:r>
            <a:r>
              <a:rPr sz="2400" spc="-45" dirty="0">
                <a:solidFill>
                  <a:srgbClr val="131516"/>
                </a:solidFill>
                <a:latin typeface="Arial"/>
                <a:cs typeface="Arial"/>
              </a:rPr>
              <a:t>hands </a:t>
            </a:r>
            <a:r>
              <a:rPr sz="2400" spc="-40" dirty="0">
                <a:solidFill>
                  <a:srgbClr val="131516"/>
                </a:solidFill>
                <a:latin typeface="Arial"/>
                <a:cs typeface="Arial"/>
              </a:rPr>
              <a:t>on,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mentoring,</a:t>
            </a:r>
            <a:r>
              <a:rPr sz="2400" spc="-28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31516"/>
                </a:solidFill>
                <a:latin typeface="Arial"/>
                <a:cs typeface="Arial"/>
              </a:rPr>
              <a:t>combination?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2285" y="6191808"/>
            <a:ext cx="130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A29FA0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400"/>
            <a:ext cx="7778750" cy="1216660"/>
          </a:xfrm>
          <a:custGeom>
            <a:avLst/>
            <a:gdLst/>
            <a:ahLst/>
            <a:cxnLst/>
            <a:rect l="l" t="t" r="r" b="b"/>
            <a:pathLst>
              <a:path w="7778750" h="1216660">
                <a:moveTo>
                  <a:pt x="0" y="1216152"/>
                </a:moveTo>
                <a:lnTo>
                  <a:pt x="7778496" y="1216152"/>
                </a:lnTo>
                <a:lnTo>
                  <a:pt x="7778496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4207586"/>
            <a:ext cx="7289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40" dirty="0">
                <a:latin typeface="Arial"/>
                <a:cs typeface="Arial"/>
              </a:rPr>
              <a:t>Developing </a:t>
            </a:r>
            <a:r>
              <a:rPr b="0" spc="-105" dirty="0">
                <a:latin typeface="Arial"/>
                <a:cs typeface="Arial"/>
              </a:rPr>
              <a:t>the </a:t>
            </a:r>
            <a:r>
              <a:rPr b="0" spc="-135" dirty="0">
                <a:latin typeface="Arial"/>
                <a:cs typeface="Arial"/>
              </a:rPr>
              <a:t>Future</a:t>
            </a:r>
            <a:r>
              <a:rPr b="0" spc="-615" dirty="0">
                <a:latin typeface="Arial"/>
                <a:cs typeface="Arial"/>
              </a:rPr>
              <a:t> </a:t>
            </a:r>
            <a:r>
              <a:rPr b="0" spc="-135" dirty="0">
                <a:latin typeface="Arial"/>
                <a:cs typeface="Arial"/>
              </a:rPr>
              <a:t>Pathway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576" y="6361176"/>
            <a:ext cx="11588750" cy="338455"/>
          </a:xfrm>
          <a:custGeom>
            <a:avLst/>
            <a:gdLst/>
            <a:ahLst/>
            <a:cxnLst/>
            <a:rect l="l" t="t" r="r" b="b"/>
            <a:pathLst>
              <a:path w="11588750" h="338454">
                <a:moveTo>
                  <a:pt x="0" y="338328"/>
                </a:moveTo>
                <a:lnTo>
                  <a:pt x="11588496" y="338328"/>
                </a:lnTo>
                <a:lnTo>
                  <a:pt x="11588496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333756"/>
            <a:ext cx="11565890" cy="6190615"/>
          </a:xfrm>
          <a:custGeom>
            <a:avLst/>
            <a:gdLst/>
            <a:ahLst/>
            <a:cxnLst/>
            <a:rect l="l" t="t" r="r" b="b"/>
            <a:pathLst>
              <a:path w="11565890" h="6190615">
                <a:moveTo>
                  <a:pt x="0" y="6190488"/>
                </a:moveTo>
                <a:lnTo>
                  <a:pt x="11565636" y="6190488"/>
                </a:lnTo>
                <a:lnTo>
                  <a:pt x="11565636" y="0"/>
                </a:lnTo>
                <a:lnTo>
                  <a:pt x="0" y="0"/>
                </a:lnTo>
                <a:lnTo>
                  <a:pt x="0" y="6190488"/>
                </a:lnTo>
                <a:close/>
              </a:path>
            </a:pathLst>
          </a:custGeom>
          <a:solidFill>
            <a:srgbClr val="EB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696" y="348995"/>
            <a:ext cx="10355580" cy="6176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6052" y="2755392"/>
            <a:ext cx="0" cy="3397885"/>
          </a:xfrm>
          <a:custGeom>
            <a:avLst/>
            <a:gdLst/>
            <a:ahLst/>
            <a:cxnLst/>
            <a:rect l="l" t="t" r="r" b="b"/>
            <a:pathLst>
              <a:path h="3397885">
                <a:moveTo>
                  <a:pt x="0" y="0"/>
                </a:moveTo>
                <a:lnTo>
                  <a:pt x="0" y="3397275"/>
                </a:lnTo>
              </a:path>
            </a:pathLst>
          </a:custGeom>
          <a:ln w="12700">
            <a:solidFill>
              <a:srgbClr val="6C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5383" y="2755392"/>
            <a:ext cx="0" cy="3378200"/>
          </a:xfrm>
          <a:custGeom>
            <a:avLst/>
            <a:gdLst/>
            <a:ahLst/>
            <a:cxnLst/>
            <a:rect l="l" t="t" r="r" b="b"/>
            <a:pathLst>
              <a:path h="3378200">
                <a:moveTo>
                  <a:pt x="0" y="0"/>
                </a:moveTo>
                <a:lnTo>
                  <a:pt x="0" y="3377615"/>
                </a:lnTo>
              </a:path>
            </a:pathLst>
          </a:custGeom>
          <a:ln w="12700">
            <a:solidFill>
              <a:srgbClr val="6C6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3359" y="2119121"/>
            <a:ext cx="3274060" cy="3913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97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50FF"/>
                </a:solidFill>
                <a:latin typeface="Arial"/>
                <a:cs typeface="Arial"/>
              </a:rPr>
              <a:t>Be</a:t>
            </a:r>
            <a:r>
              <a:rPr sz="2400" spc="-114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50FF"/>
                </a:solidFill>
                <a:latin typeface="Arial"/>
                <a:cs typeface="Arial"/>
              </a:rPr>
              <a:t>curious</a:t>
            </a:r>
            <a:endParaRPr sz="2400">
              <a:latin typeface="Arial"/>
              <a:cs typeface="Arial"/>
            </a:endParaRPr>
          </a:p>
          <a:p>
            <a:pPr marL="299085" marR="213995" indent="-287020">
              <a:lnSpc>
                <a:spcPct val="100000"/>
              </a:lnSpc>
              <a:spcBef>
                <a:spcPts val="2095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Guide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employee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career choices  while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offering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possible 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opportunities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guidance</a:t>
            </a:r>
            <a:r>
              <a:rPr sz="1600" spc="-3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(e.g.,  career pathing,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job</a:t>
            </a:r>
            <a:r>
              <a:rPr sz="1600" spc="-24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rotation).</a:t>
            </a:r>
            <a:endParaRPr sz="1600">
              <a:latin typeface="Arial"/>
              <a:cs typeface="Arial"/>
            </a:endParaRPr>
          </a:p>
          <a:p>
            <a:pPr marL="299085" marR="46355" indent="-287020">
              <a:lnSpc>
                <a:spcPct val="100000"/>
              </a:lnSpc>
              <a:spcBef>
                <a:spcPts val="1300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Support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both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technical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non-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technical</a:t>
            </a:r>
            <a:r>
              <a:rPr sz="1600" spc="-13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development.</a:t>
            </a:r>
            <a:r>
              <a:rPr sz="1600" spc="-2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Allow</a:t>
            </a:r>
            <a:r>
              <a:rPr sz="1600" spc="-15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room 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for </a:t>
            </a:r>
            <a:r>
              <a:rPr sz="1600" spc="-60" dirty="0">
                <a:solidFill>
                  <a:srgbClr val="131516"/>
                </a:solidFill>
                <a:latin typeface="Arial"/>
                <a:cs typeface="Arial"/>
              </a:rPr>
              <a:t>curiosity,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innovation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trial </a:t>
            </a:r>
            <a:r>
              <a:rPr sz="1600" spc="-5" dirty="0">
                <a:solidFill>
                  <a:srgbClr val="131516"/>
                </a:solidFill>
                <a:latin typeface="Arial"/>
                <a:cs typeface="Arial"/>
              </a:rPr>
              <a:t>&amp;  </a:t>
            </a:r>
            <a:r>
              <a:rPr sz="1600" spc="-60" dirty="0">
                <a:solidFill>
                  <a:srgbClr val="131516"/>
                </a:solidFill>
                <a:latin typeface="Arial"/>
                <a:cs typeface="Arial"/>
              </a:rPr>
              <a:t>error.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95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Be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acutely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aware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of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employee  performance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in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relation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role and 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responsibility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course correct</a:t>
            </a:r>
            <a:r>
              <a:rPr sz="1600" spc="-3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as 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necessary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achieve</a:t>
            </a:r>
            <a:r>
              <a:rPr sz="1600" spc="-26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success.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914" y="2119121"/>
            <a:ext cx="3854450" cy="350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569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50FF"/>
                </a:solidFill>
                <a:latin typeface="Arial"/>
                <a:cs typeface="Arial"/>
              </a:rPr>
              <a:t>Be</a:t>
            </a:r>
            <a:r>
              <a:rPr sz="2400" spc="-114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50FF"/>
                </a:solidFill>
                <a:latin typeface="Arial"/>
                <a:cs typeface="Arial"/>
              </a:rPr>
              <a:t>proactive</a:t>
            </a:r>
            <a:endParaRPr sz="2400">
              <a:latin typeface="Arial"/>
              <a:cs typeface="Arial"/>
            </a:endParaRPr>
          </a:p>
          <a:p>
            <a:pPr marL="299085" marR="67945" indent="-287020">
              <a:lnSpc>
                <a:spcPct val="100000"/>
              </a:lnSpc>
              <a:spcBef>
                <a:spcPts val="2095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Invest</a:t>
            </a:r>
            <a:r>
              <a:rPr sz="16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in</a:t>
            </a:r>
            <a:r>
              <a:rPr sz="16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next</a:t>
            </a:r>
            <a:r>
              <a:rPr sz="16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gen</a:t>
            </a:r>
            <a:r>
              <a:rPr sz="16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employees</a:t>
            </a:r>
            <a:r>
              <a:rPr sz="1600" spc="-9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by</a:t>
            </a:r>
            <a:r>
              <a:rPr sz="16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soliciting 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providing feedback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in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order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develop technical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skills, resourcefulness,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service delivery skills,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leadership  capabilities.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300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Support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creation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execution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of 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goals that will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empower employees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stretch</a:t>
            </a:r>
            <a:r>
              <a:rPr sz="16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</a:t>
            </a:r>
            <a:r>
              <a:rPr sz="16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develop</a:t>
            </a:r>
            <a:r>
              <a:rPr sz="1600" spc="-13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knowledge,</a:t>
            </a:r>
            <a:r>
              <a:rPr sz="1600" spc="-12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skills,</a:t>
            </a:r>
            <a:r>
              <a:rPr sz="1600" spc="-1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abilities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that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contribute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success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of 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organization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success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of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those</a:t>
            </a:r>
            <a:r>
              <a:rPr sz="16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served.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0202" y="2119121"/>
            <a:ext cx="3698240" cy="407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19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50FF"/>
                </a:solidFill>
                <a:latin typeface="Arial"/>
                <a:cs typeface="Arial"/>
              </a:rPr>
              <a:t>Be</a:t>
            </a:r>
            <a:r>
              <a:rPr sz="2400" spc="-114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50FF"/>
                </a:solidFill>
                <a:latin typeface="Arial"/>
                <a:cs typeface="Arial"/>
              </a:rPr>
              <a:t>dedicated</a:t>
            </a:r>
            <a:endParaRPr sz="2400">
              <a:latin typeface="Arial"/>
              <a:cs typeface="Arial"/>
            </a:endParaRPr>
          </a:p>
          <a:p>
            <a:pPr marL="299085" marR="339725" indent="-287020">
              <a:lnSpc>
                <a:spcPct val="100000"/>
              </a:lnSpc>
              <a:spcBef>
                <a:spcPts val="2095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Consistently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seek,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process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communicate information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knowledge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help</a:t>
            </a:r>
            <a:r>
              <a:rPr sz="1600" spc="-3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employees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serve  their</a:t>
            </a:r>
            <a:r>
              <a:rPr sz="1600" spc="-11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clients,</a:t>
            </a:r>
            <a:r>
              <a:rPr sz="1600" spc="-14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achieve</a:t>
            </a:r>
            <a:r>
              <a:rPr sz="1600" spc="-12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their</a:t>
            </a:r>
            <a:r>
              <a:rPr sz="16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goals,</a:t>
            </a:r>
            <a:r>
              <a:rPr sz="1600" spc="-13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 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perform</a:t>
            </a:r>
            <a:r>
              <a:rPr sz="1600" spc="-7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31516"/>
                </a:solidFill>
                <a:latin typeface="Arial"/>
                <a:cs typeface="Arial"/>
              </a:rPr>
              <a:t>better.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300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Participate</a:t>
            </a:r>
            <a:r>
              <a:rPr sz="1600" spc="-13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in</a:t>
            </a:r>
            <a:r>
              <a:rPr sz="1600" spc="-114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on-going</a:t>
            </a:r>
            <a:r>
              <a:rPr sz="1600" spc="-1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training</a:t>
            </a:r>
            <a:r>
              <a:rPr sz="1600" spc="-13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to</a:t>
            </a:r>
            <a:r>
              <a:rPr sz="1600" spc="-10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remain  relevant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sharp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in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the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role </a:t>
            </a:r>
            <a:r>
              <a:rPr sz="1600" spc="-30" dirty="0">
                <a:solidFill>
                  <a:srgbClr val="131516"/>
                </a:solidFill>
                <a:latin typeface="Arial"/>
                <a:cs typeface="Arial"/>
              </a:rPr>
              <a:t>as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coach 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</a:t>
            </a:r>
            <a:r>
              <a:rPr sz="1600" spc="-10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131516"/>
                </a:solidFill>
                <a:latin typeface="Arial"/>
                <a:cs typeface="Arial"/>
              </a:rPr>
              <a:t>manager.</a:t>
            </a:r>
            <a:endParaRPr sz="1600">
              <a:latin typeface="Arial"/>
              <a:cs typeface="Arial"/>
            </a:endParaRPr>
          </a:p>
          <a:p>
            <a:pPr marL="299085" marR="13335" indent="-287020">
              <a:lnSpc>
                <a:spcPct val="100000"/>
              </a:lnSpc>
              <a:spcBef>
                <a:spcPts val="1295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Foster employee </a:t>
            </a: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well-being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and</a:t>
            </a:r>
            <a:r>
              <a:rPr sz="1600" spc="-32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support  integration </a:t>
            </a:r>
            <a:r>
              <a:rPr sz="1600" spc="-25" dirty="0">
                <a:solidFill>
                  <a:srgbClr val="131516"/>
                </a:solidFill>
                <a:latin typeface="Arial"/>
                <a:cs typeface="Arial"/>
              </a:rPr>
              <a:t>of </a:t>
            </a:r>
            <a:r>
              <a:rPr sz="1600" spc="-40" dirty="0">
                <a:solidFill>
                  <a:srgbClr val="131516"/>
                </a:solidFill>
                <a:latin typeface="Arial"/>
                <a:cs typeface="Arial"/>
              </a:rPr>
              <a:t>life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</a:t>
            </a:r>
            <a:r>
              <a:rPr sz="1600" spc="-32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work.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Clr>
                <a:srgbClr val="0050FF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Reward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and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recognize</a:t>
            </a:r>
            <a:r>
              <a:rPr sz="1600" spc="-245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employees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0" dirty="0">
                <a:solidFill>
                  <a:srgbClr val="131516"/>
                </a:solidFill>
                <a:latin typeface="Arial"/>
                <a:cs typeface="Arial"/>
              </a:rPr>
              <a:t>throughout </a:t>
            </a:r>
            <a:r>
              <a:rPr sz="1600" spc="-35" dirty="0">
                <a:solidFill>
                  <a:srgbClr val="131516"/>
                </a:solidFill>
                <a:latin typeface="Arial"/>
                <a:cs typeface="Arial"/>
              </a:rPr>
              <a:t>the</a:t>
            </a:r>
            <a:r>
              <a:rPr sz="1600" spc="-15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31516"/>
                </a:solidFill>
                <a:latin typeface="Arial"/>
                <a:cs typeface="Arial"/>
              </a:rPr>
              <a:t>journey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1588" y="493903"/>
            <a:ext cx="6329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5" dirty="0">
                <a:solidFill>
                  <a:srgbClr val="0050FF"/>
                </a:solidFill>
                <a:latin typeface="Arial"/>
                <a:cs typeface="Arial"/>
              </a:rPr>
              <a:t>Developing </a:t>
            </a:r>
            <a:r>
              <a:rPr sz="3600" b="0" spc="-20" dirty="0">
                <a:solidFill>
                  <a:srgbClr val="0050FF"/>
                </a:solidFill>
                <a:latin typeface="Arial"/>
                <a:cs typeface="Arial"/>
              </a:rPr>
              <a:t>the </a:t>
            </a:r>
            <a:r>
              <a:rPr sz="3600" b="0" spc="-25" dirty="0">
                <a:solidFill>
                  <a:srgbClr val="0050FF"/>
                </a:solidFill>
                <a:latin typeface="Arial"/>
                <a:cs typeface="Arial"/>
              </a:rPr>
              <a:t>Future</a:t>
            </a:r>
            <a:r>
              <a:rPr sz="3600" b="0" spc="-8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600" b="0" spc="-25" dirty="0">
                <a:solidFill>
                  <a:srgbClr val="0050FF"/>
                </a:solidFill>
                <a:latin typeface="Arial"/>
                <a:cs typeface="Arial"/>
              </a:rPr>
              <a:t>Pathway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588" y="1376298"/>
            <a:ext cx="533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People</a:t>
            </a:r>
            <a:r>
              <a:rPr sz="2400" spc="-8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are</a:t>
            </a:r>
            <a:r>
              <a:rPr sz="2400" spc="-11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your</a:t>
            </a:r>
            <a:r>
              <a:rPr sz="2400" spc="-10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most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important</a:t>
            </a:r>
            <a:r>
              <a:rPr sz="2400" spc="-11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asset</a:t>
            </a:r>
            <a:r>
              <a:rPr sz="2400" spc="-11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C666A"/>
                </a:solidFill>
                <a:latin typeface="Arial"/>
                <a:cs typeface="Arial"/>
              </a:rPr>
              <a:t>.</a:t>
            </a:r>
            <a:r>
              <a:rPr sz="2400" spc="-11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C666A"/>
                </a:solidFill>
                <a:latin typeface="Arial"/>
                <a:cs typeface="Arial"/>
              </a:rPr>
              <a:t>.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C666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576" y="6361176"/>
            <a:ext cx="11588750" cy="338455"/>
          </a:xfrm>
          <a:custGeom>
            <a:avLst/>
            <a:gdLst/>
            <a:ahLst/>
            <a:cxnLst/>
            <a:rect l="l" t="t" r="r" b="b"/>
            <a:pathLst>
              <a:path w="11588750" h="338454">
                <a:moveTo>
                  <a:pt x="0" y="338328"/>
                </a:moveTo>
                <a:lnTo>
                  <a:pt x="11588496" y="338328"/>
                </a:lnTo>
                <a:lnTo>
                  <a:pt x="11588496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333756"/>
            <a:ext cx="11565890" cy="6190615"/>
          </a:xfrm>
          <a:custGeom>
            <a:avLst/>
            <a:gdLst/>
            <a:ahLst/>
            <a:cxnLst/>
            <a:rect l="l" t="t" r="r" b="b"/>
            <a:pathLst>
              <a:path w="11565890" h="6190615">
                <a:moveTo>
                  <a:pt x="0" y="6190488"/>
                </a:moveTo>
                <a:lnTo>
                  <a:pt x="11565636" y="6190488"/>
                </a:lnTo>
                <a:lnTo>
                  <a:pt x="11565636" y="0"/>
                </a:lnTo>
                <a:lnTo>
                  <a:pt x="0" y="0"/>
                </a:lnTo>
                <a:lnTo>
                  <a:pt x="0" y="6190488"/>
                </a:lnTo>
                <a:close/>
              </a:path>
            </a:pathLst>
          </a:custGeom>
          <a:solidFill>
            <a:srgbClr val="EB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09426" y="619180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A29FA0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0697" y="2791205"/>
            <a:ext cx="9224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436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131516"/>
                </a:solidFill>
                <a:latin typeface="Times New Roman"/>
                <a:cs typeface="Times New Roman"/>
              </a:rPr>
              <a:t>Spend </a:t>
            </a:r>
            <a:r>
              <a:rPr sz="4000" b="0" spc="-30" dirty="0">
                <a:solidFill>
                  <a:srgbClr val="131516"/>
                </a:solidFill>
                <a:latin typeface="Times New Roman"/>
                <a:cs typeface="Times New Roman"/>
              </a:rPr>
              <a:t>as </a:t>
            </a:r>
            <a:r>
              <a:rPr sz="4000" b="0" spc="-40" dirty="0">
                <a:solidFill>
                  <a:srgbClr val="131516"/>
                </a:solidFill>
                <a:latin typeface="Times New Roman"/>
                <a:cs typeface="Times New Roman"/>
              </a:rPr>
              <a:t>Much </a:t>
            </a:r>
            <a:r>
              <a:rPr sz="4000" b="0" spc="-80" dirty="0">
                <a:solidFill>
                  <a:srgbClr val="131516"/>
                </a:solidFill>
                <a:latin typeface="Times New Roman"/>
                <a:cs typeface="Times New Roman"/>
              </a:rPr>
              <a:t>Time </a:t>
            </a:r>
            <a:r>
              <a:rPr sz="4000" b="0" spc="-45" dirty="0">
                <a:solidFill>
                  <a:srgbClr val="131516"/>
                </a:solidFill>
                <a:latin typeface="Times New Roman"/>
                <a:cs typeface="Times New Roman"/>
              </a:rPr>
              <a:t>Re-recruiting </a:t>
            </a:r>
            <a:r>
              <a:rPr sz="4000" b="0" spc="-140" dirty="0">
                <a:solidFill>
                  <a:srgbClr val="131516"/>
                </a:solidFill>
                <a:latin typeface="Times New Roman"/>
                <a:cs typeface="Times New Roman"/>
              </a:rPr>
              <a:t>Your  </a:t>
            </a:r>
            <a:r>
              <a:rPr sz="4000" b="0" spc="-45" dirty="0">
                <a:solidFill>
                  <a:srgbClr val="131516"/>
                </a:solidFill>
                <a:latin typeface="Times New Roman"/>
                <a:cs typeface="Times New Roman"/>
              </a:rPr>
              <a:t>Current People </a:t>
            </a:r>
            <a:r>
              <a:rPr sz="4000" b="0" spc="-30" dirty="0">
                <a:solidFill>
                  <a:srgbClr val="131516"/>
                </a:solidFill>
                <a:latin typeface="Times New Roman"/>
                <a:cs typeface="Times New Roman"/>
              </a:rPr>
              <a:t>as </a:t>
            </a:r>
            <a:r>
              <a:rPr sz="4000" b="0" spc="-170" dirty="0">
                <a:solidFill>
                  <a:srgbClr val="131516"/>
                </a:solidFill>
                <a:latin typeface="Times New Roman"/>
                <a:cs typeface="Times New Roman"/>
              </a:rPr>
              <a:t>You </a:t>
            </a:r>
            <a:r>
              <a:rPr sz="4000" b="0" spc="-45" dirty="0">
                <a:solidFill>
                  <a:srgbClr val="131516"/>
                </a:solidFill>
                <a:latin typeface="Times New Roman"/>
                <a:cs typeface="Times New Roman"/>
              </a:rPr>
              <a:t>Spend Recruiting</a:t>
            </a:r>
            <a:r>
              <a:rPr sz="4000" b="0" spc="-484" dirty="0">
                <a:solidFill>
                  <a:srgbClr val="131516"/>
                </a:solidFill>
                <a:latin typeface="Times New Roman"/>
                <a:cs typeface="Times New Roman"/>
              </a:rPr>
              <a:t> </a:t>
            </a:r>
            <a:r>
              <a:rPr sz="4000" b="0" spc="-45" dirty="0">
                <a:solidFill>
                  <a:srgbClr val="131516"/>
                </a:solidFill>
                <a:latin typeface="Times New Roman"/>
                <a:cs typeface="Times New Roman"/>
              </a:rPr>
              <a:t>New!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1727961"/>
            <a:ext cx="5095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131516"/>
                </a:solidFill>
                <a:latin typeface="Arial"/>
                <a:cs typeface="Arial"/>
              </a:rPr>
              <a:t>Bonus Panel</a:t>
            </a:r>
            <a:r>
              <a:rPr sz="4000" b="0" spc="-190" dirty="0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sz="4000" b="0" spc="-50" dirty="0">
                <a:solidFill>
                  <a:srgbClr val="131516"/>
                </a:solidFill>
                <a:latin typeface="Arial"/>
                <a:cs typeface="Arial"/>
              </a:rPr>
              <a:t>Question: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7580" y="1735820"/>
            <a:ext cx="4515618" cy="359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5392" y="1862327"/>
            <a:ext cx="4477511" cy="345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0161" y="1768601"/>
            <a:ext cx="4415155" cy="3496310"/>
          </a:xfrm>
          <a:custGeom>
            <a:avLst/>
            <a:gdLst/>
            <a:ahLst/>
            <a:cxnLst/>
            <a:rect l="l" t="t" r="r" b="b"/>
            <a:pathLst>
              <a:path w="4415155" h="3496310">
                <a:moveTo>
                  <a:pt x="3832352" y="0"/>
                </a:moveTo>
                <a:lnTo>
                  <a:pt x="582676" y="0"/>
                </a:lnTo>
                <a:lnTo>
                  <a:pt x="534885" y="1931"/>
                </a:lnTo>
                <a:lnTo>
                  <a:pt x="488159" y="7625"/>
                </a:lnTo>
                <a:lnTo>
                  <a:pt x="442647" y="16933"/>
                </a:lnTo>
                <a:lnTo>
                  <a:pt x="398499" y="29703"/>
                </a:lnTo>
                <a:lnTo>
                  <a:pt x="355865" y="45787"/>
                </a:lnTo>
                <a:lnTo>
                  <a:pt x="314896" y="65034"/>
                </a:lnTo>
                <a:lnTo>
                  <a:pt x="275740" y="87294"/>
                </a:lnTo>
                <a:lnTo>
                  <a:pt x="238548" y="112418"/>
                </a:lnTo>
                <a:lnTo>
                  <a:pt x="203470" y="140255"/>
                </a:lnTo>
                <a:lnTo>
                  <a:pt x="170656" y="170656"/>
                </a:lnTo>
                <a:lnTo>
                  <a:pt x="140255" y="203470"/>
                </a:lnTo>
                <a:lnTo>
                  <a:pt x="112418" y="238548"/>
                </a:lnTo>
                <a:lnTo>
                  <a:pt x="87294" y="275740"/>
                </a:lnTo>
                <a:lnTo>
                  <a:pt x="65034" y="314896"/>
                </a:lnTo>
                <a:lnTo>
                  <a:pt x="45787" y="355865"/>
                </a:lnTo>
                <a:lnTo>
                  <a:pt x="29703" y="398499"/>
                </a:lnTo>
                <a:lnTo>
                  <a:pt x="16933" y="442647"/>
                </a:lnTo>
                <a:lnTo>
                  <a:pt x="7625" y="488159"/>
                </a:lnTo>
                <a:lnTo>
                  <a:pt x="1931" y="534885"/>
                </a:lnTo>
                <a:lnTo>
                  <a:pt x="0" y="582676"/>
                </a:lnTo>
                <a:lnTo>
                  <a:pt x="0" y="2913380"/>
                </a:lnTo>
                <a:lnTo>
                  <a:pt x="1931" y="2961170"/>
                </a:lnTo>
                <a:lnTo>
                  <a:pt x="7625" y="3007896"/>
                </a:lnTo>
                <a:lnTo>
                  <a:pt x="16933" y="3053408"/>
                </a:lnTo>
                <a:lnTo>
                  <a:pt x="29703" y="3097556"/>
                </a:lnTo>
                <a:lnTo>
                  <a:pt x="45787" y="3140190"/>
                </a:lnTo>
                <a:lnTo>
                  <a:pt x="65034" y="3181159"/>
                </a:lnTo>
                <a:lnTo>
                  <a:pt x="87294" y="3220315"/>
                </a:lnTo>
                <a:lnTo>
                  <a:pt x="112418" y="3257507"/>
                </a:lnTo>
                <a:lnTo>
                  <a:pt x="140255" y="3292585"/>
                </a:lnTo>
                <a:lnTo>
                  <a:pt x="170656" y="3325399"/>
                </a:lnTo>
                <a:lnTo>
                  <a:pt x="203470" y="3355800"/>
                </a:lnTo>
                <a:lnTo>
                  <a:pt x="238548" y="3383637"/>
                </a:lnTo>
                <a:lnTo>
                  <a:pt x="275740" y="3408761"/>
                </a:lnTo>
                <a:lnTo>
                  <a:pt x="314896" y="3431021"/>
                </a:lnTo>
                <a:lnTo>
                  <a:pt x="355865" y="3450268"/>
                </a:lnTo>
                <a:lnTo>
                  <a:pt x="398499" y="3466352"/>
                </a:lnTo>
                <a:lnTo>
                  <a:pt x="442647" y="3479122"/>
                </a:lnTo>
                <a:lnTo>
                  <a:pt x="488159" y="3488430"/>
                </a:lnTo>
                <a:lnTo>
                  <a:pt x="534885" y="3494124"/>
                </a:lnTo>
                <a:lnTo>
                  <a:pt x="582676" y="3496056"/>
                </a:lnTo>
                <a:lnTo>
                  <a:pt x="3832352" y="3496056"/>
                </a:lnTo>
                <a:lnTo>
                  <a:pt x="3880142" y="3494124"/>
                </a:lnTo>
                <a:lnTo>
                  <a:pt x="3926868" y="3488430"/>
                </a:lnTo>
                <a:lnTo>
                  <a:pt x="3972380" y="3479122"/>
                </a:lnTo>
                <a:lnTo>
                  <a:pt x="4016528" y="3466352"/>
                </a:lnTo>
                <a:lnTo>
                  <a:pt x="4059162" y="3450268"/>
                </a:lnTo>
                <a:lnTo>
                  <a:pt x="4100131" y="3431021"/>
                </a:lnTo>
                <a:lnTo>
                  <a:pt x="4139287" y="3408761"/>
                </a:lnTo>
                <a:lnTo>
                  <a:pt x="4176479" y="3383637"/>
                </a:lnTo>
                <a:lnTo>
                  <a:pt x="4211557" y="3355800"/>
                </a:lnTo>
                <a:lnTo>
                  <a:pt x="4244371" y="3325399"/>
                </a:lnTo>
                <a:lnTo>
                  <a:pt x="4274772" y="3292585"/>
                </a:lnTo>
                <a:lnTo>
                  <a:pt x="4302609" y="3257507"/>
                </a:lnTo>
                <a:lnTo>
                  <a:pt x="4327733" y="3220315"/>
                </a:lnTo>
                <a:lnTo>
                  <a:pt x="4349993" y="3181159"/>
                </a:lnTo>
                <a:lnTo>
                  <a:pt x="4369240" y="3140190"/>
                </a:lnTo>
                <a:lnTo>
                  <a:pt x="4385324" y="3097556"/>
                </a:lnTo>
                <a:lnTo>
                  <a:pt x="4398094" y="3053408"/>
                </a:lnTo>
                <a:lnTo>
                  <a:pt x="4407402" y="3007896"/>
                </a:lnTo>
                <a:lnTo>
                  <a:pt x="4413096" y="2961170"/>
                </a:lnTo>
                <a:lnTo>
                  <a:pt x="4415028" y="2913380"/>
                </a:lnTo>
                <a:lnTo>
                  <a:pt x="4415028" y="582676"/>
                </a:lnTo>
                <a:lnTo>
                  <a:pt x="4413096" y="534885"/>
                </a:lnTo>
                <a:lnTo>
                  <a:pt x="4407402" y="488159"/>
                </a:lnTo>
                <a:lnTo>
                  <a:pt x="4398094" y="442647"/>
                </a:lnTo>
                <a:lnTo>
                  <a:pt x="4385324" y="398499"/>
                </a:lnTo>
                <a:lnTo>
                  <a:pt x="4369240" y="355865"/>
                </a:lnTo>
                <a:lnTo>
                  <a:pt x="4349993" y="314896"/>
                </a:lnTo>
                <a:lnTo>
                  <a:pt x="4327733" y="275740"/>
                </a:lnTo>
                <a:lnTo>
                  <a:pt x="4302609" y="238548"/>
                </a:lnTo>
                <a:lnTo>
                  <a:pt x="4274772" y="203470"/>
                </a:lnTo>
                <a:lnTo>
                  <a:pt x="4244371" y="170656"/>
                </a:lnTo>
                <a:lnTo>
                  <a:pt x="4211557" y="140255"/>
                </a:lnTo>
                <a:lnTo>
                  <a:pt x="4176479" y="112418"/>
                </a:lnTo>
                <a:lnTo>
                  <a:pt x="4139287" y="87294"/>
                </a:lnTo>
                <a:lnTo>
                  <a:pt x="4100131" y="65034"/>
                </a:lnTo>
                <a:lnTo>
                  <a:pt x="4059162" y="45787"/>
                </a:lnTo>
                <a:lnTo>
                  <a:pt x="4016528" y="29703"/>
                </a:lnTo>
                <a:lnTo>
                  <a:pt x="3972380" y="16933"/>
                </a:lnTo>
                <a:lnTo>
                  <a:pt x="3926868" y="7625"/>
                </a:lnTo>
                <a:lnTo>
                  <a:pt x="3880142" y="1931"/>
                </a:lnTo>
                <a:lnTo>
                  <a:pt x="3832352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0161" y="1768601"/>
            <a:ext cx="4415155" cy="3496310"/>
          </a:xfrm>
          <a:custGeom>
            <a:avLst/>
            <a:gdLst/>
            <a:ahLst/>
            <a:cxnLst/>
            <a:rect l="l" t="t" r="r" b="b"/>
            <a:pathLst>
              <a:path w="4415155" h="3496310">
                <a:moveTo>
                  <a:pt x="0" y="582676"/>
                </a:moveTo>
                <a:lnTo>
                  <a:pt x="1931" y="534885"/>
                </a:lnTo>
                <a:lnTo>
                  <a:pt x="7625" y="488159"/>
                </a:lnTo>
                <a:lnTo>
                  <a:pt x="16933" y="442647"/>
                </a:lnTo>
                <a:lnTo>
                  <a:pt x="29703" y="398499"/>
                </a:lnTo>
                <a:lnTo>
                  <a:pt x="45787" y="355865"/>
                </a:lnTo>
                <a:lnTo>
                  <a:pt x="65034" y="314896"/>
                </a:lnTo>
                <a:lnTo>
                  <a:pt x="87294" y="275740"/>
                </a:lnTo>
                <a:lnTo>
                  <a:pt x="112418" y="238548"/>
                </a:lnTo>
                <a:lnTo>
                  <a:pt x="140255" y="203470"/>
                </a:lnTo>
                <a:lnTo>
                  <a:pt x="170656" y="170656"/>
                </a:lnTo>
                <a:lnTo>
                  <a:pt x="203470" y="140255"/>
                </a:lnTo>
                <a:lnTo>
                  <a:pt x="238548" y="112418"/>
                </a:lnTo>
                <a:lnTo>
                  <a:pt x="275740" y="87294"/>
                </a:lnTo>
                <a:lnTo>
                  <a:pt x="314896" y="65034"/>
                </a:lnTo>
                <a:lnTo>
                  <a:pt x="355865" y="45787"/>
                </a:lnTo>
                <a:lnTo>
                  <a:pt x="398499" y="29703"/>
                </a:lnTo>
                <a:lnTo>
                  <a:pt x="442647" y="16933"/>
                </a:lnTo>
                <a:lnTo>
                  <a:pt x="488159" y="7625"/>
                </a:lnTo>
                <a:lnTo>
                  <a:pt x="534885" y="1931"/>
                </a:lnTo>
                <a:lnTo>
                  <a:pt x="582676" y="0"/>
                </a:lnTo>
                <a:lnTo>
                  <a:pt x="3832352" y="0"/>
                </a:lnTo>
                <a:lnTo>
                  <a:pt x="3880142" y="1931"/>
                </a:lnTo>
                <a:lnTo>
                  <a:pt x="3926868" y="7625"/>
                </a:lnTo>
                <a:lnTo>
                  <a:pt x="3972380" y="16933"/>
                </a:lnTo>
                <a:lnTo>
                  <a:pt x="4016528" y="29703"/>
                </a:lnTo>
                <a:lnTo>
                  <a:pt x="4059162" y="45787"/>
                </a:lnTo>
                <a:lnTo>
                  <a:pt x="4100131" y="65034"/>
                </a:lnTo>
                <a:lnTo>
                  <a:pt x="4139287" y="87294"/>
                </a:lnTo>
                <a:lnTo>
                  <a:pt x="4176479" y="112418"/>
                </a:lnTo>
                <a:lnTo>
                  <a:pt x="4211557" y="140255"/>
                </a:lnTo>
                <a:lnTo>
                  <a:pt x="4244371" y="170656"/>
                </a:lnTo>
                <a:lnTo>
                  <a:pt x="4274772" y="203470"/>
                </a:lnTo>
                <a:lnTo>
                  <a:pt x="4302609" y="238548"/>
                </a:lnTo>
                <a:lnTo>
                  <a:pt x="4327733" y="275740"/>
                </a:lnTo>
                <a:lnTo>
                  <a:pt x="4349993" y="314896"/>
                </a:lnTo>
                <a:lnTo>
                  <a:pt x="4369240" y="355865"/>
                </a:lnTo>
                <a:lnTo>
                  <a:pt x="4385324" y="398499"/>
                </a:lnTo>
                <a:lnTo>
                  <a:pt x="4398094" y="442647"/>
                </a:lnTo>
                <a:lnTo>
                  <a:pt x="4407402" y="488159"/>
                </a:lnTo>
                <a:lnTo>
                  <a:pt x="4413096" y="534885"/>
                </a:lnTo>
                <a:lnTo>
                  <a:pt x="4415028" y="582676"/>
                </a:lnTo>
                <a:lnTo>
                  <a:pt x="4415028" y="2913380"/>
                </a:lnTo>
                <a:lnTo>
                  <a:pt x="4413096" y="2961170"/>
                </a:lnTo>
                <a:lnTo>
                  <a:pt x="4407402" y="3007896"/>
                </a:lnTo>
                <a:lnTo>
                  <a:pt x="4398094" y="3053408"/>
                </a:lnTo>
                <a:lnTo>
                  <a:pt x="4385324" y="3097556"/>
                </a:lnTo>
                <a:lnTo>
                  <a:pt x="4369240" y="3140190"/>
                </a:lnTo>
                <a:lnTo>
                  <a:pt x="4349993" y="3181159"/>
                </a:lnTo>
                <a:lnTo>
                  <a:pt x="4327733" y="3220315"/>
                </a:lnTo>
                <a:lnTo>
                  <a:pt x="4302609" y="3257507"/>
                </a:lnTo>
                <a:lnTo>
                  <a:pt x="4274772" y="3292585"/>
                </a:lnTo>
                <a:lnTo>
                  <a:pt x="4244371" y="3325399"/>
                </a:lnTo>
                <a:lnTo>
                  <a:pt x="4211557" y="3355800"/>
                </a:lnTo>
                <a:lnTo>
                  <a:pt x="4176479" y="3383637"/>
                </a:lnTo>
                <a:lnTo>
                  <a:pt x="4139287" y="3408761"/>
                </a:lnTo>
                <a:lnTo>
                  <a:pt x="4100131" y="3431021"/>
                </a:lnTo>
                <a:lnTo>
                  <a:pt x="4059162" y="3450268"/>
                </a:lnTo>
                <a:lnTo>
                  <a:pt x="4016528" y="3466352"/>
                </a:lnTo>
                <a:lnTo>
                  <a:pt x="3972380" y="3479122"/>
                </a:lnTo>
                <a:lnTo>
                  <a:pt x="3926868" y="3488430"/>
                </a:lnTo>
                <a:lnTo>
                  <a:pt x="3880142" y="3494124"/>
                </a:lnTo>
                <a:lnTo>
                  <a:pt x="3832352" y="3496056"/>
                </a:lnTo>
                <a:lnTo>
                  <a:pt x="582676" y="3496056"/>
                </a:lnTo>
                <a:lnTo>
                  <a:pt x="534885" y="3494124"/>
                </a:lnTo>
                <a:lnTo>
                  <a:pt x="488159" y="3488430"/>
                </a:lnTo>
                <a:lnTo>
                  <a:pt x="442647" y="3479122"/>
                </a:lnTo>
                <a:lnTo>
                  <a:pt x="398499" y="3466352"/>
                </a:lnTo>
                <a:lnTo>
                  <a:pt x="355865" y="3450268"/>
                </a:lnTo>
                <a:lnTo>
                  <a:pt x="314896" y="3431021"/>
                </a:lnTo>
                <a:lnTo>
                  <a:pt x="275740" y="3408761"/>
                </a:lnTo>
                <a:lnTo>
                  <a:pt x="238548" y="3383637"/>
                </a:lnTo>
                <a:lnTo>
                  <a:pt x="203470" y="3355800"/>
                </a:lnTo>
                <a:lnTo>
                  <a:pt x="170656" y="3325399"/>
                </a:lnTo>
                <a:lnTo>
                  <a:pt x="140255" y="3292585"/>
                </a:lnTo>
                <a:lnTo>
                  <a:pt x="112418" y="3257507"/>
                </a:lnTo>
                <a:lnTo>
                  <a:pt x="87294" y="3220315"/>
                </a:lnTo>
                <a:lnTo>
                  <a:pt x="65034" y="3181159"/>
                </a:lnTo>
                <a:lnTo>
                  <a:pt x="45787" y="3140190"/>
                </a:lnTo>
                <a:lnTo>
                  <a:pt x="29703" y="3097556"/>
                </a:lnTo>
                <a:lnTo>
                  <a:pt x="16933" y="3053408"/>
                </a:lnTo>
                <a:lnTo>
                  <a:pt x="7625" y="3007896"/>
                </a:lnTo>
                <a:lnTo>
                  <a:pt x="1931" y="2961170"/>
                </a:lnTo>
                <a:lnTo>
                  <a:pt x="0" y="2913380"/>
                </a:lnTo>
                <a:lnTo>
                  <a:pt x="0" y="5826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5093" y="2042286"/>
            <a:ext cx="3500754" cy="28206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600"/>
              </a:spcBef>
            </a:pPr>
            <a:r>
              <a:rPr sz="4900" spc="67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4900" spc="33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4900" spc="47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4900" spc="420" dirty="0">
                <a:solidFill>
                  <a:srgbClr val="FFFFFF"/>
                </a:solidFill>
                <a:latin typeface="Calibri"/>
                <a:cs typeface="Calibri"/>
              </a:rPr>
              <a:t>vision  </a:t>
            </a:r>
            <a:r>
              <a:rPr sz="4900" spc="3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900" spc="53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00" spc="434" dirty="0">
                <a:solidFill>
                  <a:srgbClr val="FFFFFF"/>
                </a:solidFill>
                <a:latin typeface="Calibri"/>
                <a:cs typeface="Calibri"/>
              </a:rPr>
              <a:t>ideal  </a:t>
            </a:r>
            <a:r>
              <a:rPr sz="4900" spc="540" dirty="0">
                <a:solidFill>
                  <a:srgbClr val="FFFFFF"/>
                </a:solidFill>
                <a:latin typeface="Calibri"/>
                <a:cs typeface="Calibri"/>
              </a:rPr>
              <a:t>boss?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2031" y="5545836"/>
            <a:ext cx="2026920" cy="656590"/>
          </a:xfrm>
          <a:custGeom>
            <a:avLst/>
            <a:gdLst/>
            <a:ahLst/>
            <a:cxnLst/>
            <a:rect l="l" t="t" r="r" b="b"/>
            <a:pathLst>
              <a:path w="2026920" h="656589">
                <a:moveTo>
                  <a:pt x="2026919" y="0"/>
                </a:moveTo>
                <a:lnTo>
                  <a:pt x="0" y="0"/>
                </a:lnTo>
                <a:lnTo>
                  <a:pt x="0" y="656358"/>
                </a:lnTo>
                <a:lnTo>
                  <a:pt x="2026919" y="656358"/>
                </a:lnTo>
                <a:lnTo>
                  <a:pt x="2026919" y="0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5736" y="5762308"/>
            <a:ext cx="560070" cy="219710"/>
          </a:xfrm>
          <a:custGeom>
            <a:avLst/>
            <a:gdLst/>
            <a:ahLst/>
            <a:cxnLst/>
            <a:rect l="l" t="t" r="r" b="b"/>
            <a:pathLst>
              <a:path w="560070" h="219710">
                <a:moveTo>
                  <a:pt x="133852" y="0"/>
                </a:moveTo>
                <a:lnTo>
                  <a:pt x="0" y="0"/>
                </a:lnTo>
                <a:lnTo>
                  <a:pt x="0" y="13894"/>
                </a:lnTo>
                <a:lnTo>
                  <a:pt x="11851" y="15330"/>
                </a:lnTo>
                <a:lnTo>
                  <a:pt x="20400" y="17769"/>
                </a:lnTo>
                <a:lnTo>
                  <a:pt x="27149" y="23215"/>
                </a:lnTo>
                <a:lnTo>
                  <a:pt x="33598" y="33672"/>
                </a:lnTo>
                <a:lnTo>
                  <a:pt x="118923" y="219142"/>
                </a:lnTo>
                <a:lnTo>
                  <a:pt x="144524" y="219142"/>
                </a:lnTo>
                <a:lnTo>
                  <a:pt x="181964" y="138429"/>
                </a:lnTo>
                <a:lnTo>
                  <a:pt x="149855" y="138429"/>
                </a:lnTo>
                <a:lnTo>
                  <a:pt x="102394" y="35809"/>
                </a:lnTo>
                <a:lnTo>
                  <a:pt x="101608" y="24341"/>
                </a:lnTo>
                <a:lnTo>
                  <a:pt x="108923" y="18236"/>
                </a:lnTo>
                <a:lnTo>
                  <a:pt x="120838" y="15439"/>
                </a:lnTo>
                <a:lnTo>
                  <a:pt x="133852" y="13894"/>
                </a:lnTo>
                <a:lnTo>
                  <a:pt x="133852" y="0"/>
                </a:lnTo>
                <a:close/>
              </a:path>
              <a:path w="560070" h="219710">
                <a:moveTo>
                  <a:pt x="279902" y="74296"/>
                </a:moveTo>
                <a:lnTo>
                  <a:pt x="211713" y="74296"/>
                </a:lnTo>
                <a:lnTo>
                  <a:pt x="278377" y="219142"/>
                </a:lnTo>
                <a:lnTo>
                  <a:pt x="304503" y="219142"/>
                </a:lnTo>
                <a:lnTo>
                  <a:pt x="341565" y="138429"/>
                </a:lnTo>
                <a:lnTo>
                  <a:pt x="309302" y="138429"/>
                </a:lnTo>
                <a:lnTo>
                  <a:pt x="279902" y="74296"/>
                </a:lnTo>
                <a:close/>
              </a:path>
              <a:path w="560070" h="219710">
                <a:moveTo>
                  <a:pt x="559924" y="13894"/>
                </a:moveTo>
                <a:lnTo>
                  <a:pt x="422893" y="13894"/>
                </a:lnTo>
                <a:lnTo>
                  <a:pt x="435924" y="14462"/>
                </a:lnTo>
                <a:lnTo>
                  <a:pt x="447957" y="17235"/>
                </a:lnTo>
                <a:lnTo>
                  <a:pt x="456790" y="23816"/>
                </a:lnTo>
                <a:lnTo>
                  <a:pt x="460224" y="35809"/>
                </a:lnTo>
                <a:lnTo>
                  <a:pt x="460224" y="183867"/>
                </a:lnTo>
                <a:lnTo>
                  <a:pt x="456790" y="195472"/>
                </a:lnTo>
                <a:lnTo>
                  <a:pt x="447957" y="201366"/>
                </a:lnTo>
                <a:lnTo>
                  <a:pt x="435924" y="203854"/>
                </a:lnTo>
                <a:lnTo>
                  <a:pt x="422893" y="205240"/>
                </a:lnTo>
                <a:lnTo>
                  <a:pt x="422893" y="219142"/>
                </a:lnTo>
                <a:lnTo>
                  <a:pt x="559924" y="219142"/>
                </a:lnTo>
                <a:lnTo>
                  <a:pt x="559924" y="205240"/>
                </a:lnTo>
                <a:lnTo>
                  <a:pt x="546894" y="203854"/>
                </a:lnTo>
                <a:lnTo>
                  <a:pt x="534864" y="201366"/>
                </a:lnTo>
                <a:lnTo>
                  <a:pt x="526033" y="195472"/>
                </a:lnTo>
                <a:lnTo>
                  <a:pt x="522601" y="183867"/>
                </a:lnTo>
                <a:lnTo>
                  <a:pt x="522600" y="35809"/>
                </a:lnTo>
                <a:lnTo>
                  <a:pt x="526033" y="24116"/>
                </a:lnTo>
                <a:lnTo>
                  <a:pt x="534864" y="18036"/>
                </a:lnTo>
                <a:lnTo>
                  <a:pt x="546894" y="15364"/>
                </a:lnTo>
                <a:lnTo>
                  <a:pt x="559924" y="13894"/>
                </a:lnTo>
                <a:close/>
              </a:path>
              <a:path w="560070" h="219710">
                <a:moveTo>
                  <a:pt x="245844" y="0"/>
                </a:moveTo>
                <a:lnTo>
                  <a:pt x="213846" y="0"/>
                </a:lnTo>
                <a:lnTo>
                  <a:pt x="149855" y="138429"/>
                </a:lnTo>
                <a:lnTo>
                  <a:pt x="181964" y="138429"/>
                </a:lnTo>
                <a:lnTo>
                  <a:pt x="211713" y="74296"/>
                </a:lnTo>
                <a:lnTo>
                  <a:pt x="279902" y="74296"/>
                </a:lnTo>
                <a:lnTo>
                  <a:pt x="245844" y="0"/>
                </a:lnTo>
                <a:close/>
              </a:path>
              <a:path w="560070" h="219710">
                <a:moveTo>
                  <a:pt x="559924" y="0"/>
                </a:moveTo>
                <a:lnTo>
                  <a:pt x="325838" y="0"/>
                </a:lnTo>
                <a:lnTo>
                  <a:pt x="325838" y="13894"/>
                </a:lnTo>
                <a:lnTo>
                  <a:pt x="338549" y="15439"/>
                </a:lnTo>
                <a:lnTo>
                  <a:pt x="350165" y="18103"/>
                </a:lnTo>
                <a:lnTo>
                  <a:pt x="357458" y="23816"/>
                </a:lnTo>
                <a:lnTo>
                  <a:pt x="357544" y="24341"/>
                </a:lnTo>
                <a:lnTo>
                  <a:pt x="357296" y="34740"/>
                </a:lnTo>
                <a:lnTo>
                  <a:pt x="309302" y="138429"/>
                </a:lnTo>
                <a:lnTo>
                  <a:pt x="341565" y="138429"/>
                </a:lnTo>
                <a:lnTo>
                  <a:pt x="390894" y="31001"/>
                </a:lnTo>
                <a:lnTo>
                  <a:pt x="422893" y="13894"/>
                </a:lnTo>
                <a:lnTo>
                  <a:pt x="559924" y="13894"/>
                </a:lnTo>
                <a:lnTo>
                  <a:pt x="559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53365" y="5762308"/>
            <a:ext cx="136995" cy="219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0851" y="5762308"/>
            <a:ext cx="477314" cy="219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08025" y="5762308"/>
            <a:ext cx="223941" cy="219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7380" y="400303"/>
            <a:ext cx="3562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05" dirty="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316" y="6472523"/>
            <a:ext cx="1125156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  <a:tabLst>
                <a:tab pos="11110595" algn="l"/>
              </a:tabLst>
            </a:pP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©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0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2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1 </a:t>
            </a:r>
            <a:r>
              <a:rPr sz="1500" spc="44" baseline="2777" dirty="0">
                <a:solidFill>
                  <a:srgbClr val="999FA1"/>
                </a:solidFill>
                <a:latin typeface="Arial"/>
                <a:cs typeface="Arial"/>
              </a:rPr>
              <a:t>W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pf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3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LP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spc="-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Al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l</a:t>
            </a:r>
            <a:r>
              <a:rPr sz="1500" spc="22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i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g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h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ts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reser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v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e</a:t>
            </a:r>
            <a:r>
              <a:rPr sz="1500" spc="-15" baseline="2777" dirty="0">
                <a:solidFill>
                  <a:srgbClr val="999FA1"/>
                </a:solidFill>
                <a:latin typeface="Arial"/>
                <a:cs typeface="Arial"/>
              </a:rPr>
              <a:t>d</a:t>
            </a:r>
            <a:r>
              <a:rPr sz="1500" spc="-7" baseline="2777" dirty="0">
                <a:solidFill>
                  <a:srgbClr val="999FA1"/>
                </a:solidFill>
                <a:latin typeface="Arial"/>
                <a:cs typeface="Arial"/>
              </a:rPr>
              <a:t>.</a:t>
            </a:r>
            <a:r>
              <a:rPr sz="1500" baseline="2777" dirty="0">
                <a:solidFill>
                  <a:srgbClr val="999FA1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999FA1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5946444"/>
            <a:ext cx="4683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©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2022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Wipfli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LLP.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Rights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reserved.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“Wipfli”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refers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Wipfli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LLP.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00" y="2925317"/>
            <a:ext cx="4441190" cy="239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Tina</a:t>
            </a: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Nazier,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FFFFFF"/>
                </a:solidFill>
                <a:latin typeface="Tahoma"/>
                <a:cs typeface="Tahoma"/>
              </a:rPr>
              <a:t>MBA,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CPC,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CCM,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Director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ahoma"/>
              <a:cs typeface="Tahoma"/>
            </a:endParaRPr>
          </a:p>
          <a:p>
            <a:pPr marL="12700" marR="5080">
              <a:lnSpc>
                <a:spcPts val="1620"/>
              </a:lnSpc>
            </a:pP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sz="1500" spc="114" dirty="0">
                <a:solidFill>
                  <a:srgbClr val="FFFFFF"/>
                </a:solidFill>
                <a:latin typeface="Calibri"/>
                <a:cs typeface="Calibri"/>
              </a:rPr>
              <a:t>Construction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Real 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Estate  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sz="15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tnazier@wipfli.com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404.420.5788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wipfli.com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82296"/>
            <a:ext cx="2132076" cy="266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8254"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Thank</a:t>
            </a:r>
            <a:r>
              <a:rPr spc="-260" dirty="0"/>
              <a:t> </a:t>
            </a:r>
            <a:r>
              <a:rPr spc="20" dirty="0"/>
              <a:t>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510286"/>
            <a:ext cx="149606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0" dirty="0">
                <a:solidFill>
                  <a:srgbClr val="0050FF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0050FF"/>
                </a:solidFill>
                <a:latin typeface="Arial"/>
                <a:cs typeface="Arial"/>
              </a:rPr>
              <a:t>gend</a:t>
            </a:r>
            <a:r>
              <a:rPr sz="3400" spc="-5" dirty="0">
                <a:solidFill>
                  <a:srgbClr val="0050FF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701" y="1513839"/>
            <a:ext cx="900430" cy="4274185"/>
          </a:xfrm>
          <a:custGeom>
            <a:avLst/>
            <a:gdLst/>
            <a:ahLst/>
            <a:cxnLst/>
            <a:rect l="l" t="t" r="r" b="b"/>
            <a:pathLst>
              <a:path w="900430" h="4274185">
                <a:moveTo>
                  <a:pt x="15252" y="0"/>
                </a:moveTo>
                <a:lnTo>
                  <a:pt x="49292" y="34581"/>
                </a:lnTo>
                <a:lnTo>
                  <a:pt x="82665" y="69568"/>
                </a:lnTo>
                <a:lnTo>
                  <a:pt x="115371" y="104954"/>
                </a:lnTo>
                <a:lnTo>
                  <a:pt x="147408" y="140731"/>
                </a:lnTo>
                <a:lnTo>
                  <a:pt x="178779" y="176890"/>
                </a:lnTo>
                <a:lnTo>
                  <a:pt x="209482" y="213424"/>
                </a:lnTo>
                <a:lnTo>
                  <a:pt x="239517" y="250324"/>
                </a:lnTo>
                <a:lnTo>
                  <a:pt x="268885" y="287582"/>
                </a:lnTo>
                <a:lnTo>
                  <a:pt x="297586" y="325190"/>
                </a:lnTo>
                <a:lnTo>
                  <a:pt x="325619" y="363141"/>
                </a:lnTo>
                <a:lnTo>
                  <a:pt x="352985" y="401426"/>
                </a:lnTo>
                <a:lnTo>
                  <a:pt x="379683" y="440036"/>
                </a:lnTo>
                <a:lnTo>
                  <a:pt x="405714" y="478965"/>
                </a:lnTo>
                <a:lnTo>
                  <a:pt x="431077" y="518204"/>
                </a:lnTo>
                <a:lnTo>
                  <a:pt x="455773" y="557745"/>
                </a:lnTo>
                <a:lnTo>
                  <a:pt x="479801" y="597580"/>
                </a:lnTo>
                <a:lnTo>
                  <a:pt x="503162" y="637700"/>
                </a:lnTo>
                <a:lnTo>
                  <a:pt x="525856" y="678098"/>
                </a:lnTo>
                <a:lnTo>
                  <a:pt x="547882" y="718766"/>
                </a:lnTo>
                <a:lnTo>
                  <a:pt x="569240" y="759696"/>
                </a:lnTo>
                <a:lnTo>
                  <a:pt x="589932" y="800879"/>
                </a:lnTo>
                <a:lnTo>
                  <a:pt x="609955" y="842308"/>
                </a:lnTo>
                <a:lnTo>
                  <a:pt x="629311" y="883975"/>
                </a:lnTo>
                <a:lnTo>
                  <a:pt x="648000" y="925871"/>
                </a:lnTo>
                <a:lnTo>
                  <a:pt x="666021" y="967988"/>
                </a:lnTo>
                <a:lnTo>
                  <a:pt x="683375" y="1010319"/>
                </a:lnTo>
                <a:lnTo>
                  <a:pt x="700062" y="1052855"/>
                </a:lnTo>
                <a:lnTo>
                  <a:pt x="716081" y="1095588"/>
                </a:lnTo>
                <a:lnTo>
                  <a:pt x="731432" y="1138510"/>
                </a:lnTo>
                <a:lnTo>
                  <a:pt x="746116" y="1181614"/>
                </a:lnTo>
                <a:lnTo>
                  <a:pt x="760133" y="1224891"/>
                </a:lnTo>
                <a:lnTo>
                  <a:pt x="773482" y="1268332"/>
                </a:lnTo>
                <a:lnTo>
                  <a:pt x="786164" y="1311931"/>
                </a:lnTo>
                <a:lnTo>
                  <a:pt x="798178" y="1355679"/>
                </a:lnTo>
                <a:lnTo>
                  <a:pt x="809524" y="1399568"/>
                </a:lnTo>
                <a:lnTo>
                  <a:pt x="820204" y="1443589"/>
                </a:lnTo>
                <a:lnTo>
                  <a:pt x="830216" y="1487736"/>
                </a:lnTo>
                <a:lnTo>
                  <a:pt x="839560" y="1531999"/>
                </a:lnTo>
                <a:lnTo>
                  <a:pt x="848237" y="1576370"/>
                </a:lnTo>
                <a:lnTo>
                  <a:pt x="856246" y="1620843"/>
                </a:lnTo>
                <a:lnTo>
                  <a:pt x="863588" y="1665408"/>
                </a:lnTo>
                <a:lnTo>
                  <a:pt x="870263" y="1710058"/>
                </a:lnTo>
                <a:lnTo>
                  <a:pt x="876270" y="1754784"/>
                </a:lnTo>
                <a:lnTo>
                  <a:pt x="881610" y="1799578"/>
                </a:lnTo>
                <a:lnTo>
                  <a:pt x="886282" y="1844433"/>
                </a:lnTo>
                <a:lnTo>
                  <a:pt x="890287" y="1889340"/>
                </a:lnTo>
                <a:lnTo>
                  <a:pt x="893624" y="1934292"/>
                </a:lnTo>
                <a:lnTo>
                  <a:pt x="896294" y="1979280"/>
                </a:lnTo>
                <a:lnTo>
                  <a:pt x="898296" y="2024296"/>
                </a:lnTo>
                <a:lnTo>
                  <a:pt x="899631" y="2069332"/>
                </a:lnTo>
                <a:lnTo>
                  <a:pt x="900298" y="2114380"/>
                </a:lnTo>
                <a:lnTo>
                  <a:pt x="900298" y="2159432"/>
                </a:lnTo>
                <a:lnTo>
                  <a:pt x="899631" y="2204481"/>
                </a:lnTo>
                <a:lnTo>
                  <a:pt x="898296" y="2249517"/>
                </a:lnTo>
                <a:lnTo>
                  <a:pt x="896294" y="2294533"/>
                </a:lnTo>
                <a:lnTo>
                  <a:pt x="893624" y="2339521"/>
                </a:lnTo>
                <a:lnTo>
                  <a:pt x="890287" y="2384472"/>
                </a:lnTo>
                <a:lnTo>
                  <a:pt x="886282" y="2429380"/>
                </a:lnTo>
                <a:lnTo>
                  <a:pt x="881610" y="2474235"/>
                </a:lnTo>
                <a:lnTo>
                  <a:pt x="876270" y="2519030"/>
                </a:lnTo>
                <a:lnTo>
                  <a:pt x="870263" y="2563756"/>
                </a:lnTo>
                <a:lnTo>
                  <a:pt x="863588" y="2608406"/>
                </a:lnTo>
                <a:lnTo>
                  <a:pt x="856246" y="2652971"/>
                </a:lnTo>
                <a:lnTo>
                  <a:pt x="848237" y="2697444"/>
                </a:lnTo>
                <a:lnTo>
                  <a:pt x="839560" y="2741816"/>
                </a:lnTo>
                <a:lnTo>
                  <a:pt x="830216" y="2786079"/>
                </a:lnTo>
                <a:lnTo>
                  <a:pt x="820204" y="2830226"/>
                </a:lnTo>
                <a:lnTo>
                  <a:pt x="809524" y="2874248"/>
                </a:lnTo>
                <a:lnTo>
                  <a:pt x="798178" y="2918137"/>
                </a:lnTo>
                <a:lnTo>
                  <a:pt x="786164" y="2961885"/>
                </a:lnTo>
                <a:lnTo>
                  <a:pt x="773482" y="3005484"/>
                </a:lnTo>
                <a:lnTo>
                  <a:pt x="760133" y="3048926"/>
                </a:lnTo>
                <a:lnTo>
                  <a:pt x="746116" y="3092204"/>
                </a:lnTo>
                <a:lnTo>
                  <a:pt x="731432" y="3135308"/>
                </a:lnTo>
                <a:lnTo>
                  <a:pt x="716081" y="3178231"/>
                </a:lnTo>
                <a:lnTo>
                  <a:pt x="700062" y="3220964"/>
                </a:lnTo>
                <a:lnTo>
                  <a:pt x="683375" y="3263501"/>
                </a:lnTo>
                <a:lnTo>
                  <a:pt x="666021" y="3305832"/>
                </a:lnTo>
                <a:lnTo>
                  <a:pt x="648000" y="3347950"/>
                </a:lnTo>
                <a:lnTo>
                  <a:pt x="629311" y="3389847"/>
                </a:lnTo>
                <a:lnTo>
                  <a:pt x="609955" y="3431514"/>
                </a:lnTo>
                <a:lnTo>
                  <a:pt x="589932" y="3472943"/>
                </a:lnTo>
                <a:lnTo>
                  <a:pt x="569240" y="3514127"/>
                </a:lnTo>
                <a:lnTo>
                  <a:pt x="547882" y="3555057"/>
                </a:lnTo>
                <a:lnTo>
                  <a:pt x="525856" y="3595726"/>
                </a:lnTo>
                <a:lnTo>
                  <a:pt x="503162" y="3636125"/>
                </a:lnTo>
                <a:lnTo>
                  <a:pt x="479801" y="3676246"/>
                </a:lnTo>
                <a:lnTo>
                  <a:pt x="455773" y="3716082"/>
                </a:lnTo>
                <a:lnTo>
                  <a:pt x="431077" y="3755623"/>
                </a:lnTo>
                <a:lnTo>
                  <a:pt x="405714" y="3794863"/>
                </a:lnTo>
                <a:lnTo>
                  <a:pt x="379683" y="3833793"/>
                </a:lnTo>
                <a:lnTo>
                  <a:pt x="352985" y="3872405"/>
                </a:lnTo>
                <a:lnTo>
                  <a:pt x="325619" y="3910690"/>
                </a:lnTo>
                <a:lnTo>
                  <a:pt x="297586" y="3948642"/>
                </a:lnTo>
                <a:lnTo>
                  <a:pt x="268885" y="3986251"/>
                </a:lnTo>
                <a:lnTo>
                  <a:pt x="239517" y="4023510"/>
                </a:lnTo>
                <a:lnTo>
                  <a:pt x="209482" y="4060411"/>
                </a:lnTo>
                <a:lnTo>
                  <a:pt x="178779" y="4096946"/>
                </a:lnTo>
                <a:lnTo>
                  <a:pt x="147408" y="4133106"/>
                </a:lnTo>
                <a:lnTo>
                  <a:pt x="115371" y="4168883"/>
                </a:lnTo>
                <a:lnTo>
                  <a:pt x="82665" y="4204271"/>
                </a:lnTo>
                <a:lnTo>
                  <a:pt x="49292" y="4239259"/>
                </a:lnTo>
                <a:lnTo>
                  <a:pt x="15252" y="4273842"/>
                </a:lnTo>
                <a:lnTo>
                  <a:pt x="0" y="4258589"/>
                </a:lnTo>
                <a:lnTo>
                  <a:pt x="33798" y="4224256"/>
                </a:lnTo>
                <a:lnTo>
                  <a:pt x="66934" y="4189520"/>
                </a:lnTo>
                <a:lnTo>
                  <a:pt x="99408" y="4154388"/>
                </a:lnTo>
                <a:lnTo>
                  <a:pt x="131219" y="4118868"/>
                </a:lnTo>
                <a:lnTo>
                  <a:pt x="162366" y="4082968"/>
                </a:lnTo>
                <a:lnTo>
                  <a:pt x="192852" y="4046696"/>
                </a:lnTo>
                <a:lnTo>
                  <a:pt x="222674" y="4010060"/>
                </a:lnTo>
                <a:lnTo>
                  <a:pt x="251834" y="3973069"/>
                </a:lnTo>
                <a:lnTo>
                  <a:pt x="280331" y="3935729"/>
                </a:lnTo>
                <a:lnTo>
                  <a:pt x="308165" y="3898050"/>
                </a:lnTo>
                <a:lnTo>
                  <a:pt x="335337" y="3860039"/>
                </a:lnTo>
                <a:lnTo>
                  <a:pt x="361846" y="3821704"/>
                </a:lnTo>
                <a:lnTo>
                  <a:pt x="387692" y="3783053"/>
                </a:lnTo>
                <a:lnTo>
                  <a:pt x="412876" y="3744095"/>
                </a:lnTo>
                <a:lnTo>
                  <a:pt x="437396" y="3704836"/>
                </a:lnTo>
                <a:lnTo>
                  <a:pt x="461254" y="3665286"/>
                </a:lnTo>
                <a:lnTo>
                  <a:pt x="484450" y="3625451"/>
                </a:lnTo>
                <a:lnTo>
                  <a:pt x="506982" y="3585341"/>
                </a:lnTo>
                <a:lnTo>
                  <a:pt x="528852" y="3544963"/>
                </a:lnTo>
                <a:lnTo>
                  <a:pt x="550059" y="3504325"/>
                </a:lnTo>
                <a:lnTo>
                  <a:pt x="570603" y="3463435"/>
                </a:lnTo>
                <a:lnTo>
                  <a:pt x="590485" y="3422301"/>
                </a:lnTo>
                <a:lnTo>
                  <a:pt x="609704" y="3380931"/>
                </a:lnTo>
                <a:lnTo>
                  <a:pt x="628260" y="3339334"/>
                </a:lnTo>
                <a:lnTo>
                  <a:pt x="646154" y="3297516"/>
                </a:lnTo>
                <a:lnTo>
                  <a:pt x="663385" y="3255487"/>
                </a:lnTo>
                <a:lnTo>
                  <a:pt x="679953" y="3213254"/>
                </a:lnTo>
                <a:lnTo>
                  <a:pt x="695858" y="3170824"/>
                </a:lnTo>
                <a:lnTo>
                  <a:pt x="711101" y="3128207"/>
                </a:lnTo>
                <a:lnTo>
                  <a:pt x="725680" y="3085410"/>
                </a:lnTo>
                <a:lnTo>
                  <a:pt x="739598" y="3042441"/>
                </a:lnTo>
                <a:lnTo>
                  <a:pt x="752852" y="2999308"/>
                </a:lnTo>
                <a:lnTo>
                  <a:pt x="765444" y="2956019"/>
                </a:lnTo>
                <a:lnTo>
                  <a:pt x="777373" y="2912582"/>
                </a:lnTo>
                <a:lnTo>
                  <a:pt x="788639" y="2869005"/>
                </a:lnTo>
                <a:lnTo>
                  <a:pt x="799243" y="2825297"/>
                </a:lnTo>
                <a:lnTo>
                  <a:pt x="809184" y="2781464"/>
                </a:lnTo>
                <a:lnTo>
                  <a:pt x="818462" y="2737515"/>
                </a:lnTo>
                <a:lnTo>
                  <a:pt x="827077" y="2693459"/>
                </a:lnTo>
                <a:lnTo>
                  <a:pt x="835030" y="2649302"/>
                </a:lnTo>
                <a:lnTo>
                  <a:pt x="842320" y="2605054"/>
                </a:lnTo>
                <a:lnTo>
                  <a:pt x="848947" y="2560721"/>
                </a:lnTo>
                <a:lnTo>
                  <a:pt x="854911" y="2516313"/>
                </a:lnTo>
                <a:lnTo>
                  <a:pt x="860213" y="2471837"/>
                </a:lnTo>
                <a:lnTo>
                  <a:pt x="864852" y="2427300"/>
                </a:lnTo>
                <a:lnTo>
                  <a:pt x="868829" y="2382712"/>
                </a:lnTo>
                <a:lnTo>
                  <a:pt x="872142" y="2338080"/>
                </a:lnTo>
                <a:lnTo>
                  <a:pt x="874793" y="2293411"/>
                </a:lnTo>
                <a:lnTo>
                  <a:pt x="876781" y="2248715"/>
                </a:lnTo>
                <a:lnTo>
                  <a:pt x="878107" y="2203999"/>
                </a:lnTo>
                <a:lnTo>
                  <a:pt x="878769" y="2159271"/>
                </a:lnTo>
                <a:lnTo>
                  <a:pt x="878769" y="2114539"/>
                </a:lnTo>
                <a:lnTo>
                  <a:pt x="878107" y="2069810"/>
                </a:lnTo>
                <a:lnTo>
                  <a:pt x="876781" y="2025094"/>
                </a:lnTo>
                <a:lnTo>
                  <a:pt x="874793" y="1980398"/>
                </a:lnTo>
                <a:lnTo>
                  <a:pt x="872142" y="1935730"/>
                </a:lnTo>
                <a:lnTo>
                  <a:pt x="868829" y="1891098"/>
                </a:lnTo>
                <a:lnTo>
                  <a:pt x="864852" y="1846509"/>
                </a:lnTo>
                <a:lnTo>
                  <a:pt x="860213" y="1801973"/>
                </a:lnTo>
                <a:lnTo>
                  <a:pt x="854911" y="1757497"/>
                </a:lnTo>
                <a:lnTo>
                  <a:pt x="848947" y="1713089"/>
                </a:lnTo>
                <a:lnTo>
                  <a:pt x="842320" y="1668756"/>
                </a:lnTo>
                <a:lnTo>
                  <a:pt x="835030" y="1624508"/>
                </a:lnTo>
                <a:lnTo>
                  <a:pt x="827077" y="1580352"/>
                </a:lnTo>
                <a:lnTo>
                  <a:pt x="818462" y="1536295"/>
                </a:lnTo>
                <a:lnTo>
                  <a:pt x="809184" y="1492347"/>
                </a:lnTo>
                <a:lnTo>
                  <a:pt x="799243" y="1448514"/>
                </a:lnTo>
                <a:lnTo>
                  <a:pt x="788639" y="1404806"/>
                </a:lnTo>
                <a:lnTo>
                  <a:pt x="777373" y="1361229"/>
                </a:lnTo>
                <a:lnTo>
                  <a:pt x="765444" y="1317793"/>
                </a:lnTo>
                <a:lnTo>
                  <a:pt x="752852" y="1274504"/>
                </a:lnTo>
                <a:lnTo>
                  <a:pt x="739598" y="1231371"/>
                </a:lnTo>
                <a:lnTo>
                  <a:pt x="725680" y="1188403"/>
                </a:lnTo>
                <a:lnTo>
                  <a:pt x="711101" y="1145606"/>
                </a:lnTo>
                <a:lnTo>
                  <a:pt x="695858" y="1102989"/>
                </a:lnTo>
                <a:lnTo>
                  <a:pt x="679953" y="1060560"/>
                </a:lnTo>
                <a:lnTo>
                  <a:pt x="663385" y="1018327"/>
                </a:lnTo>
                <a:lnTo>
                  <a:pt x="646154" y="976298"/>
                </a:lnTo>
                <a:lnTo>
                  <a:pt x="628260" y="934481"/>
                </a:lnTo>
                <a:lnTo>
                  <a:pt x="609704" y="892884"/>
                </a:lnTo>
                <a:lnTo>
                  <a:pt x="590485" y="851514"/>
                </a:lnTo>
                <a:lnTo>
                  <a:pt x="570603" y="810381"/>
                </a:lnTo>
                <a:lnTo>
                  <a:pt x="550059" y="769492"/>
                </a:lnTo>
                <a:lnTo>
                  <a:pt x="528852" y="728854"/>
                </a:lnTo>
                <a:lnTo>
                  <a:pt x="506982" y="688476"/>
                </a:lnTo>
                <a:lnTo>
                  <a:pt x="484450" y="648367"/>
                </a:lnTo>
                <a:lnTo>
                  <a:pt x="461254" y="608533"/>
                </a:lnTo>
                <a:lnTo>
                  <a:pt x="437396" y="568983"/>
                </a:lnTo>
                <a:lnTo>
                  <a:pt x="412876" y="529725"/>
                </a:lnTo>
                <a:lnTo>
                  <a:pt x="387692" y="490767"/>
                </a:lnTo>
                <a:lnTo>
                  <a:pt x="361846" y="452116"/>
                </a:lnTo>
                <a:lnTo>
                  <a:pt x="335337" y="413782"/>
                </a:lnTo>
                <a:lnTo>
                  <a:pt x="308165" y="375772"/>
                </a:lnTo>
                <a:lnTo>
                  <a:pt x="280331" y="338093"/>
                </a:lnTo>
                <a:lnTo>
                  <a:pt x="251834" y="300754"/>
                </a:lnTo>
                <a:lnTo>
                  <a:pt x="222674" y="263763"/>
                </a:lnTo>
                <a:lnTo>
                  <a:pt x="192852" y="227128"/>
                </a:lnTo>
                <a:lnTo>
                  <a:pt x="162366" y="190857"/>
                </a:lnTo>
                <a:lnTo>
                  <a:pt x="131219" y="154958"/>
                </a:lnTo>
                <a:lnTo>
                  <a:pt x="99408" y="119439"/>
                </a:lnTo>
                <a:lnTo>
                  <a:pt x="66934" y="84307"/>
                </a:lnTo>
                <a:lnTo>
                  <a:pt x="33798" y="49571"/>
                </a:lnTo>
                <a:lnTo>
                  <a:pt x="0" y="15239"/>
                </a:lnTo>
                <a:lnTo>
                  <a:pt x="15252" y="0"/>
                </a:lnTo>
                <a:close/>
              </a:path>
            </a:pathLst>
          </a:custGeom>
          <a:ln w="25400">
            <a:solidFill>
              <a:srgbClr val="003D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333" y="1751838"/>
            <a:ext cx="9723120" cy="690880"/>
          </a:xfrm>
          <a:custGeom>
            <a:avLst/>
            <a:gdLst/>
            <a:ahLst/>
            <a:cxnLst/>
            <a:rect l="l" t="t" r="r" b="b"/>
            <a:pathLst>
              <a:path w="9723120" h="690880">
                <a:moveTo>
                  <a:pt x="0" y="690372"/>
                </a:moveTo>
                <a:lnTo>
                  <a:pt x="9723120" y="690372"/>
                </a:lnTo>
                <a:lnTo>
                  <a:pt x="972312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33" y="1751838"/>
            <a:ext cx="9723120" cy="690880"/>
          </a:xfrm>
          <a:custGeom>
            <a:avLst/>
            <a:gdLst/>
            <a:ahLst/>
            <a:cxnLst/>
            <a:rect l="l" t="t" r="r" b="b"/>
            <a:pathLst>
              <a:path w="9723120" h="690880">
                <a:moveTo>
                  <a:pt x="0" y="690372"/>
                </a:moveTo>
                <a:lnTo>
                  <a:pt x="9723120" y="690372"/>
                </a:lnTo>
                <a:lnTo>
                  <a:pt x="972312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2876" y="1763395"/>
            <a:ext cx="447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0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3600" spc="39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3600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325" dirty="0">
                <a:solidFill>
                  <a:srgbClr val="FFFFFF"/>
                </a:solidFill>
                <a:latin typeface="Calibri"/>
                <a:cs typeface="Calibri"/>
              </a:rPr>
              <a:t>Reality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041" y="1664970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5" h="864235">
                <a:moveTo>
                  <a:pt x="431292" y="0"/>
                </a:moveTo>
                <a:lnTo>
                  <a:pt x="384297" y="2535"/>
                </a:lnTo>
                <a:lnTo>
                  <a:pt x="338768" y="9964"/>
                </a:lnTo>
                <a:lnTo>
                  <a:pt x="294968" y="22024"/>
                </a:lnTo>
                <a:lnTo>
                  <a:pt x="253160" y="38452"/>
                </a:lnTo>
                <a:lnTo>
                  <a:pt x="213608" y="58984"/>
                </a:lnTo>
                <a:lnTo>
                  <a:pt x="176574" y="83356"/>
                </a:lnTo>
                <a:lnTo>
                  <a:pt x="142321" y="111305"/>
                </a:lnTo>
                <a:lnTo>
                  <a:pt x="111113" y="142568"/>
                </a:lnTo>
                <a:lnTo>
                  <a:pt x="83212" y="176881"/>
                </a:lnTo>
                <a:lnTo>
                  <a:pt x="58882" y="213980"/>
                </a:lnTo>
                <a:lnTo>
                  <a:pt x="38386" y="253603"/>
                </a:lnTo>
                <a:lnTo>
                  <a:pt x="21987" y="295485"/>
                </a:lnTo>
                <a:lnTo>
                  <a:pt x="9947" y="339363"/>
                </a:lnTo>
                <a:lnTo>
                  <a:pt x="2530" y="384974"/>
                </a:lnTo>
                <a:lnTo>
                  <a:pt x="0" y="432053"/>
                </a:lnTo>
                <a:lnTo>
                  <a:pt x="2530" y="479133"/>
                </a:lnTo>
                <a:lnTo>
                  <a:pt x="9947" y="524744"/>
                </a:lnTo>
                <a:lnTo>
                  <a:pt x="21987" y="568622"/>
                </a:lnTo>
                <a:lnTo>
                  <a:pt x="38386" y="610504"/>
                </a:lnTo>
                <a:lnTo>
                  <a:pt x="58882" y="650127"/>
                </a:lnTo>
                <a:lnTo>
                  <a:pt x="83212" y="687226"/>
                </a:lnTo>
                <a:lnTo>
                  <a:pt x="111113" y="721539"/>
                </a:lnTo>
                <a:lnTo>
                  <a:pt x="142321" y="752802"/>
                </a:lnTo>
                <a:lnTo>
                  <a:pt x="176574" y="780751"/>
                </a:lnTo>
                <a:lnTo>
                  <a:pt x="213608" y="805123"/>
                </a:lnTo>
                <a:lnTo>
                  <a:pt x="253160" y="825655"/>
                </a:lnTo>
                <a:lnTo>
                  <a:pt x="294968" y="842083"/>
                </a:lnTo>
                <a:lnTo>
                  <a:pt x="338768" y="854143"/>
                </a:lnTo>
                <a:lnTo>
                  <a:pt x="384297" y="861572"/>
                </a:lnTo>
                <a:lnTo>
                  <a:pt x="431292" y="864107"/>
                </a:lnTo>
                <a:lnTo>
                  <a:pt x="478295" y="861572"/>
                </a:lnTo>
                <a:lnTo>
                  <a:pt x="523831" y="854143"/>
                </a:lnTo>
                <a:lnTo>
                  <a:pt x="567635" y="842083"/>
                </a:lnTo>
                <a:lnTo>
                  <a:pt x="609445" y="825655"/>
                </a:lnTo>
                <a:lnTo>
                  <a:pt x="648998" y="805123"/>
                </a:lnTo>
                <a:lnTo>
                  <a:pt x="686031" y="780751"/>
                </a:lnTo>
                <a:lnTo>
                  <a:pt x="720282" y="752802"/>
                </a:lnTo>
                <a:lnTo>
                  <a:pt x="751488" y="721539"/>
                </a:lnTo>
                <a:lnTo>
                  <a:pt x="779385" y="687226"/>
                </a:lnTo>
                <a:lnTo>
                  <a:pt x="803712" y="650127"/>
                </a:lnTo>
                <a:lnTo>
                  <a:pt x="824205" y="610504"/>
                </a:lnTo>
                <a:lnTo>
                  <a:pt x="840601" y="568622"/>
                </a:lnTo>
                <a:lnTo>
                  <a:pt x="852638" y="524744"/>
                </a:lnTo>
                <a:lnTo>
                  <a:pt x="860053" y="479133"/>
                </a:lnTo>
                <a:lnTo>
                  <a:pt x="862583" y="432053"/>
                </a:lnTo>
                <a:lnTo>
                  <a:pt x="860053" y="384974"/>
                </a:lnTo>
                <a:lnTo>
                  <a:pt x="852638" y="339363"/>
                </a:lnTo>
                <a:lnTo>
                  <a:pt x="840601" y="295485"/>
                </a:lnTo>
                <a:lnTo>
                  <a:pt x="824205" y="253603"/>
                </a:lnTo>
                <a:lnTo>
                  <a:pt x="803712" y="213980"/>
                </a:lnTo>
                <a:lnTo>
                  <a:pt x="779385" y="176881"/>
                </a:lnTo>
                <a:lnTo>
                  <a:pt x="751488" y="142568"/>
                </a:lnTo>
                <a:lnTo>
                  <a:pt x="720282" y="111305"/>
                </a:lnTo>
                <a:lnTo>
                  <a:pt x="686031" y="83356"/>
                </a:lnTo>
                <a:lnTo>
                  <a:pt x="648998" y="58984"/>
                </a:lnTo>
                <a:lnTo>
                  <a:pt x="609445" y="38452"/>
                </a:lnTo>
                <a:lnTo>
                  <a:pt x="567635" y="22024"/>
                </a:lnTo>
                <a:lnTo>
                  <a:pt x="523831" y="9964"/>
                </a:lnTo>
                <a:lnTo>
                  <a:pt x="478295" y="2535"/>
                </a:lnTo>
                <a:lnTo>
                  <a:pt x="43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041" y="1664970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5" h="864235">
                <a:moveTo>
                  <a:pt x="0" y="432053"/>
                </a:moveTo>
                <a:lnTo>
                  <a:pt x="2530" y="384974"/>
                </a:lnTo>
                <a:lnTo>
                  <a:pt x="9947" y="339363"/>
                </a:lnTo>
                <a:lnTo>
                  <a:pt x="21987" y="295485"/>
                </a:lnTo>
                <a:lnTo>
                  <a:pt x="38386" y="253603"/>
                </a:lnTo>
                <a:lnTo>
                  <a:pt x="58882" y="213980"/>
                </a:lnTo>
                <a:lnTo>
                  <a:pt x="83212" y="176881"/>
                </a:lnTo>
                <a:lnTo>
                  <a:pt x="111113" y="142568"/>
                </a:lnTo>
                <a:lnTo>
                  <a:pt x="142321" y="111305"/>
                </a:lnTo>
                <a:lnTo>
                  <a:pt x="176574" y="83356"/>
                </a:lnTo>
                <a:lnTo>
                  <a:pt x="213608" y="58984"/>
                </a:lnTo>
                <a:lnTo>
                  <a:pt x="253160" y="38452"/>
                </a:lnTo>
                <a:lnTo>
                  <a:pt x="294968" y="22024"/>
                </a:lnTo>
                <a:lnTo>
                  <a:pt x="338768" y="9964"/>
                </a:lnTo>
                <a:lnTo>
                  <a:pt x="384297" y="2535"/>
                </a:lnTo>
                <a:lnTo>
                  <a:pt x="431292" y="0"/>
                </a:lnTo>
                <a:lnTo>
                  <a:pt x="478295" y="2535"/>
                </a:lnTo>
                <a:lnTo>
                  <a:pt x="523831" y="9964"/>
                </a:lnTo>
                <a:lnTo>
                  <a:pt x="567635" y="22024"/>
                </a:lnTo>
                <a:lnTo>
                  <a:pt x="609445" y="38452"/>
                </a:lnTo>
                <a:lnTo>
                  <a:pt x="648998" y="58984"/>
                </a:lnTo>
                <a:lnTo>
                  <a:pt x="686031" y="83356"/>
                </a:lnTo>
                <a:lnTo>
                  <a:pt x="720282" y="111305"/>
                </a:lnTo>
                <a:lnTo>
                  <a:pt x="751488" y="142568"/>
                </a:lnTo>
                <a:lnTo>
                  <a:pt x="779385" y="176881"/>
                </a:lnTo>
                <a:lnTo>
                  <a:pt x="803712" y="213980"/>
                </a:lnTo>
                <a:lnTo>
                  <a:pt x="824205" y="253603"/>
                </a:lnTo>
                <a:lnTo>
                  <a:pt x="840601" y="295485"/>
                </a:lnTo>
                <a:lnTo>
                  <a:pt x="852638" y="339363"/>
                </a:lnTo>
                <a:lnTo>
                  <a:pt x="860053" y="384974"/>
                </a:lnTo>
                <a:lnTo>
                  <a:pt x="862583" y="432053"/>
                </a:lnTo>
                <a:lnTo>
                  <a:pt x="860053" y="479133"/>
                </a:lnTo>
                <a:lnTo>
                  <a:pt x="852638" y="524744"/>
                </a:lnTo>
                <a:lnTo>
                  <a:pt x="840601" y="568622"/>
                </a:lnTo>
                <a:lnTo>
                  <a:pt x="824205" y="610504"/>
                </a:lnTo>
                <a:lnTo>
                  <a:pt x="803712" y="650127"/>
                </a:lnTo>
                <a:lnTo>
                  <a:pt x="779385" y="687226"/>
                </a:lnTo>
                <a:lnTo>
                  <a:pt x="751488" y="721539"/>
                </a:lnTo>
                <a:lnTo>
                  <a:pt x="720282" y="752802"/>
                </a:lnTo>
                <a:lnTo>
                  <a:pt x="686031" y="780751"/>
                </a:lnTo>
                <a:lnTo>
                  <a:pt x="648998" y="805123"/>
                </a:lnTo>
                <a:lnTo>
                  <a:pt x="609445" y="825655"/>
                </a:lnTo>
                <a:lnTo>
                  <a:pt x="567635" y="842083"/>
                </a:lnTo>
                <a:lnTo>
                  <a:pt x="523831" y="854143"/>
                </a:lnTo>
                <a:lnTo>
                  <a:pt x="478295" y="861572"/>
                </a:lnTo>
                <a:lnTo>
                  <a:pt x="431292" y="864107"/>
                </a:lnTo>
                <a:lnTo>
                  <a:pt x="384297" y="861572"/>
                </a:lnTo>
                <a:lnTo>
                  <a:pt x="338768" y="854143"/>
                </a:lnTo>
                <a:lnTo>
                  <a:pt x="294968" y="842083"/>
                </a:lnTo>
                <a:lnTo>
                  <a:pt x="253160" y="825655"/>
                </a:lnTo>
                <a:lnTo>
                  <a:pt x="213608" y="805123"/>
                </a:lnTo>
                <a:lnTo>
                  <a:pt x="176574" y="780751"/>
                </a:lnTo>
                <a:lnTo>
                  <a:pt x="142321" y="752802"/>
                </a:lnTo>
                <a:lnTo>
                  <a:pt x="111113" y="721539"/>
                </a:lnTo>
                <a:lnTo>
                  <a:pt x="83212" y="687226"/>
                </a:lnTo>
                <a:lnTo>
                  <a:pt x="58882" y="650127"/>
                </a:lnTo>
                <a:lnTo>
                  <a:pt x="38386" y="610504"/>
                </a:lnTo>
                <a:lnTo>
                  <a:pt x="21987" y="568622"/>
                </a:lnTo>
                <a:lnTo>
                  <a:pt x="9947" y="524744"/>
                </a:lnTo>
                <a:lnTo>
                  <a:pt x="2530" y="479133"/>
                </a:lnTo>
                <a:lnTo>
                  <a:pt x="0" y="432053"/>
                </a:lnTo>
                <a:close/>
              </a:path>
            </a:pathLst>
          </a:custGeom>
          <a:ln w="25400">
            <a:solidFill>
              <a:srgbClr val="005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4574" y="2788157"/>
            <a:ext cx="9326880" cy="690880"/>
          </a:xfrm>
          <a:custGeom>
            <a:avLst/>
            <a:gdLst/>
            <a:ahLst/>
            <a:cxnLst/>
            <a:rect l="l" t="t" r="r" b="b"/>
            <a:pathLst>
              <a:path w="9326880" h="690879">
                <a:moveTo>
                  <a:pt x="0" y="690372"/>
                </a:moveTo>
                <a:lnTo>
                  <a:pt x="9326880" y="690372"/>
                </a:lnTo>
                <a:lnTo>
                  <a:pt x="932688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4574" y="2788157"/>
            <a:ext cx="9326880" cy="690880"/>
          </a:xfrm>
          <a:custGeom>
            <a:avLst/>
            <a:gdLst/>
            <a:ahLst/>
            <a:cxnLst/>
            <a:rect l="l" t="t" r="r" b="b"/>
            <a:pathLst>
              <a:path w="9326880" h="690879">
                <a:moveTo>
                  <a:pt x="0" y="690372"/>
                </a:moveTo>
                <a:lnTo>
                  <a:pt x="9326880" y="690372"/>
                </a:lnTo>
                <a:lnTo>
                  <a:pt x="932688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78863" y="2799029"/>
            <a:ext cx="4993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45" dirty="0">
                <a:solidFill>
                  <a:srgbClr val="FFFFFF"/>
                </a:solidFill>
                <a:latin typeface="Calibri"/>
                <a:cs typeface="Calibri"/>
              </a:rPr>
              <a:t>Understanding </a:t>
            </a:r>
            <a:r>
              <a:rPr sz="3600" spc="48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r>
              <a:rPr sz="36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65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1758" y="2701289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5" h="864235">
                <a:moveTo>
                  <a:pt x="432053" y="0"/>
                </a:moveTo>
                <a:lnTo>
                  <a:pt x="384974" y="2535"/>
                </a:lnTo>
                <a:lnTo>
                  <a:pt x="339363" y="9964"/>
                </a:lnTo>
                <a:lnTo>
                  <a:pt x="295485" y="22024"/>
                </a:lnTo>
                <a:lnTo>
                  <a:pt x="253603" y="38452"/>
                </a:lnTo>
                <a:lnTo>
                  <a:pt x="213980" y="58984"/>
                </a:lnTo>
                <a:lnTo>
                  <a:pt x="176881" y="83356"/>
                </a:lnTo>
                <a:lnTo>
                  <a:pt x="142568" y="111305"/>
                </a:lnTo>
                <a:lnTo>
                  <a:pt x="111305" y="142568"/>
                </a:lnTo>
                <a:lnTo>
                  <a:pt x="83356" y="176881"/>
                </a:lnTo>
                <a:lnTo>
                  <a:pt x="58984" y="213980"/>
                </a:lnTo>
                <a:lnTo>
                  <a:pt x="38452" y="253603"/>
                </a:lnTo>
                <a:lnTo>
                  <a:pt x="22024" y="295485"/>
                </a:lnTo>
                <a:lnTo>
                  <a:pt x="9964" y="339363"/>
                </a:lnTo>
                <a:lnTo>
                  <a:pt x="2535" y="384974"/>
                </a:lnTo>
                <a:lnTo>
                  <a:pt x="0" y="432054"/>
                </a:lnTo>
                <a:lnTo>
                  <a:pt x="2535" y="479133"/>
                </a:lnTo>
                <a:lnTo>
                  <a:pt x="9964" y="524744"/>
                </a:lnTo>
                <a:lnTo>
                  <a:pt x="22024" y="568622"/>
                </a:lnTo>
                <a:lnTo>
                  <a:pt x="38452" y="610504"/>
                </a:lnTo>
                <a:lnTo>
                  <a:pt x="58984" y="650127"/>
                </a:lnTo>
                <a:lnTo>
                  <a:pt x="83356" y="687226"/>
                </a:lnTo>
                <a:lnTo>
                  <a:pt x="111305" y="721539"/>
                </a:lnTo>
                <a:lnTo>
                  <a:pt x="142568" y="752802"/>
                </a:lnTo>
                <a:lnTo>
                  <a:pt x="176881" y="780751"/>
                </a:lnTo>
                <a:lnTo>
                  <a:pt x="213980" y="805123"/>
                </a:lnTo>
                <a:lnTo>
                  <a:pt x="253603" y="825655"/>
                </a:lnTo>
                <a:lnTo>
                  <a:pt x="295485" y="842083"/>
                </a:lnTo>
                <a:lnTo>
                  <a:pt x="339363" y="854143"/>
                </a:lnTo>
                <a:lnTo>
                  <a:pt x="384974" y="861572"/>
                </a:lnTo>
                <a:lnTo>
                  <a:pt x="432053" y="864108"/>
                </a:lnTo>
                <a:lnTo>
                  <a:pt x="479133" y="861572"/>
                </a:lnTo>
                <a:lnTo>
                  <a:pt x="524744" y="854143"/>
                </a:lnTo>
                <a:lnTo>
                  <a:pt x="568622" y="842083"/>
                </a:lnTo>
                <a:lnTo>
                  <a:pt x="610504" y="825655"/>
                </a:lnTo>
                <a:lnTo>
                  <a:pt x="650127" y="805123"/>
                </a:lnTo>
                <a:lnTo>
                  <a:pt x="687226" y="780751"/>
                </a:lnTo>
                <a:lnTo>
                  <a:pt x="721539" y="752802"/>
                </a:lnTo>
                <a:lnTo>
                  <a:pt x="752802" y="721539"/>
                </a:lnTo>
                <a:lnTo>
                  <a:pt x="780751" y="687226"/>
                </a:lnTo>
                <a:lnTo>
                  <a:pt x="805123" y="650127"/>
                </a:lnTo>
                <a:lnTo>
                  <a:pt x="825655" y="610504"/>
                </a:lnTo>
                <a:lnTo>
                  <a:pt x="842083" y="568622"/>
                </a:lnTo>
                <a:lnTo>
                  <a:pt x="854143" y="524744"/>
                </a:lnTo>
                <a:lnTo>
                  <a:pt x="861572" y="479133"/>
                </a:lnTo>
                <a:lnTo>
                  <a:pt x="864108" y="432054"/>
                </a:lnTo>
                <a:lnTo>
                  <a:pt x="861572" y="384974"/>
                </a:lnTo>
                <a:lnTo>
                  <a:pt x="854143" y="339363"/>
                </a:lnTo>
                <a:lnTo>
                  <a:pt x="842083" y="295485"/>
                </a:lnTo>
                <a:lnTo>
                  <a:pt x="825655" y="253603"/>
                </a:lnTo>
                <a:lnTo>
                  <a:pt x="805123" y="213980"/>
                </a:lnTo>
                <a:lnTo>
                  <a:pt x="780751" y="176881"/>
                </a:lnTo>
                <a:lnTo>
                  <a:pt x="752802" y="142568"/>
                </a:lnTo>
                <a:lnTo>
                  <a:pt x="721539" y="111305"/>
                </a:lnTo>
                <a:lnTo>
                  <a:pt x="687226" y="83356"/>
                </a:lnTo>
                <a:lnTo>
                  <a:pt x="650127" y="58984"/>
                </a:lnTo>
                <a:lnTo>
                  <a:pt x="610504" y="38452"/>
                </a:lnTo>
                <a:lnTo>
                  <a:pt x="568622" y="22024"/>
                </a:lnTo>
                <a:lnTo>
                  <a:pt x="524744" y="9964"/>
                </a:lnTo>
                <a:lnTo>
                  <a:pt x="479133" y="2535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1758" y="2701289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5" h="864235">
                <a:moveTo>
                  <a:pt x="0" y="432054"/>
                </a:moveTo>
                <a:lnTo>
                  <a:pt x="2535" y="384974"/>
                </a:lnTo>
                <a:lnTo>
                  <a:pt x="9964" y="339363"/>
                </a:lnTo>
                <a:lnTo>
                  <a:pt x="22024" y="295485"/>
                </a:lnTo>
                <a:lnTo>
                  <a:pt x="38452" y="253603"/>
                </a:lnTo>
                <a:lnTo>
                  <a:pt x="58984" y="213980"/>
                </a:lnTo>
                <a:lnTo>
                  <a:pt x="83356" y="176881"/>
                </a:lnTo>
                <a:lnTo>
                  <a:pt x="111305" y="142568"/>
                </a:lnTo>
                <a:lnTo>
                  <a:pt x="142568" y="111305"/>
                </a:lnTo>
                <a:lnTo>
                  <a:pt x="176881" y="83356"/>
                </a:lnTo>
                <a:lnTo>
                  <a:pt x="213980" y="58984"/>
                </a:lnTo>
                <a:lnTo>
                  <a:pt x="253603" y="38452"/>
                </a:lnTo>
                <a:lnTo>
                  <a:pt x="295485" y="22024"/>
                </a:lnTo>
                <a:lnTo>
                  <a:pt x="339363" y="9964"/>
                </a:lnTo>
                <a:lnTo>
                  <a:pt x="384974" y="2535"/>
                </a:lnTo>
                <a:lnTo>
                  <a:pt x="432053" y="0"/>
                </a:lnTo>
                <a:lnTo>
                  <a:pt x="479133" y="2535"/>
                </a:lnTo>
                <a:lnTo>
                  <a:pt x="524744" y="9964"/>
                </a:lnTo>
                <a:lnTo>
                  <a:pt x="568622" y="22024"/>
                </a:lnTo>
                <a:lnTo>
                  <a:pt x="610504" y="38452"/>
                </a:lnTo>
                <a:lnTo>
                  <a:pt x="650127" y="58984"/>
                </a:lnTo>
                <a:lnTo>
                  <a:pt x="687226" y="83356"/>
                </a:lnTo>
                <a:lnTo>
                  <a:pt x="721539" y="111305"/>
                </a:lnTo>
                <a:lnTo>
                  <a:pt x="752802" y="142568"/>
                </a:lnTo>
                <a:lnTo>
                  <a:pt x="780751" y="176881"/>
                </a:lnTo>
                <a:lnTo>
                  <a:pt x="805123" y="213980"/>
                </a:lnTo>
                <a:lnTo>
                  <a:pt x="825655" y="253603"/>
                </a:lnTo>
                <a:lnTo>
                  <a:pt x="842083" y="295485"/>
                </a:lnTo>
                <a:lnTo>
                  <a:pt x="854143" y="339363"/>
                </a:lnTo>
                <a:lnTo>
                  <a:pt x="861572" y="384974"/>
                </a:lnTo>
                <a:lnTo>
                  <a:pt x="864108" y="432054"/>
                </a:lnTo>
                <a:lnTo>
                  <a:pt x="861572" y="479133"/>
                </a:lnTo>
                <a:lnTo>
                  <a:pt x="854143" y="524744"/>
                </a:lnTo>
                <a:lnTo>
                  <a:pt x="842083" y="568622"/>
                </a:lnTo>
                <a:lnTo>
                  <a:pt x="825655" y="610504"/>
                </a:lnTo>
                <a:lnTo>
                  <a:pt x="805123" y="650127"/>
                </a:lnTo>
                <a:lnTo>
                  <a:pt x="780751" y="687226"/>
                </a:lnTo>
                <a:lnTo>
                  <a:pt x="752802" y="721539"/>
                </a:lnTo>
                <a:lnTo>
                  <a:pt x="721539" y="752802"/>
                </a:lnTo>
                <a:lnTo>
                  <a:pt x="687226" y="780751"/>
                </a:lnTo>
                <a:lnTo>
                  <a:pt x="650127" y="805123"/>
                </a:lnTo>
                <a:lnTo>
                  <a:pt x="610504" y="825655"/>
                </a:lnTo>
                <a:lnTo>
                  <a:pt x="568622" y="842083"/>
                </a:lnTo>
                <a:lnTo>
                  <a:pt x="524744" y="854143"/>
                </a:lnTo>
                <a:lnTo>
                  <a:pt x="479133" y="861572"/>
                </a:lnTo>
                <a:lnTo>
                  <a:pt x="432053" y="864108"/>
                </a:lnTo>
                <a:lnTo>
                  <a:pt x="384974" y="861572"/>
                </a:lnTo>
                <a:lnTo>
                  <a:pt x="339363" y="854143"/>
                </a:lnTo>
                <a:lnTo>
                  <a:pt x="295485" y="842083"/>
                </a:lnTo>
                <a:lnTo>
                  <a:pt x="253603" y="825655"/>
                </a:lnTo>
                <a:lnTo>
                  <a:pt x="213980" y="805123"/>
                </a:lnTo>
                <a:lnTo>
                  <a:pt x="176881" y="780751"/>
                </a:lnTo>
                <a:lnTo>
                  <a:pt x="142568" y="752802"/>
                </a:lnTo>
                <a:lnTo>
                  <a:pt x="111305" y="721539"/>
                </a:lnTo>
                <a:lnTo>
                  <a:pt x="83356" y="687226"/>
                </a:lnTo>
                <a:lnTo>
                  <a:pt x="58984" y="650127"/>
                </a:lnTo>
                <a:lnTo>
                  <a:pt x="38452" y="610504"/>
                </a:lnTo>
                <a:lnTo>
                  <a:pt x="22024" y="568622"/>
                </a:lnTo>
                <a:lnTo>
                  <a:pt x="9964" y="524744"/>
                </a:lnTo>
                <a:lnTo>
                  <a:pt x="2535" y="479133"/>
                </a:lnTo>
                <a:lnTo>
                  <a:pt x="0" y="432054"/>
                </a:lnTo>
                <a:close/>
              </a:path>
            </a:pathLst>
          </a:custGeom>
          <a:ln w="25400">
            <a:solidFill>
              <a:srgbClr val="005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4574" y="3824478"/>
            <a:ext cx="9326880" cy="690880"/>
          </a:xfrm>
          <a:custGeom>
            <a:avLst/>
            <a:gdLst/>
            <a:ahLst/>
            <a:cxnLst/>
            <a:rect l="l" t="t" r="r" b="b"/>
            <a:pathLst>
              <a:path w="9326880" h="690879">
                <a:moveTo>
                  <a:pt x="0" y="690372"/>
                </a:moveTo>
                <a:lnTo>
                  <a:pt x="9326880" y="690372"/>
                </a:lnTo>
                <a:lnTo>
                  <a:pt x="932688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4574" y="3824478"/>
            <a:ext cx="9326880" cy="690880"/>
          </a:xfrm>
          <a:custGeom>
            <a:avLst/>
            <a:gdLst/>
            <a:ahLst/>
            <a:cxnLst/>
            <a:rect l="l" t="t" r="r" b="b"/>
            <a:pathLst>
              <a:path w="9326880" h="690879">
                <a:moveTo>
                  <a:pt x="0" y="690372"/>
                </a:moveTo>
                <a:lnTo>
                  <a:pt x="9326880" y="690372"/>
                </a:lnTo>
                <a:lnTo>
                  <a:pt x="932688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78863" y="3835654"/>
            <a:ext cx="8613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9" dirty="0">
                <a:solidFill>
                  <a:srgbClr val="FFFFFF"/>
                </a:solidFill>
                <a:latin typeface="Calibri"/>
                <a:cs typeface="Calibri"/>
              </a:rPr>
              <a:t>Recruiting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9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38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36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39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0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36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8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1758" y="3737609"/>
            <a:ext cx="864235" cy="862965"/>
          </a:xfrm>
          <a:custGeom>
            <a:avLst/>
            <a:gdLst/>
            <a:ahLst/>
            <a:cxnLst/>
            <a:rect l="l" t="t" r="r" b="b"/>
            <a:pathLst>
              <a:path w="864235" h="862964">
                <a:moveTo>
                  <a:pt x="432053" y="0"/>
                </a:moveTo>
                <a:lnTo>
                  <a:pt x="384974" y="2530"/>
                </a:lnTo>
                <a:lnTo>
                  <a:pt x="339363" y="9945"/>
                </a:lnTo>
                <a:lnTo>
                  <a:pt x="295485" y="21982"/>
                </a:lnTo>
                <a:lnTo>
                  <a:pt x="253603" y="38378"/>
                </a:lnTo>
                <a:lnTo>
                  <a:pt x="213980" y="58871"/>
                </a:lnTo>
                <a:lnTo>
                  <a:pt x="176881" y="83198"/>
                </a:lnTo>
                <a:lnTo>
                  <a:pt x="142568" y="111095"/>
                </a:lnTo>
                <a:lnTo>
                  <a:pt x="111305" y="142301"/>
                </a:lnTo>
                <a:lnTo>
                  <a:pt x="83356" y="176552"/>
                </a:lnTo>
                <a:lnTo>
                  <a:pt x="58984" y="213585"/>
                </a:lnTo>
                <a:lnTo>
                  <a:pt x="38452" y="253138"/>
                </a:lnTo>
                <a:lnTo>
                  <a:pt x="22024" y="294948"/>
                </a:lnTo>
                <a:lnTo>
                  <a:pt x="9964" y="338752"/>
                </a:lnTo>
                <a:lnTo>
                  <a:pt x="2535" y="384288"/>
                </a:lnTo>
                <a:lnTo>
                  <a:pt x="0" y="431291"/>
                </a:lnTo>
                <a:lnTo>
                  <a:pt x="2535" y="478295"/>
                </a:lnTo>
                <a:lnTo>
                  <a:pt x="9964" y="523831"/>
                </a:lnTo>
                <a:lnTo>
                  <a:pt x="22024" y="567635"/>
                </a:lnTo>
                <a:lnTo>
                  <a:pt x="38452" y="609445"/>
                </a:lnTo>
                <a:lnTo>
                  <a:pt x="58984" y="648998"/>
                </a:lnTo>
                <a:lnTo>
                  <a:pt x="83356" y="686031"/>
                </a:lnTo>
                <a:lnTo>
                  <a:pt x="111305" y="720282"/>
                </a:lnTo>
                <a:lnTo>
                  <a:pt x="142568" y="751488"/>
                </a:lnTo>
                <a:lnTo>
                  <a:pt x="176881" y="779385"/>
                </a:lnTo>
                <a:lnTo>
                  <a:pt x="213980" y="803712"/>
                </a:lnTo>
                <a:lnTo>
                  <a:pt x="253603" y="824205"/>
                </a:lnTo>
                <a:lnTo>
                  <a:pt x="295485" y="840601"/>
                </a:lnTo>
                <a:lnTo>
                  <a:pt x="339363" y="852638"/>
                </a:lnTo>
                <a:lnTo>
                  <a:pt x="384974" y="860053"/>
                </a:lnTo>
                <a:lnTo>
                  <a:pt x="432053" y="862583"/>
                </a:lnTo>
                <a:lnTo>
                  <a:pt x="479133" y="860053"/>
                </a:lnTo>
                <a:lnTo>
                  <a:pt x="524744" y="852638"/>
                </a:lnTo>
                <a:lnTo>
                  <a:pt x="568622" y="840601"/>
                </a:lnTo>
                <a:lnTo>
                  <a:pt x="610504" y="824205"/>
                </a:lnTo>
                <a:lnTo>
                  <a:pt x="650127" y="803712"/>
                </a:lnTo>
                <a:lnTo>
                  <a:pt x="687226" y="779385"/>
                </a:lnTo>
                <a:lnTo>
                  <a:pt x="721539" y="751488"/>
                </a:lnTo>
                <a:lnTo>
                  <a:pt x="752802" y="720282"/>
                </a:lnTo>
                <a:lnTo>
                  <a:pt x="780751" y="686031"/>
                </a:lnTo>
                <a:lnTo>
                  <a:pt x="805123" y="648998"/>
                </a:lnTo>
                <a:lnTo>
                  <a:pt x="825655" y="609445"/>
                </a:lnTo>
                <a:lnTo>
                  <a:pt x="842083" y="567635"/>
                </a:lnTo>
                <a:lnTo>
                  <a:pt x="854143" y="523831"/>
                </a:lnTo>
                <a:lnTo>
                  <a:pt x="861572" y="478295"/>
                </a:lnTo>
                <a:lnTo>
                  <a:pt x="864108" y="431291"/>
                </a:lnTo>
                <a:lnTo>
                  <a:pt x="861572" y="384288"/>
                </a:lnTo>
                <a:lnTo>
                  <a:pt x="854143" y="338752"/>
                </a:lnTo>
                <a:lnTo>
                  <a:pt x="842083" y="294948"/>
                </a:lnTo>
                <a:lnTo>
                  <a:pt x="825655" y="253138"/>
                </a:lnTo>
                <a:lnTo>
                  <a:pt x="805123" y="213585"/>
                </a:lnTo>
                <a:lnTo>
                  <a:pt x="780751" y="176552"/>
                </a:lnTo>
                <a:lnTo>
                  <a:pt x="752802" y="142301"/>
                </a:lnTo>
                <a:lnTo>
                  <a:pt x="721539" y="111095"/>
                </a:lnTo>
                <a:lnTo>
                  <a:pt x="687226" y="83198"/>
                </a:lnTo>
                <a:lnTo>
                  <a:pt x="650127" y="58871"/>
                </a:lnTo>
                <a:lnTo>
                  <a:pt x="610504" y="38378"/>
                </a:lnTo>
                <a:lnTo>
                  <a:pt x="568622" y="21982"/>
                </a:lnTo>
                <a:lnTo>
                  <a:pt x="524744" y="9945"/>
                </a:lnTo>
                <a:lnTo>
                  <a:pt x="479133" y="2530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1758" y="3737609"/>
            <a:ext cx="864235" cy="862965"/>
          </a:xfrm>
          <a:custGeom>
            <a:avLst/>
            <a:gdLst/>
            <a:ahLst/>
            <a:cxnLst/>
            <a:rect l="l" t="t" r="r" b="b"/>
            <a:pathLst>
              <a:path w="864235" h="862964">
                <a:moveTo>
                  <a:pt x="0" y="431291"/>
                </a:moveTo>
                <a:lnTo>
                  <a:pt x="2535" y="384288"/>
                </a:lnTo>
                <a:lnTo>
                  <a:pt x="9964" y="338752"/>
                </a:lnTo>
                <a:lnTo>
                  <a:pt x="22024" y="294948"/>
                </a:lnTo>
                <a:lnTo>
                  <a:pt x="38452" y="253138"/>
                </a:lnTo>
                <a:lnTo>
                  <a:pt x="58984" y="213585"/>
                </a:lnTo>
                <a:lnTo>
                  <a:pt x="83356" y="176552"/>
                </a:lnTo>
                <a:lnTo>
                  <a:pt x="111305" y="142301"/>
                </a:lnTo>
                <a:lnTo>
                  <a:pt x="142568" y="111095"/>
                </a:lnTo>
                <a:lnTo>
                  <a:pt x="176881" y="83198"/>
                </a:lnTo>
                <a:lnTo>
                  <a:pt x="213980" y="58871"/>
                </a:lnTo>
                <a:lnTo>
                  <a:pt x="253603" y="38378"/>
                </a:lnTo>
                <a:lnTo>
                  <a:pt x="295485" y="21982"/>
                </a:lnTo>
                <a:lnTo>
                  <a:pt x="339363" y="9945"/>
                </a:lnTo>
                <a:lnTo>
                  <a:pt x="384974" y="2530"/>
                </a:lnTo>
                <a:lnTo>
                  <a:pt x="432053" y="0"/>
                </a:lnTo>
                <a:lnTo>
                  <a:pt x="479133" y="2530"/>
                </a:lnTo>
                <a:lnTo>
                  <a:pt x="524744" y="9945"/>
                </a:lnTo>
                <a:lnTo>
                  <a:pt x="568622" y="21982"/>
                </a:lnTo>
                <a:lnTo>
                  <a:pt x="610504" y="38378"/>
                </a:lnTo>
                <a:lnTo>
                  <a:pt x="650127" y="58871"/>
                </a:lnTo>
                <a:lnTo>
                  <a:pt x="687226" y="83198"/>
                </a:lnTo>
                <a:lnTo>
                  <a:pt x="721539" y="111095"/>
                </a:lnTo>
                <a:lnTo>
                  <a:pt x="752802" y="142301"/>
                </a:lnTo>
                <a:lnTo>
                  <a:pt x="780751" y="176552"/>
                </a:lnTo>
                <a:lnTo>
                  <a:pt x="805123" y="213585"/>
                </a:lnTo>
                <a:lnTo>
                  <a:pt x="825655" y="253138"/>
                </a:lnTo>
                <a:lnTo>
                  <a:pt x="842083" y="294948"/>
                </a:lnTo>
                <a:lnTo>
                  <a:pt x="854143" y="338752"/>
                </a:lnTo>
                <a:lnTo>
                  <a:pt x="861572" y="384288"/>
                </a:lnTo>
                <a:lnTo>
                  <a:pt x="864108" y="431291"/>
                </a:lnTo>
                <a:lnTo>
                  <a:pt x="861572" y="478295"/>
                </a:lnTo>
                <a:lnTo>
                  <a:pt x="854143" y="523831"/>
                </a:lnTo>
                <a:lnTo>
                  <a:pt x="842083" y="567635"/>
                </a:lnTo>
                <a:lnTo>
                  <a:pt x="825655" y="609445"/>
                </a:lnTo>
                <a:lnTo>
                  <a:pt x="805123" y="648998"/>
                </a:lnTo>
                <a:lnTo>
                  <a:pt x="780751" y="686031"/>
                </a:lnTo>
                <a:lnTo>
                  <a:pt x="752802" y="720282"/>
                </a:lnTo>
                <a:lnTo>
                  <a:pt x="721539" y="751488"/>
                </a:lnTo>
                <a:lnTo>
                  <a:pt x="687226" y="779385"/>
                </a:lnTo>
                <a:lnTo>
                  <a:pt x="650127" y="803712"/>
                </a:lnTo>
                <a:lnTo>
                  <a:pt x="610504" y="824205"/>
                </a:lnTo>
                <a:lnTo>
                  <a:pt x="568622" y="840601"/>
                </a:lnTo>
                <a:lnTo>
                  <a:pt x="524744" y="852638"/>
                </a:lnTo>
                <a:lnTo>
                  <a:pt x="479133" y="860053"/>
                </a:lnTo>
                <a:lnTo>
                  <a:pt x="432053" y="862583"/>
                </a:lnTo>
                <a:lnTo>
                  <a:pt x="384974" y="860053"/>
                </a:lnTo>
                <a:lnTo>
                  <a:pt x="339363" y="852638"/>
                </a:lnTo>
                <a:lnTo>
                  <a:pt x="295485" y="840601"/>
                </a:lnTo>
                <a:lnTo>
                  <a:pt x="253603" y="824205"/>
                </a:lnTo>
                <a:lnTo>
                  <a:pt x="213980" y="803712"/>
                </a:lnTo>
                <a:lnTo>
                  <a:pt x="176881" y="779385"/>
                </a:lnTo>
                <a:lnTo>
                  <a:pt x="142568" y="751488"/>
                </a:lnTo>
                <a:lnTo>
                  <a:pt x="111305" y="720282"/>
                </a:lnTo>
                <a:lnTo>
                  <a:pt x="83356" y="686031"/>
                </a:lnTo>
                <a:lnTo>
                  <a:pt x="58984" y="648998"/>
                </a:lnTo>
                <a:lnTo>
                  <a:pt x="38452" y="609445"/>
                </a:lnTo>
                <a:lnTo>
                  <a:pt x="22024" y="567635"/>
                </a:lnTo>
                <a:lnTo>
                  <a:pt x="9964" y="523831"/>
                </a:lnTo>
                <a:lnTo>
                  <a:pt x="2535" y="478295"/>
                </a:lnTo>
                <a:lnTo>
                  <a:pt x="0" y="431291"/>
                </a:lnTo>
                <a:close/>
              </a:path>
            </a:pathLst>
          </a:custGeom>
          <a:ln w="25400">
            <a:solidFill>
              <a:srgbClr val="005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8333" y="4859273"/>
            <a:ext cx="9723120" cy="692150"/>
          </a:xfrm>
          <a:custGeom>
            <a:avLst/>
            <a:gdLst/>
            <a:ahLst/>
            <a:cxnLst/>
            <a:rect l="l" t="t" r="r" b="b"/>
            <a:pathLst>
              <a:path w="9723120" h="692150">
                <a:moveTo>
                  <a:pt x="0" y="691895"/>
                </a:moveTo>
                <a:lnTo>
                  <a:pt x="9723120" y="691895"/>
                </a:lnTo>
                <a:lnTo>
                  <a:pt x="9723120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8333" y="4859273"/>
            <a:ext cx="9723120" cy="692150"/>
          </a:xfrm>
          <a:custGeom>
            <a:avLst/>
            <a:gdLst/>
            <a:ahLst/>
            <a:cxnLst/>
            <a:rect l="l" t="t" r="r" b="b"/>
            <a:pathLst>
              <a:path w="9723120" h="692150">
                <a:moveTo>
                  <a:pt x="0" y="691895"/>
                </a:moveTo>
                <a:lnTo>
                  <a:pt x="9723120" y="691895"/>
                </a:lnTo>
                <a:lnTo>
                  <a:pt x="9723120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82876" y="4871973"/>
            <a:ext cx="7361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34" dirty="0">
                <a:solidFill>
                  <a:srgbClr val="FFFFFF"/>
                </a:solidFill>
                <a:latin typeface="Calibri"/>
                <a:cs typeface="Calibri"/>
              </a:rPr>
              <a:t>Developing </a:t>
            </a:r>
            <a:r>
              <a:rPr sz="3600" spc="39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600" spc="415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36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59" dirty="0">
                <a:solidFill>
                  <a:srgbClr val="FFFFFF"/>
                </a:solidFill>
                <a:latin typeface="Calibri"/>
                <a:cs typeface="Calibri"/>
              </a:rPr>
              <a:t>Pathway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7041" y="4773929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5"/>
                </a:lnTo>
                <a:lnTo>
                  <a:pt x="294968" y="21982"/>
                </a:lnTo>
                <a:lnTo>
                  <a:pt x="253160" y="38378"/>
                </a:lnTo>
                <a:lnTo>
                  <a:pt x="213608" y="58871"/>
                </a:lnTo>
                <a:lnTo>
                  <a:pt x="176574" y="83198"/>
                </a:lnTo>
                <a:lnTo>
                  <a:pt x="142321" y="111095"/>
                </a:lnTo>
                <a:lnTo>
                  <a:pt x="111113" y="142301"/>
                </a:lnTo>
                <a:lnTo>
                  <a:pt x="83212" y="176552"/>
                </a:lnTo>
                <a:lnTo>
                  <a:pt x="58882" y="213585"/>
                </a:lnTo>
                <a:lnTo>
                  <a:pt x="38386" y="253138"/>
                </a:lnTo>
                <a:lnTo>
                  <a:pt x="21987" y="294948"/>
                </a:lnTo>
                <a:lnTo>
                  <a:pt x="9947" y="338752"/>
                </a:lnTo>
                <a:lnTo>
                  <a:pt x="2530" y="384288"/>
                </a:lnTo>
                <a:lnTo>
                  <a:pt x="0" y="431292"/>
                </a:lnTo>
                <a:lnTo>
                  <a:pt x="2530" y="478295"/>
                </a:lnTo>
                <a:lnTo>
                  <a:pt x="9947" y="523831"/>
                </a:lnTo>
                <a:lnTo>
                  <a:pt x="21987" y="567635"/>
                </a:lnTo>
                <a:lnTo>
                  <a:pt x="38386" y="609445"/>
                </a:lnTo>
                <a:lnTo>
                  <a:pt x="58882" y="648998"/>
                </a:lnTo>
                <a:lnTo>
                  <a:pt x="83212" y="686031"/>
                </a:lnTo>
                <a:lnTo>
                  <a:pt x="111113" y="720282"/>
                </a:lnTo>
                <a:lnTo>
                  <a:pt x="142321" y="751488"/>
                </a:lnTo>
                <a:lnTo>
                  <a:pt x="176574" y="779385"/>
                </a:lnTo>
                <a:lnTo>
                  <a:pt x="213608" y="803712"/>
                </a:lnTo>
                <a:lnTo>
                  <a:pt x="253160" y="824205"/>
                </a:lnTo>
                <a:lnTo>
                  <a:pt x="294968" y="840601"/>
                </a:lnTo>
                <a:lnTo>
                  <a:pt x="338768" y="852638"/>
                </a:lnTo>
                <a:lnTo>
                  <a:pt x="384297" y="860053"/>
                </a:lnTo>
                <a:lnTo>
                  <a:pt x="431292" y="862584"/>
                </a:lnTo>
                <a:lnTo>
                  <a:pt x="478295" y="860053"/>
                </a:lnTo>
                <a:lnTo>
                  <a:pt x="523831" y="852638"/>
                </a:lnTo>
                <a:lnTo>
                  <a:pt x="567635" y="840601"/>
                </a:lnTo>
                <a:lnTo>
                  <a:pt x="609445" y="824205"/>
                </a:lnTo>
                <a:lnTo>
                  <a:pt x="648998" y="803712"/>
                </a:lnTo>
                <a:lnTo>
                  <a:pt x="686031" y="779385"/>
                </a:lnTo>
                <a:lnTo>
                  <a:pt x="720282" y="751488"/>
                </a:lnTo>
                <a:lnTo>
                  <a:pt x="751488" y="720282"/>
                </a:lnTo>
                <a:lnTo>
                  <a:pt x="779385" y="686031"/>
                </a:lnTo>
                <a:lnTo>
                  <a:pt x="803712" y="648998"/>
                </a:lnTo>
                <a:lnTo>
                  <a:pt x="824205" y="609445"/>
                </a:lnTo>
                <a:lnTo>
                  <a:pt x="840601" y="567635"/>
                </a:lnTo>
                <a:lnTo>
                  <a:pt x="852638" y="523831"/>
                </a:lnTo>
                <a:lnTo>
                  <a:pt x="860053" y="478295"/>
                </a:lnTo>
                <a:lnTo>
                  <a:pt x="862583" y="431292"/>
                </a:lnTo>
                <a:lnTo>
                  <a:pt x="860053" y="384288"/>
                </a:lnTo>
                <a:lnTo>
                  <a:pt x="852638" y="338752"/>
                </a:lnTo>
                <a:lnTo>
                  <a:pt x="840601" y="294948"/>
                </a:lnTo>
                <a:lnTo>
                  <a:pt x="824205" y="253138"/>
                </a:lnTo>
                <a:lnTo>
                  <a:pt x="803712" y="213585"/>
                </a:lnTo>
                <a:lnTo>
                  <a:pt x="779385" y="176552"/>
                </a:lnTo>
                <a:lnTo>
                  <a:pt x="751488" y="142301"/>
                </a:lnTo>
                <a:lnTo>
                  <a:pt x="720282" y="111095"/>
                </a:lnTo>
                <a:lnTo>
                  <a:pt x="686031" y="83198"/>
                </a:lnTo>
                <a:lnTo>
                  <a:pt x="648998" y="58871"/>
                </a:lnTo>
                <a:lnTo>
                  <a:pt x="609445" y="38378"/>
                </a:lnTo>
                <a:lnTo>
                  <a:pt x="567635" y="21982"/>
                </a:lnTo>
                <a:lnTo>
                  <a:pt x="523831" y="9945"/>
                </a:lnTo>
                <a:lnTo>
                  <a:pt x="478295" y="2530"/>
                </a:lnTo>
                <a:lnTo>
                  <a:pt x="43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041" y="4773929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0" y="431292"/>
                </a:moveTo>
                <a:lnTo>
                  <a:pt x="2530" y="384288"/>
                </a:lnTo>
                <a:lnTo>
                  <a:pt x="9947" y="338752"/>
                </a:lnTo>
                <a:lnTo>
                  <a:pt x="21987" y="294948"/>
                </a:lnTo>
                <a:lnTo>
                  <a:pt x="38386" y="253138"/>
                </a:lnTo>
                <a:lnTo>
                  <a:pt x="58882" y="213585"/>
                </a:lnTo>
                <a:lnTo>
                  <a:pt x="83212" y="176552"/>
                </a:lnTo>
                <a:lnTo>
                  <a:pt x="111113" y="142301"/>
                </a:lnTo>
                <a:lnTo>
                  <a:pt x="142321" y="111095"/>
                </a:lnTo>
                <a:lnTo>
                  <a:pt x="176574" y="83198"/>
                </a:lnTo>
                <a:lnTo>
                  <a:pt x="213608" y="58871"/>
                </a:lnTo>
                <a:lnTo>
                  <a:pt x="253160" y="38378"/>
                </a:lnTo>
                <a:lnTo>
                  <a:pt x="294968" y="21982"/>
                </a:lnTo>
                <a:lnTo>
                  <a:pt x="338768" y="9945"/>
                </a:lnTo>
                <a:lnTo>
                  <a:pt x="384297" y="2530"/>
                </a:lnTo>
                <a:lnTo>
                  <a:pt x="431292" y="0"/>
                </a:lnTo>
                <a:lnTo>
                  <a:pt x="478295" y="2530"/>
                </a:lnTo>
                <a:lnTo>
                  <a:pt x="523831" y="9945"/>
                </a:lnTo>
                <a:lnTo>
                  <a:pt x="567635" y="21982"/>
                </a:lnTo>
                <a:lnTo>
                  <a:pt x="609445" y="38378"/>
                </a:lnTo>
                <a:lnTo>
                  <a:pt x="648998" y="58871"/>
                </a:lnTo>
                <a:lnTo>
                  <a:pt x="686031" y="83198"/>
                </a:lnTo>
                <a:lnTo>
                  <a:pt x="720282" y="111095"/>
                </a:lnTo>
                <a:lnTo>
                  <a:pt x="751488" y="142301"/>
                </a:lnTo>
                <a:lnTo>
                  <a:pt x="779385" y="176552"/>
                </a:lnTo>
                <a:lnTo>
                  <a:pt x="803712" y="213585"/>
                </a:lnTo>
                <a:lnTo>
                  <a:pt x="824205" y="253138"/>
                </a:lnTo>
                <a:lnTo>
                  <a:pt x="840601" y="294948"/>
                </a:lnTo>
                <a:lnTo>
                  <a:pt x="852638" y="338752"/>
                </a:lnTo>
                <a:lnTo>
                  <a:pt x="860053" y="384288"/>
                </a:lnTo>
                <a:lnTo>
                  <a:pt x="862583" y="431292"/>
                </a:lnTo>
                <a:lnTo>
                  <a:pt x="860053" y="478295"/>
                </a:lnTo>
                <a:lnTo>
                  <a:pt x="852638" y="523831"/>
                </a:lnTo>
                <a:lnTo>
                  <a:pt x="840601" y="567635"/>
                </a:lnTo>
                <a:lnTo>
                  <a:pt x="824205" y="609445"/>
                </a:lnTo>
                <a:lnTo>
                  <a:pt x="803712" y="648998"/>
                </a:lnTo>
                <a:lnTo>
                  <a:pt x="779385" y="686031"/>
                </a:lnTo>
                <a:lnTo>
                  <a:pt x="751488" y="720282"/>
                </a:lnTo>
                <a:lnTo>
                  <a:pt x="720282" y="751488"/>
                </a:lnTo>
                <a:lnTo>
                  <a:pt x="686031" y="779385"/>
                </a:lnTo>
                <a:lnTo>
                  <a:pt x="648998" y="803712"/>
                </a:lnTo>
                <a:lnTo>
                  <a:pt x="609445" y="824205"/>
                </a:lnTo>
                <a:lnTo>
                  <a:pt x="567635" y="840601"/>
                </a:lnTo>
                <a:lnTo>
                  <a:pt x="523831" y="852638"/>
                </a:lnTo>
                <a:lnTo>
                  <a:pt x="478295" y="860053"/>
                </a:lnTo>
                <a:lnTo>
                  <a:pt x="431292" y="862584"/>
                </a:lnTo>
                <a:lnTo>
                  <a:pt x="384297" y="860053"/>
                </a:lnTo>
                <a:lnTo>
                  <a:pt x="338768" y="852638"/>
                </a:lnTo>
                <a:lnTo>
                  <a:pt x="294968" y="840601"/>
                </a:lnTo>
                <a:lnTo>
                  <a:pt x="253160" y="824205"/>
                </a:lnTo>
                <a:lnTo>
                  <a:pt x="213608" y="803712"/>
                </a:lnTo>
                <a:lnTo>
                  <a:pt x="176574" y="779385"/>
                </a:lnTo>
                <a:lnTo>
                  <a:pt x="142321" y="751488"/>
                </a:lnTo>
                <a:lnTo>
                  <a:pt x="111113" y="720282"/>
                </a:lnTo>
                <a:lnTo>
                  <a:pt x="83212" y="686031"/>
                </a:lnTo>
                <a:lnTo>
                  <a:pt x="58882" y="648998"/>
                </a:lnTo>
                <a:lnTo>
                  <a:pt x="38386" y="609445"/>
                </a:lnTo>
                <a:lnTo>
                  <a:pt x="21987" y="567635"/>
                </a:lnTo>
                <a:lnTo>
                  <a:pt x="9947" y="523831"/>
                </a:lnTo>
                <a:lnTo>
                  <a:pt x="2530" y="478295"/>
                </a:lnTo>
                <a:lnTo>
                  <a:pt x="0" y="431292"/>
                </a:lnTo>
                <a:close/>
              </a:path>
            </a:pathLst>
          </a:custGeom>
          <a:ln w="25400">
            <a:solidFill>
              <a:srgbClr val="005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208" y="2301239"/>
            <a:ext cx="1216914" cy="79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928217" y="1610995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050FF"/>
                </a:solidFill>
                <a:latin typeface="Arial"/>
                <a:cs typeface="Arial"/>
              </a:rPr>
              <a:t>1</a:t>
            </a:r>
            <a:endParaRPr sz="5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3544" y="3342132"/>
            <a:ext cx="1216914" cy="79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30197" y="2652521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50FF"/>
                </a:solidFill>
                <a:latin typeface="Arial"/>
                <a:cs typeface="Arial"/>
              </a:rPr>
              <a:t>2</a:t>
            </a:r>
            <a:endParaRPr sz="5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3544" y="4355591"/>
            <a:ext cx="1216914" cy="79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30197" y="3665677"/>
            <a:ext cx="407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50FF"/>
                </a:solidFill>
                <a:latin typeface="Arial"/>
                <a:cs typeface="Arial"/>
              </a:rPr>
              <a:t>3</a:t>
            </a:r>
            <a:endParaRPr sz="5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9683" y="5379720"/>
            <a:ext cx="1216914" cy="797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26693" y="4688789"/>
            <a:ext cx="407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50FF"/>
                </a:solidFill>
                <a:latin typeface="Arial"/>
                <a:cs typeface="Arial"/>
              </a:rPr>
              <a:t>4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400"/>
            <a:ext cx="4777740" cy="1216660"/>
          </a:xfrm>
          <a:custGeom>
            <a:avLst/>
            <a:gdLst/>
            <a:ahLst/>
            <a:cxnLst/>
            <a:rect l="l" t="t" r="r" b="b"/>
            <a:pathLst>
              <a:path w="4777740" h="1216660">
                <a:moveTo>
                  <a:pt x="0" y="1216152"/>
                </a:moveTo>
                <a:lnTo>
                  <a:pt x="4777740" y="1216152"/>
                </a:lnTo>
                <a:lnTo>
                  <a:pt x="4777740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4207586"/>
            <a:ext cx="4496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5" dirty="0">
                <a:latin typeface="Arial"/>
                <a:cs typeface="Arial"/>
              </a:rPr>
              <a:t>Our </a:t>
            </a:r>
            <a:r>
              <a:rPr b="0" spc="-135" dirty="0">
                <a:latin typeface="Arial"/>
                <a:cs typeface="Arial"/>
              </a:rPr>
              <a:t>Current</a:t>
            </a:r>
            <a:r>
              <a:rPr b="0" spc="-505" dirty="0">
                <a:latin typeface="Arial"/>
                <a:cs typeface="Arial"/>
              </a:rPr>
              <a:t> </a:t>
            </a:r>
            <a:r>
              <a:rPr b="0" spc="-135" dirty="0">
                <a:latin typeface="Arial"/>
                <a:cs typeface="Arial"/>
              </a:rPr>
              <a:t>Reality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1810"/>
            <a:ext cx="592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0050FF"/>
                </a:solidFill>
                <a:latin typeface="Arial"/>
                <a:cs typeface="Arial"/>
              </a:rPr>
              <a:t>Our </a:t>
            </a:r>
            <a:r>
              <a:rPr sz="2800" b="0" spc="-25" dirty="0">
                <a:solidFill>
                  <a:srgbClr val="0050FF"/>
                </a:solidFill>
                <a:latin typeface="Arial"/>
                <a:cs typeface="Arial"/>
              </a:rPr>
              <a:t>Current Reality </a:t>
            </a:r>
            <a:r>
              <a:rPr sz="2800" b="0" spc="-5" dirty="0">
                <a:solidFill>
                  <a:srgbClr val="0050FF"/>
                </a:solidFill>
                <a:latin typeface="Arial"/>
                <a:cs typeface="Arial"/>
              </a:rPr>
              <a:t>– A </a:t>
            </a:r>
            <a:r>
              <a:rPr sz="2800" b="0" spc="-25" dirty="0">
                <a:solidFill>
                  <a:srgbClr val="0050FF"/>
                </a:solidFill>
                <a:latin typeface="Arial"/>
                <a:cs typeface="Arial"/>
              </a:rPr>
              <a:t>Dramatic</a:t>
            </a:r>
            <a:r>
              <a:rPr sz="2800" b="0" spc="-33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rgbClr val="0050FF"/>
                </a:solidFill>
                <a:latin typeface="Arial"/>
                <a:cs typeface="Arial"/>
              </a:rPr>
              <a:t>Shift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153490"/>
            <a:ext cx="7004684" cy="510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0"/>
              </a:spcBef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Workforce demographics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are</a:t>
            </a:r>
            <a:r>
              <a:rPr sz="2400" spc="-229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shifting!</a:t>
            </a:r>
            <a:endParaRPr sz="24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764"/>
              </a:spcBef>
            </a:pPr>
            <a:r>
              <a:rPr sz="1700" spc="1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Each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generation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thinks</a:t>
            </a:r>
            <a:r>
              <a:rPr sz="1800" spc="-35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050FF"/>
                </a:solidFill>
                <a:latin typeface="Arial"/>
                <a:cs typeface="Arial"/>
              </a:rPr>
              <a:t>differently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Most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our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talent have </a:t>
            </a:r>
            <a:r>
              <a:rPr sz="2400" spc="-5" dirty="0">
                <a:solidFill>
                  <a:srgbClr val="6C666A"/>
                </a:solidFill>
                <a:latin typeface="Arial"/>
                <a:cs typeface="Arial"/>
              </a:rPr>
              <a:t>a</a:t>
            </a:r>
            <a:r>
              <a:rPr sz="2400" spc="-47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transitional mindset</a:t>
            </a:r>
            <a:endParaRPr sz="24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260"/>
              </a:spcBef>
            </a:pPr>
            <a:r>
              <a:rPr sz="1700" spc="1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5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50FF"/>
                </a:solidFill>
                <a:latin typeface="Arial"/>
                <a:cs typeface="Arial"/>
              </a:rPr>
              <a:t>If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they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don’t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get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what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they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want,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they move</a:t>
            </a:r>
            <a:r>
              <a:rPr sz="1800" spc="-2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300"/>
              </a:spcBef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Compensation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is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only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one part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of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the</a:t>
            </a:r>
            <a:r>
              <a:rPr sz="2400" spc="-484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equation</a:t>
            </a:r>
            <a:endParaRPr sz="24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260"/>
              </a:spcBef>
            </a:pPr>
            <a:r>
              <a:rPr sz="1700" spc="1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Growth </a:t>
            </a:r>
            <a:r>
              <a:rPr sz="1800" dirty="0">
                <a:solidFill>
                  <a:srgbClr val="0050FF"/>
                </a:solidFill>
                <a:latin typeface="Arial"/>
                <a:cs typeface="Arial"/>
              </a:rPr>
              <a:t>–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quick career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advancement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opportunities</a:t>
            </a:r>
            <a:endParaRPr sz="18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40"/>
              </a:spcBef>
            </a:pPr>
            <a:r>
              <a:rPr sz="1700" spc="1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Flexible work schedules </a:t>
            </a:r>
            <a:r>
              <a:rPr sz="1800" dirty="0">
                <a:solidFill>
                  <a:srgbClr val="0050FF"/>
                </a:solidFill>
                <a:latin typeface="Arial"/>
                <a:cs typeface="Arial"/>
              </a:rPr>
              <a:t>–</a:t>
            </a:r>
            <a:r>
              <a:rPr sz="1800" spc="-37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050FF"/>
                </a:solidFill>
                <a:latin typeface="Arial"/>
                <a:cs typeface="Arial"/>
              </a:rPr>
              <a:t>anytime/anywhere</a:t>
            </a:r>
            <a:endParaRPr sz="18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45"/>
              </a:spcBef>
            </a:pPr>
            <a:r>
              <a:rPr sz="1700" spc="1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Desire </a:t>
            </a:r>
            <a:r>
              <a:rPr sz="1800" spc="-25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be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developed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and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 trained</a:t>
            </a:r>
            <a:endParaRPr sz="18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994"/>
              </a:spcBef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Culture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is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being</a:t>
            </a:r>
            <a:r>
              <a:rPr sz="2400" spc="-21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redefined</a:t>
            </a:r>
            <a:endParaRPr sz="24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270"/>
              </a:spcBef>
            </a:pPr>
            <a:r>
              <a:rPr sz="1700" spc="1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1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Culture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is no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longer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just </a:t>
            </a:r>
            <a:r>
              <a:rPr sz="1800" spc="-5" dirty="0">
                <a:solidFill>
                  <a:srgbClr val="0050FF"/>
                </a:solidFill>
                <a:latin typeface="Arial"/>
                <a:cs typeface="Arial"/>
              </a:rPr>
              <a:t>a </a:t>
            </a:r>
            <a:r>
              <a:rPr sz="1800" spc="-35" dirty="0">
                <a:solidFill>
                  <a:srgbClr val="0050FF"/>
                </a:solidFill>
                <a:latin typeface="Arial"/>
                <a:cs typeface="Arial"/>
              </a:rPr>
              <a:t>set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of </a:t>
            </a:r>
            <a:r>
              <a:rPr sz="1800" spc="-35" dirty="0">
                <a:solidFill>
                  <a:srgbClr val="0050FF"/>
                </a:solidFill>
                <a:latin typeface="Arial"/>
                <a:cs typeface="Arial"/>
              </a:rPr>
              <a:t>fun</a:t>
            </a:r>
            <a:r>
              <a:rPr sz="1800" spc="-35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activities</a:t>
            </a:r>
            <a:endParaRPr sz="18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40"/>
              </a:spcBef>
            </a:pPr>
            <a:r>
              <a:rPr sz="1700" spc="1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700" spc="315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There</a:t>
            </a:r>
            <a:r>
              <a:rPr sz="1800" spc="-12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is</a:t>
            </a:r>
            <a:r>
              <a:rPr sz="1800" spc="-9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0FF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desire</a:t>
            </a:r>
            <a:r>
              <a:rPr sz="1800" spc="-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0FF"/>
                </a:solidFill>
                <a:latin typeface="Arial"/>
                <a:cs typeface="Arial"/>
              </a:rPr>
              <a:t>to</a:t>
            </a:r>
            <a:r>
              <a:rPr sz="1800" spc="-10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be</a:t>
            </a:r>
            <a:r>
              <a:rPr sz="18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connected</a:t>
            </a:r>
            <a:r>
              <a:rPr sz="1800" spc="-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and</a:t>
            </a:r>
            <a:r>
              <a:rPr sz="1800" spc="-10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engaged</a:t>
            </a:r>
            <a:r>
              <a:rPr sz="1800" spc="-8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50FF"/>
                </a:solidFill>
                <a:latin typeface="Arial"/>
                <a:cs typeface="Arial"/>
              </a:rPr>
              <a:t>in</a:t>
            </a:r>
            <a:r>
              <a:rPr sz="1800" spc="-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50FF"/>
                </a:solidFill>
                <a:latin typeface="Arial"/>
                <a:cs typeface="Arial"/>
              </a:rPr>
              <a:t>vision</a:t>
            </a:r>
            <a:r>
              <a:rPr sz="1800" spc="-11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50FF"/>
                </a:solidFill>
                <a:latin typeface="Arial"/>
                <a:cs typeface="Arial"/>
              </a:rPr>
              <a:t>and</a:t>
            </a:r>
            <a:r>
              <a:rPr sz="1800" spc="-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0FF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73433" y="6191808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A29FA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5246" y="388366"/>
            <a:ext cx="25165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2020 </a:t>
            </a:r>
            <a:r>
              <a:rPr sz="3400" b="0" spc="-15" dirty="0">
                <a:solidFill>
                  <a:srgbClr val="0050FF"/>
                </a:solidFill>
                <a:latin typeface="Arial"/>
                <a:cs typeface="Arial"/>
              </a:rPr>
              <a:t>to</a:t>
            </a:r>
            <a:r>
              <a:rPr sz="3400" b="0" spc="-8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2030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3258" y="3410041"/>
            <a:ext cx="3727037" cy="219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9648" y="3466338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F1F1F1"/>
                </a:solidFill>
                <a:latin typeface="Calibri"/>
                <a:cs typeface="Calibri"/>
              </a:rPr>
              <a:t>9%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7239" y="3885438"/>
            <a:ext cx="474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1F1F1"/>
                </a:solidFill>
                <a:latin typeface="Calibri"/>
                <a:cs typeface="Calibri"/>
              </a:rPr>
              <a:t>25%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1959" y="4723892"/>
            <a:ext cx="516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45" dirty="0">
                <a:solidFill>
                  <a:srgbClr val="F1F1F1"/>
                </a:solidFill>
                <a:latin typeface="Calibri"/>
                <a:cs typeface="Calibri"/>
              </a:rPr>
              <a:t>44%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3036" y="3561715"/>
            <a:ext cx="473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solidFill>
                  <a:srgbClr val="F1F1F1"/>
                </a:solidFill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8195" y="1879762"/>
            <a:ext cx="3614334" cy="2136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97248" y="2077592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1F1F1"/>
                </a:solidFill>
                <a:latin typeface="Calibri"/>
                <a:cs typeface="Calibri"/>
              </a:rPr>
              <a:t>24%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4017" y="3059048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5" dirty="0">
                <a:solidFill>
                  <a:srgbClr val="F1F1F1"/>
                </a:solidFill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9095" y="2411095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1F1F1"/>
                </a:solidFill>
                <a:latin typeface="Calibri"/>
                <a:cs typeface="Calibri"/>
              </a:rPr>
              <a:t>42%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626" y="1544192"/>
            <a:ext cx="65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131516"/>
                </a:solidFill>
                <a:latin typeface="Calibri"/>
                <a:cs typeface="Calibri"/>
              </a:rPr>
              <a:t>3%</a:t>
            </a:r>
            <a:r>
              <a:rPr sz="1800" spc="-204" dirty="0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sz="2700" spc="-52" baseline="1543" dirty="0">
                <a:solidFill>
                  <a:srgbClr val="131516"/>
                </a:solidFill>
                <a:latin typeface="Calibri"/>
                <a:cs typeface="Calibri"/>
              </a:rPr>
              <a:t>1%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4416" y="1410157"/>
            <a:ext cx="4152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0" marR="5080" indent="-10668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C666A"/>
                </a:solidFill>
                <a:latin typeface="Arial"/>
                <a:cs typeface="Arial"/>
              </a:rPr>
              <a:t>Workforce</a:t>
            </a:r>
            <a:r>
              <a:rPr sz="2800" b="1" spc="-3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C666A"/>
                </a:solidFill>
                <a:latin typeface="Arial"/>
                <a:cs typeface="Arial"/>
              </a:rPr>
              <a:t>Demographic  Distribution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8113" y="4835779"/>
            <a:ext cx="2730500" cy="131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sz="1800" spc="-10" dirty="0">
                <a:solidFill>
                  <a:srgbClr val="6C666A"/>
                </a:solidFill>
                <a:latin typeface="Arial"/>
                <a:cs typeface="Arial"/>
              </a:rPr>
              <a:t>Traditionalists</a:t>
            </a:r>
            <a:r>
              <a:rPr sz="1800" spc="2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C666A"/>
                </a:solidFill>
                <a:latin typeface="Arial"/>
                <a:cs typeface="Arial"/>
              </a:rPr>
              <a:t>(1925-1945)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Boomers</a:t>
            </a:r>
            <a:r>
              <a:rPr sz="1800" spc="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C666A"/>
                </a:solidFill>
                <a:latin typeface="Arial"/>
                <a:cs typeface="Arial"/>
              </a:rPr>
              <a:t>(1946-1964)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spc="-10" dirty="0">
                <a:solidFill>
                  <a:srgbClr val="6C666A"/>
                </a:solidFill>
                <a:latin typeface="Arial"/>
                <a:cs typeface="Arial"/>
              </a:rPr>
              <a:t>X’ers</a:t>
            </a:r>
            <a:r>
              <a:rPr sz="1800" spc="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(1965-1980)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Millennials</a:t>
            </a:r>
            <a:r>
              <a:rPr sz="1800" spc="3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C666A"/>
                </a:solidFill>
                <a:latin typeface="Arial"/>
                <a:cs typeface="Arial"/>
              </a:rPr>
              <a:t>(1981-1996)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0"/>
              </a:lnSpc>
            </a:pP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Gen </a:t>
            </a:r>
            <a:r>
              <a:rPr sz="1800" dirty="0">
                <a:solidFill>
                  <a:srgbClr val="6C666A"/>
                </a:solidFill>
                <a:latin typeface="Arial"/>
                <a:cs typeface="Arial"/>
              </a:rPr>
              <a:t>Z</a:t>
            </a:r>
            <a:r>
              <a:rPr sz="1800" spc="-2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(1997-2012)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4255" y="4942332"/>
            <a:ext cx="202692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255" y="5184647"/>
            <a:ext cx="202692" cy="161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255" y="5426964"/>
            <a:ext cx="202692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4255" y="5669279"/>
            <a:ext cx="202692" cy="161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4255" y="5911596"/>
            <a:ext cx="202692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76158" y="2937129"/>
            <a:ext cx="692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50FF"/>
                </a:solidFill>
                <a:latin typeface="Arial"/>
                <a:cs typeface="Arial"/>
              </a:rPr>
              <a:t>2030*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5260" y="1481455"/>
            <a:ext cx="592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50FF"/>
                </a:solidFill>
                <a:latin typeface="Arial"/>
                <a:cs typeface="Arial"/>
              </a:rPr>
              <a:t>2020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78033" y="5750763"/>
            <a:ext cx="158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*Projected</a:t>
            </a:r>
            <a:r>
              <a:rPr sz="1800" spc="-5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C666A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400"/>
            <a:ext cx="5402580" cy="1216660"/>
          </a:xfrm>
          <a:custGeom>
            <a:avLst/>
            <a:gdLst/>
            <a:ahLst/>
            <a:cxnLst/>
            <a:rect l="l" t="t" r="r" b="b"/>
            <a:pathLst>
              <a:path w="5402580" h="1216660">
                <a:moveTo>
                  <a:pt x="0" y="1216152"/>
                </a:moveTo>
                <a:lnTo>
                  <a:pt x="5402580" y="1216152"/>
                </a:lnTo>
                <a:lnTo>
                  <a:pt x="5402580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solidFill>
            <a:srgbClr val="005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4207586"/>
            <a:ext cx="5029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45" dirty="0">
                <a:latin typeface="Arial"/>
                <a:cs typeface="Arial"/>
              </a:rPr>
              <a:t>Understanding </a:t>
            </a:r>
            <a:r>
              <a:rPr b="0" spc="-105" dirty="0">
                <a:latin typeface="Arial"/>
                <a:cs typeface="Arial"/>
              </a:rPr>
              <a:t>Gen</a:t>
            </a:r>
            <a:r>
              <a:rPr b="0" spc="-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59455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Understanding </a:t>
            </a: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the</a:t>
            </a:r>
            <a:r>
              <a:rPr sz="3400" b="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Generations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799082"/>
            <a:ext cx="1052957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74930" indent="-227329">
              <a:lnSpc>
                <a:spcPct val="100000"/>
              </a:lnSpc>
              <a:spcBef>
                <a:spcPts val="100"/>
              </a:spcBef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events</a:t>
            </a:r>
            <a:r>
              <a:rPr sz="2400" spc="-10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conditions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we</a:t>
            </a:r>
            <a:r>
              <a:rPr sz="2400" spc="-9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experience</a:t>
            </a:r>
            <a:r>
              <a:rPr sz="2400" spc="-6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during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our</a:t>
            </a:r>
            <a:r>
              <a:rPr sz="2400" spc="-9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formative</a:t>
            </a:r>
            <a:r>
              <a:rPr sz="2400" spc="-114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years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determine 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who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we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are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and how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we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perceive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and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interpret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places, things,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and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events  around</a:t>
            </a:r>
            <a:r>
              <a:rPr sz="2400" spc="-10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us.</a:t>
            </a:r>
            <a:endParaRPr sz="2400">
              <a:latin typeface="Arial"/>
              <a:cs typeface="Arial"/>
            </a:endParaRPr>
          </a:p>
          <a:p>
            <a:pPr marL="239395" marR="5080" indent="-227329">
              <a:lnSpc>
                <a:spcPct val="100000"/>
              </a:lnSpc>
              <a:spcBef>
                <a:spcPts val="2400"/>
              </a:spcBef>
              <a:buClr>
                <a:srgbClr val="0050FF"/>
              </a:buClr>
              <a:buFont typeface="Wingdings"/>
              <a:buChar char=""/>
              <a:tabLst>
                <a:tab pos="240029" algn="l"/>
              </a:tabLst>
            </a:pP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As</a:t>
            </a:r>
            <a:r>
              <a:rPr sz="2400" spc="-10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C666A"/>
                </a:solidFill>
                <a:latin typeface="Arial"/>
                <a:cs typeface="Arial"/>
              </a:rPr>
              <a:t>a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result</a:t>
            </a:r>
            <a:r>
              <a:rPr sz="2400" spc="-9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C666A"/>
                </a:solidFill>
                <a:latin typeface="Arial"/>
                <a:cs typeface="Arial"/>
              </a:rPr>
              <a:t>of</a:t>
            </a:r>
            <a:r>
              <a:rPr sz="2400" spc="-10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these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unique</a:t>
            </a:r>
            <a:r>
              <a:rPr sz="2400" spc="-8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events</a:t>
            </a:r>
            <a:r>
              <a:rPr sz="2400" spc="-9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conditions,</a:t>
            </a:r>
            <a:r>
              <a:rPr sz="2400" spc="-9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each</a:t>
            </a:r>
            <a:r>
              <a:rPr sz="2400" spc="-8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generation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has</a:t>
            </a:r>
            <a:r>
              <a:rPr sz="2400" spc="-90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adopted  </a:t>
            </a:r>
            <a:r>
              <a:rPr sz="2400" spc="-35" dirty="0">
                <a:solidFill>
                  <a:srgbClr val="6C666A"/>
                </a:solidFill>
                <a:latin typeface="Arial"/>
                <a:cs typeface="Arial"/>
              </a:rPr>
              <a:t>its </a:t>
            </a:r>
            <a:r>
              <a:rPr sz="2400" spc="-40" dirty="0">
                <a:solidFill>
                  <a:srgbClr val="6C666A"/>
                </a:solidFill>
                <a:latin typeface="Arial"/>
                <a:cs typeface="Arial"/>
              </a:rPr>
              <a:t>own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“generational</a:t>
            </a:r>
            <a:r>
              <a:rPr sz="2400" spc="-229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6C666A"/>
                </a:solidFill>
                <a:latin typeface="Arial"/>
                <a:cs typeface="Arial"/>
              </a:rPr>
              <a:t>personality.”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47840"/>
            <a:ext cx="2155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© 2021 </a:t>
            </a:r>
            <a:r>
              <a:rPr sz="1000" dirty="0">
                <a:solidFill>
                  <a:srgbClr val="999FA1"/>
                </a:solidFill>
                <a:latin typeface="Arial"/>
                <a:cs typeface="Arial"/>
              </a:rPr>
              <a:t>Wipfli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LLP. All rights</a:t>
            </a:r>
            <a:r>
              <a:rPr sz="1000" spc="-65" dirty="0">
                <a:solidFill>
                  <a:srgbClr val="999FA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1845" y="645332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99FA1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510286"/>
            <a:ext cx="39808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0050FF"/>
                </a:solidFill>
                <a:latin typeface="Arial"/>
                <a:cs typeface="Arial"/>
              </a:rPr>
              <a:t>Gen </a:t>
            </a:r>
            <a:r>
              <a:rPr sz="3400" b="0" spc="-5" dirty="0">
                <a:solidFill>
                  <a:srgbClr val="0050FF"/>
                </a:solidFill>
                <a:latin typeface="Arial"/>
                <a:cs typeface="Arial"/>
              </a:rPr>
              <a:t>Z </a:t>
            </a:r>
            <a:r>
              <a:rPr sz="3400" b="0" spc="-30" dirty="0">
                <a:solidFill>
                  <a:srgbClr val="0050FF"/>
                </a:solidFill>
                <a:latin typeface="Arial"/>
                <a:cs typeface="Arial"/>
              </a:rPr>
              <a:t>(1997 </a:t>
            </a:r>
            <a:r>
              <a:rPr sz="3400" b="0" spc="-5" dirty="0">
                <a:solidFill>
                  <a:srgbClr val="0050FF"/>
                </a:solidFill>
                <a:latin typeface="Arial"/>
                <a:cs typeface="Arial"/>
              </a:rPr>
              <a:t>–</a:t>
            </a:r>
            <a:r>
              <a:rPr sz="3400" b="0" spc="-8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3400" b="0" spc="-35" dirty="0">
                <a:solidFill>
                  <a:srgbClr val="0050FF"/>
                </a:solidFill>
                <a:latin typeface="Arial"/>
                <a:cs typeface="Arial"/>
              </a:rPr>
              <a:t>2012)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417" y="1102848"/>
            <a:ext cx="10899140" cy="513016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Major</a:t>
            </a:r>
            <a:r>
              <a:rPr sz="2400" spc="-18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C666A"/>
                </a:solidFill>
                <a:latin typeface="Arial"/>
                <a:cs typeface="Arial"/>
              </a:rPr>
              <a:t>Events:</a:t>
            </a:r>
            <a:endParaRPr sz="2400">
              <a:latin typeface="Arial"/>
              <a:cs typeface="Arial"/>
            </a:endParaRPr>
          </a:p>
          <a:p>
            <a:pPr marL="582295" marR="5080" indent="-342900">
              <a:lnSpc>
                <a:spcPct val="100000"/>
              </a:lnSpc>
              <a:spcBef>
                <a:spcPts val="1110"/>
              </a:spcBef>
              <a:tabLst>
                <a:tab pos="582295" algn="l"/>
              </a:tabLst>
            </a:pPr>
            <a:r>
              <a:rPr sz="1500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500" dirty="0">
                <a:solidFill>
                  <a:srgbClr val="0050F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COVID-19,</a:t>
            </a:r>
            <a:r>
              <a:rPr sz="2000" spc="-1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Great</a:t>
            </a:r>
            <a:r>
              <a:rPr sz="2000" spc="-1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Recession</a:t>
            </a:r>
            <a:r>
              <a:rPr sz="2000" spc="-12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50FF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2008,</a:t>
            </a:r>
            <a:r>
              <a:rPr sz="2000" spc="-12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50FF"/>
                </a:solidFill>
                <a:latin typeface="Arial"/>
                <a:cs typeface="Arial"/>
              </a:rPr>
              <a:t>High</a:t>
            </a:r>
            <a:r>
              <a:rPr sz="2000" spc="-9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50FF"/>
                </a:solidFill>
                <a:latin typeface="Arial"/>
                <a:cs typeface="Arial"/>
              </a:rPr>
              <a:t>Non-Discretionary</a:t>
            </a:r>
            <a:r>
              <a:rPr sz="2000" spc="-1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Expenses,</a:t>
            </a:r>
            <a:r>
              <a:rPr sz="2000" spc="-1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Social</a:t>
            </a:r>
            <a:r>
              <a:rPr sz="20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Networking,</a:t>
            </a:r>
            <a:r>
              <a:rPr sz="2000" spc="-1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50FF"/>
                </a:solidFill>
                <a:latin typeface="Arial"/>
                <a:cs typeface="Arial"/>
              </a:rPr>
              <a:t>Gun  </a:t>
            </a:r>
            <a:r>
              <a:rPr sz="2000" spc="-50" dirty="0">
                <a:solidFill>
                  <a:srgbClr val="0050FF"/>
                </a:solidFill>
                <a:latin typeface="Arial"/>
                <a:cs typeface="Arial"/>
              </a:rPr>
              <a:t>Violence,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Climate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Change,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Corporate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Social </a:t>
            </a:r>
            <a:r>
              <a:rPr sz="2000" spc="-60" dirty="0">
                <a:solidFill>
                  <a:srgbClr val="0050FF"/>
                </a:solidFill>
                <a:latin typeface="Arial"/>
                <a:cs typeface="Arial"/>
              </a:rPr>
              <a:t>Responsibility,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Always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Wired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(always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have been),  </a:t>
            </a:r>
            <a:r>
              <a:rPr sz="2000" spc="-50" dirty="0">
                <a:solidFill>
                  <a:srgbClr val="0050FF"/>
                </a:solidFill>
                <a:latin typeface="Arial"/>
                <a:cs typeface="Arial"/>
              </a:rPr>
              <a:t>Wealth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Gap, Global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Events, </a:t>
            </a:r>
            <a:r>
              <a:rPr sz="2000" spc="-35" dirty="0">
                <a:solidFill>
                  <a:srgbClr val="0050FF"/>
                </a:solidFill>
                <a:latin typeface="Arial"/>
                <a:cs typeface="Arial"/>
              </a:rPr>
              <a:t>High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Education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Costs (most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educated,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most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indebted), One-Click  Purchasing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Generational</a:t>
            </a:r>
            <a:r>
              <a:rPr sz="2400" spc="-105" dirty="0">
                <a:solidFill>
                  <a:srgbClr val="6C666A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C666A"/>
                </a:solidFill>
                <a:latin typeface="Arial"/>
                <a:cs typeface="Arial"/>
              </a:rPr>
              <a:t>Personality</a:t>
            </a:r>
            <a:endParaRPr sz="24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10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4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50FF"/>
                </a:solidFill>
                <a:latin typeface="Arial"/>
                <a:cs typeface="Arial"/>
              </a:rPr>
              <a:t>Pragmatic/Realistic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05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-5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Independent </a:t>
            </a:r>
            <a:r>
              <a:rPr sz="2000" dirty="0">
                <a:solidFill>
                  <a:srgbClr val="0050FF"/>
                </a:solidFill>
                <a:latin typeface="Arial"/>
                <a:cs typeface="Arial"/>
              </a:rPr>
              <a:t>&amp;</a:t>
            </a:r>
            <a:r>
              <a:rPr sz="2000" spc="-16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50FF"/>
                </a:solidFill>
                <a:latin typeface="Arial"/>
                <a:cs typeface="Arial"/>
              </a:rPr>
              <a:t>Entrepreneurial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090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-5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Fiscally </a:t>
            </a:r>
            <a:r>
              <a:rPr sz="2000" spc="-55" dirty="0">
                <a:solidFill>
                  <a:srgbClr val="0050FF"/>
                </a:solidFill>
                <a:latin typeface="Arial"/>
                <a:cs typeface="Arial"/>
              </a:rPr>
              <a:t>Responsible-Want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Stable</a:t>
            </a:r>
            <a:r>
              <a:rPr sz="2000" spc="-229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50FF"/>
                </a:solidFill>
                <a:latin typeface="Arial"/>
                <a:cs typeface="Arial"/>
              </a:rPr>
              <a:t>Jobs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05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5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Expect</a:t>
            </a:r>
            <a:r>
              <a:rPr sz="2000" spc="-13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Diversity</a:t>
            </a:r>
            <a:r>
              <a:rPr sz="2000" spc="-13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0FF"/>
                </a:solidFill>
                <a:latin typeface="Arial"/>
                <a:cs typeface="Arial"/>
              </a:rPr>
              <a:t>&amp;</a:t>
            </a:r>
            <a:r>
              <a:rPr sz="2000" spc="-10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Equality</a:t>
            </a:r>
            <a:r>
              <a:rPr sz="2000" spc="-12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(Most</a:t>
            </a:r>
            <a:r>
              <a:rPr sz="2000" spc="-15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Diverse</a:t>
            </a:r>
            <a:r>
              <a:rPr sz="2000" spc="-13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Generation</a:t>
            </a:r>
            <a:r>
              <a:rPr sz="2000" spc="-14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50FF"/>
                </a:solidFill>
                <a:latin typeface="Arial"/>
                <a:cs typeface="Arial"/>
              </a:rPr>
              <a:t>in</a:t>
            </a:r>
            <a:r>
              <a:rPr sz="2000" spc="-100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History)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05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-5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Digital</a:t>
            </a:r>
            <a:r>
              <a:rPr sz="2000" spc="-65" dirty="0">
                <a:solidFill>
                  <a:srgbClr val="0050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Natives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095"/>
              </a:spcBef>
            </a:pPr>
            <a:r>
              <a:rPr sz="1600" spc="-5" dirty="0">
                <a:solidFill>
                  <a:srgbClr val="0050FF"/>
                </a:solidFill>
                <a:latin typeface="Wingdings 3"/>
                <a:cs typeface="Wingdings 3"/>
              </a:rPr>
              <a:t></a:t>
            </a:r>
            <a:r>
              <a:rPr sz="1600" spc="-50" dirty="0">
                <a:solidFill>
                  <a:srgbClr val="0050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50FF"/>
                </a:solidFill>
                <a:latin typeface="Arial"/>
                <a:cs typeface="Arial"/>
              </a:rPr>
              <a:t>Vocal </a:t>
            </a:r>
            <a:r>
              <a:rPr sz="2000" spc="-35" dirty="0">
                <a:solidFill>
                  <a:srgbClr val="0050FF"/>
                </a:solidFill>
                <a:latin typeface="Arial"/>
                <a:cs typeface="Arial"/>
              </a:rPr>
              <a:t>and </a:t>
            </a:r>
            <a:r>
              <a:rPr sz="2000" spc="-45" dirty="0">
                <a:solidFill>
                  <a:srgbClr val="0050FF"/>
                </a:solidFill>
                <a:latin typeface="Arial"/>
                <a:cs typeface="Arial"/>
              </a:rPr>
              <a:t>Expect </a:t>
            </a:r>
            <a:r>
              <a:rPr sz="2000" spc="-30" dirty="0">
                <a:solidFill>
                  <a:srgbClr val="0050FF"/>
                </a:solidFill>
                <a:latin typeface="Arial"/>
                <a:cs typeface="Arial"/>
              </a:rPr>
              <a:t>to </a:t>
            </a:r>
            <a:r>
              <a:rPr sz="2000" spc="-40" dirty="0">
                <a:solidFill>
                  <a:srgbClr val="0050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50FF"/>
                </a:solidFill>
                <a:latin typeface="Arial"/>
                <a:cs typeface="Arial"/>
              </a:rPr>
              <a:t>a </a:t>
            </a:r>
            <a:r>
              <a:rPr sz="2000" spc="-65" dirty="0">
                <a:solidFill>
                  <a:srgbClr val="0050FF"/>
                </a:solidFill>
                <a:latin typeface="Arial"/>
                <a:cs typeface="Arial"/>
              </a:rPr>
              <a:t>Voice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D967DD949B419A47CD4AE2F93EBD" ma:contentTypeVersion="16" ma:contentTypeDescription="Create a new document." ma:contentTypeScope="" ma:versionID="31150f376b6731295b3764fb22660ddd">
  <xsd:schema xmlns:xsd="http://www.w3.org/2001/XMLSchema" xmlns:xs="http://www.w3.org/2001/XMLSchema" xmlns:p="http://schemas.microsoft.com/office/2006/metadata/properties" xmlns:ns2="2a836726-3d2c-4c69-9c92-fad151a74304" xmlns:ns3="873d53b1-518f-4394-bc93-f705f70fee9d" targetNamespace="http://schemas.microsoft.com/office/2006/metadata/properties" ma:root="true" ma:fieldsID="d9b75cf0144663a6b4a47597f1c9a949" ns2:_="" ns3:_="">
    <xsd:import namespace="2a836726-3d2c-4c69-9c92-fad151a74304"/>
    <xsd:import namespace="873d53b1-518f-4394-bc93-f705f70fe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36726-3d2c-4c69-9c92-fad151a74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a434d7-82ce-4d00-9ad1-f33e0bc462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d53b1-518f-4394-bc93-f705f70fe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24d911-51d9-4d54-81b3-633bb675d1dc}" ma:internalName="TaxCatchAll" ma:showField="CatchAllData" ma:web="873d53b1-518f-4394-bc93-f705f70fe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DDDC1-3980-4AFC-90F7-9A1C86A6C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36726-3d2c-4c69-9c92-fad151a74304"/>
    <ds:schemaRef ds:uri="873d53b1-518f-4394-bc93-f705f70fe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DB52A-335C-4173-BCA5-BDD805E0D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1362</Words>
  <Application>Microsoft Office PowerPoint</Application>
  <PresentationFormat>Widescreen</PresentationFormat>
  <Paragraphs>198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Wingdings</vt:lpstr>
      <vt:lpstr>Wingdings 3</vt:lpstr>
      <vt:lpstr>Office Theme</vt:lpstr>
      <vt:lpstr>Recruiting and Training the Next Generation  Panel Discussion</vt:lpstr>
      <vt:lpstr>Thanks to Our Panel!</vt:lpstr>
      <vt:lpstr>1</vt:lpstr>
      <vt:lpstr>Our Current Reality</vt:lpstr>
      <vt:lpstr>Our Current Reality – A Dramatic Shift</vt:lpstr>
      <vt:lpstr>2020 to 2030</vt:lpstr>
      <vt:lpstr>Understanding Gen Z</vt:lpstr>
      <vt:lpstr>Understanding the Generations</vt:lpstr>
      <vt:lpstr>Gen Z (1997 – 2012)</vt:lpstr>
      <vt:lpstr>Generation Alpha (2013 - TBD)</vt:lpstr>
      <vt:lpstr>Recruiting and Training the Next  Generation: A Systematic Approach</vt:lpstr>
      <vt:lpstr>PowerPoint Presentation</vt:lpstr>
      <vt:lpstr>Pre-Hire</vt:lpstr>
      <vt:lpstr>What Enticed You?</vt:lpstr>
      <vt:lpstr>What Enticed Your Company’s Next Gen?</vt:lpstr>
      <vt:lpstr>Hire</vt:lpstr>
      <vt:lpstr>Panel Questions:</vt:lpstr>
      <vt:lpstr>What Can Improve in Your Company’s Hiring Process?</vt:lpstr>
      <vt:lpstr>Post-Hire</vt:lpstr>
      <vt:lpstr>What Stood Out in Your On-Boarding and Training ?</vt:lpstr>
      <vt:lpstr>What Can Improve in Your Company’s On-Boarding and  Training Process?</vt:lpstr>
      <vt:lpstr>Developing the Future Pathway</vt:lpstr>
      <vt:lpstr>PowerPoint Presentation</vt:lpstr>
      <vt:lpstr>Developing the Future Pathway</vt:lpstr>
      <vt:lpstr>Spend as Much Time Re-recruiting Your  Current People as You Spend Recruiting New!</vt:lpstr>
      <vt:lpstr>Bonus Panel Question: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Smith, Katrina</dc:creator>
  <cp:lastModifiedBy>Jeff Roach</cp:lastModifiedBy>
  <cp:revision>1</cp:revision>
  <dcterms:created xsi:type="dcterms:W3CDTF">2022-07-20T12:52:59Z</dcterms:created>
  <dcterms:modified xsi:type="dcterms:W3CDTF">2022-07-20T12:53:26Z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2022-07-20T00:00:00Z</vt:filetime>
  </property>
</Properties>
</file>