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2.xml" ContentType="application/vnd.openxmlformats-officedocument.drawingml.chartshapes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drawings/drawing3.xml" ContentType="application/vnd.openxmlformats-officedocument.drawingml.chartshapes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drawings/drawing4.xml" ContentType="application/vnd.openxmlformats-officedocument.drawingml.chartshapes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drawings/drawing5.xml" ContentType="application/vnd.openxmlformats-officedocument.drawingml.chartshapes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drawings/drawing6.xml" ContentType="application/vnd.openxmlformats-officedocument.drawingml.chartshapes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drawings/drawing7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1"/>
  </p:notesMasterIdLst>
  <p:sldIdLst>
    <p:sldId id="456" r:id="rId5"/>
    <p:sldId id="496" r:id="rId6"/>
    <p:sldId id="507" r:id="rId7"/>
    <p:sldId id="473" r:id="rId8"/>
    <p:sldId id="475" r:id="rId9"/>
    <p:sldId id="500" r:id="rId10"/>
    <p:sldId id="486" r:id="rId11"/>
    <p:sldId id="506" r:id="rId12"/>
    <p:sldId id="503" r:id="rId13"/>
    <p:sldId id="502" r:id="rId14"/>
    <p:sldId id="504" r:id="rId15"/>
    <p:sldId id="501" r:id="rId16"/>
    <p:sldId id="374" r:id="rId17"/>
    <p:sldId id="458" r:id="rId18"/>
    <p:sldId id="505" r:id="rId19"/>
    <p:sldId id="445" r:id="rId20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32523"/>
    <a:srgbClr val="EB0029"/>
    <a:srgbClr val="76933C"/>
    <a:srgbClr val="C4D79B"/>
    <a:srgbClr val="D99694"/>
    <a:srgbClr val="963634"/>
    <a:srgbClr val="DA9694"/>
    <a:srgbClr val="3055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710" autoAdjust="0"/>
    <p:restoredTop sz="94651"/>
  </p:normalViewPr>
  <p:slideViewPr>
    <p:cSldViewPr snapToGrid="0" snapToObjects="1">
      <p:cViewPr varScale="1">
        <p:scale>
          <a:sx n="68" d="100"/>
          <a:sy n="68" d="100"/>
        </p:scale>
        <p:origin x="28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2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chartUserShapes" Target="../drawings/drawing3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chartUserShapes" Target="../drawings/drawing4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chartUserShapes" Target="../drawings/drawing5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chartUserShapes" Target="../drawings/drawing6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chartUserShapes" Target="../drawings/drawing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1337961326907987E-2"/>
          <c:y val="9.8943952036919136E-2"/>
          <c:w val="0.88922298853560922"/>
          <c:h val="0.86990943279431887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Residential Construction</c:v>
                </c:pt>
              </c:strCache>
            </c:strRef>
          </c:tx>
          <c:spPr>
            <a:ln w="3810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Sheet1!$A$2:$A$18</c:f>
              <c:numCache>
                <c:formatCode>[$-409]mmm\-yy;@</c:formatCode>
                <c:ptCount val="17"/>
                <c:pt idx="0">
                  <c:v>43862</c:v>
                </c:pt>
                <c:pt idx="1">
                  <c:v>43891</c:v>
                </c:pt>
                <c:pt idx="2">
                  <c:v>43922</c:v>
                </c:pt>
                <c:pt idx="3">
                  <c:v>43952</c:v>
                </c:pt>
                <c:pt idx="4">
                  <c:v>43983</c:v>
                </c:pt>
                <c:pt idx="5">
                  <c:v>44013</c:v>
                </c:pt>
                <c:pt idx="6">
                  <c:v>44063</c:v>
                </c:pt>
                <c:pt idx="7">
                  <c:v>44075</c:v>
                </c:pt>
                <c:pt idx="8">
                  <c:v>44105</c:v>
                </c:pt>
                <c:pt idx="9">
                  <c:v>44136</c:v>
                </c:pt>
                <c:pt idx="10">
                  <c:v>44166</c:v>
                </c:pt>
                <c:pt idx="11">
                  <c:v>44197</c:v>
                </c:pt>
                <c:pt idx="12">
                  <c:v>44228</c:v>
                </c:pt>
                <c:pt idx="13">
                  <c:v>44256</c:v>
                </c:pt>
                <c:pt idx="14">
                  <c:v>44287</c:v>
                </c:pt>
                <c:pt idx="15">
                  <c:v>44317</c:v>
                </c:pt>
                <c:pt idx="16">
                  <c:v>44348</c:v>
                </c:pt>
              </c:numCache>
            </c:numRef>
          </c:cat>
          <c:val>
            <c:numRef>
              <c:f>Sheet1!$B$2:$B$18</c:f>
              <c:numCache>
                <c:formatCode>0.0%</c:formatCode>
                <c:ptCount val="17"/>
                <c:pt idx="0">
                  <c:v>0</c:v>
                </c:pt>
                <c:pt idx="1">
                  <c:v>-1.3014893331544406E-2</c:v>
                </c:pt>
                <c:pt idx="2">
                  <c:v>-0.15728565678250359</c:v>
                </c:pt>
                <c:pt idx="3">
                  <c:v>-7.9330470951294779E-2</c:v>
                </c:pt>
                <c:pt idx="4">
                  <c:v>-4.7900174426405387E-2</c:v>
                </c:pt>
                <c:pt idx="5">
                  <c:v>-3.7971286730175711E-2</c:v>
                </c:pt>
                <c:pt idx="6">
                  <c:v>-2.5291828793774198E-2</c:v>
                </c:pt>
                <c:pt idx="7">
                  <c:v>-1.9019186904602112E-2</c:v>
                </c:pt>
                <c:pt idx="8">
                  <c:v>-1.1404803434858448E-2</c:v>
                </c:pt>
                <c:pt idx="9">
                  <c:v>-4.1258553602576756E-3</c:v>
                </c:pt>
                <c:pt idx="10">
                  <c:v>2.2809606869717506E-3</c:v>
                </c:pt>
                <c:pt idx="11">
                  <c:v>5.0315309271435852E-3</c:v>
                </c:pt>
                <c:pt idx="12">
                  <c:v>4.8973567690862438E-3</c:v>
                </c:pt>
                <c:pt idx="13">
                  <c:v>1.4557896149201695E-2</c:v>
                </c:pt>
                <c:pt idx="14">
                  <c:v>1.1840869448544272E-2</c:v>
                </c:pt>
                <c:pt idx="15">
                  <c:v>1.1975043606601461E-2</c:v>
                </c:pt>
                <c:pt idx="16">
                  <c:v>1.7073661612773412E-2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6F6-0242-B213-8DBE7C2D49C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Nonresidential Construction</c:v>
                </c:pt>
              </c:strCache>
            </c:strRef>
          </c:tx>
          <c:spPr>
            <a:ln w="38100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cat>
            <c:numRef>
              <c:f>Sheet1!$A$2:$A$18</c:f>
              <c:numCache>
                <c:formatCode>[$-409]mmm\-yy;@</c:formatCode>
                <c:ptCount val="17"/>
                <c:pt idx="0">
                  <c:v>43862</c:v>
                </c:pt>
                <c:pt idx="1">
                  <c:v>43891</c:v>
                </c:pt>
                <c:pt idx="2">
                  <c:v>43922</c:v>
                </c:pt>
                <c:pt idx="3">
                  <c:v>43952</c:v>
                </c:pt>
                <c:pt idx="4">
                  <c:v>43983</c:v>
                </c:pt>
                <c:pt idx="5">
                  <c:v>44013</c:v>
                </c:pt>
                <c:pt idx="6">
                  <c:v>44063</c:v>
                </c:pt>
                <c:pt idx="7">
                  <c:v>44075</c:v>
                </c:pt>
                <c:pt idx="8">
                  <c:v>44105</c:v>
                </c:pt>
                <c:pt idx="9">
                  <c:v>44136</c:v>
                </c:pt>
                <c:pt idx="10">
                  <c:v>44166</c:v>
                </c:pt>
                <c:pt idx="11">
                  <c:v>44197</c:v>
                </c:pt>
                <c:pt idx="12">
                  <c:v>44228</c:v>
                </c:pt>
                <c:pt idx="13">
                  <c:v>44256</c:v>
                </c:pt>
                <c:pt idx="14">
                  <c:v>44287</c:v>
                </c:pt>
                <c:pt idx="15">
                  <c:v>44317</c:v>
                </c:pt>
                <c:pt idx="16">
                  <c:v>44348</c:v>
                </c:pt>
              </c:numCache>
            </c:numRef>
          </c:cat>
          <c:val>
            <c:numRef>
              <c:f>Sheet1!$C$2:$C$18</c:f>
              <c:numCache>
                <c:formatCode>0.0%</c:formatCode>
                <c:ptCount val="17"/>
                <c:pt idx="0">
                  <c:v>0</c:v>
                </c:pt>
                <c:pt idx="1">
                  <c:v>-1.1142538784606153E-2</c:v>
                </c:pt>
                <c:pt idx="2">
                  <c:v>-0.13797462929630583</c:v>
                </c:pt>
                <c:pt idx="3">
                  <c:v>-8.7276077826347859E-2</c:v>
                </c:pt>
                <c:pt idx="4">
                  <c:v>-7.156938373189356E-2</c:v>
                </c:pt>
                <c:pt idx="5">
                  <c:v>-7.2383646181537711E-2</c:v>
                </c:pt>
                <c:pt idx="6">
                  <c:v>-7.4933573326476349E-2</c:v>
                </c:pt>
                <c:pt idx="7">
                  <c:v>-7.1955086997514392E-2</c:v>
                </c:pt>
                <c:pt idx="8">
                  <c:v>-6.1133967600925723E-2</c:v>
                </c:pt>
                <c:pt idx="9">
                  <c:v>-6.0576840661695337E-2</c:v>
                </c:pt>
                <c:pt idx="10">
                  <c:v>-5.4619868003771437E-2</c:v>
                </c:pt>
                <c:pt idx="11">
                  <c:v>-5.3784177594925854E-2</c:v>
                </c:pt>
                <c:pt idx="12">
                  <c:v>-6.5976686380389046E-2</c:v>
                </c:pt>
                <c:pt idx="13">
                  <c:v>-5.2177080654838434E-2</c:v>
                </c:pt>
                <c:pt idx="14">
                  <c:v>-5.243421616525238E-2</c:v>
                </c:pt>
                <c:pt idx="15">
                  <c:v>-5.7084083311905488E-2</c:v>
                </c:pt>
                <c:pt idx="16">
                  <c:v>-6.1926802091368818E-2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6F6-0242-B213-8DBE7C2D49C3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Total Nonfarm Employment </c:v>
                </c:pt>
              </c:strCache>
            </c:strRef>
          </c:tx>
          <c:spPr>
            <a:ln w="38100" cap="rnd">
              <a:solidFill>
                <a:srgbClr val="76933C"/>
              </a:solidFill>
              <a:round/>
            </a:ln>
            <a:effectLst/>
          </c:spPr>
          <c:marker>
            <c:symbol val="none"/>
          </c:marker>
          <c:cat>
            <c:numRef>
              <c:f>Sheet1!$A$2:$A$18</c:f>
              <c:numCache>
                <c:formatCode>[$-409]mmm\-yy;@</c:formatCode>
                <c:ptCount val="17"/>
                <c:pt idx="0">
                  <c:v>43862</c:v>
                </c:pt>
                <c:pt idx="1">
                  <c:v>43891</c:v>
                </c:pt>
                <c:pt idx="2">
                  <c:v>43922</c:v>
                </c:pt>
                <c:pt idx="3">
                  <c:v>43952</c:v>
                </c:pt>
                <c:pt idx="4">
                  <c:v>43983</c:v>
                </c:pt>
                <c:pt idx="5">
                  <c:v>44013</c:v>
                </c:pt>
                <c:pt idx="6">
                  <c:v>44063</c:v>
                </c:pt>
                <c:pt idx="7">
                  <c:v>44075</c:v>
                </c:pt>
                <c:pt idx="8">
                  <c:v>44105</c:v>
                </c:pt>
                <c:pt idx="9">
                  <c:v>44136</c:v>
                </c:pt>
                <c:pt idx="10">
                  <c:v>44166</c:v>
                </c:pt>
                <c:pt idx="11">
                  <c:v>44197</c:v>
                </c:pt>
                <c:pt idx="12">
                  <c:v>44228</c:v>
                </c:pt>
                <c:pt idx="13">
                  <c:v>44256</c:v>
                </c:pt>
                <c:pt idx="14">
                  <c:v>44287</c:v>
                </c:pt>
                <c:pt idx="15">
                  <c:v>44317</c:v>
                </c:pt>
                <c:pt idx="16">
                  <c:v>44348</c:v>
                </c:pt>
              </c:numCache>
            </c:numRef>
          </c:cat>
          <c:val>
            <c:numRef>
              <c:f>Sheet1!$D$2:$D$18</c:f>
              <c:numCache>
                <c:formatCode>0.0%</c:formatCode>
                <c:ptCount val="17"/>
                <c:pt idx="0">
                  <c:v>0</c:v>
                </c:pt>
                <c:pt idx="1">
                  <c:v>-1.1034401368973859E-2</c:v>
                </c:pt>
                <c:pt idx="2">
                  <c:v>-0.14661395330540311</c:v>
                </c:pt>
                <c:pt idx="3">
                  <c:v>-0.1280397054870413</c:v>
                </c:pt>
                <c:pt idx="4">
                  <c:v>-9.6267448188142118E-2</c:v>
                </c:pt>
                <c:pt idx="5">
                  <c:v>-8.4951122125843312E-2</c:v>
                </c:pt>
                <c:pt idx="6">
                  <c:v>-7.4572359578555361E-2</c:v>
                </c:pt>
                <c:pt idx="7">
                  <c:v>-6.9877985615284258E-2</c:v>
                </c:pt>
                <c:pt idx="8">
                  <c:v>-6.541964162782006E-2</c:v>
                </c:pt>
                <c:pt idx="9">
                  <c:v>-6.3688755138569267E-2</c:v>
                </c:pt>
                <c:pt idx="10">
                  <c:v>-6.569500993292815E-2</c:v>
                </c:pt>
                <c:pt idx="11">
                  <c:v>-6.4167371478399973E-2</c:v>
                </c:pt>
                <c:pt idx="12">
                  <c:v>-6.0653147394163505E-2</c:v>
                </c:pt>
                <c:pt idx="13">
                  <c:v>-5.5506382643929111E-2</c:v>
                </c:pt>
                <c:pt idx="14">
                  <c:v>-5.3742714213594014E-2</c:v>
                </c:pt>
                <c:pt idx="15">
                  <c:v>-4.992033988316516E-2</c:v>
                </c:pt>
                <c:pt idx="16">
                  <c:v>-4.4347409898834927E-2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268-4625-B3B3-174D4EC5F37D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Bold Line</c:v>
                </c:pt>
              </c:strCache>
            </c:strRef>
          </c:tx>
          <c:spPr>
            <a:ln w="28575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cat>
            <c:numRef>
              <c:f>Sheet1!$A$2:$A$18</c:f>
              <c:numCache>
                <c:formatCode>[$-409]mmm\-yy;@</c:formatCode>
                <c:ptCount val="17"/>
                <c:pt idx="0">
                  <c:v>43862</c:v>
                </c:pt>
                <c:pt idx="1">
                  <c:v>43891</c:v>
                </c:pt>
                <c:pt idx="2">
                  <c:v>43922</c:v>
                </c:pt>
                <c:pt idx="3">
                  <c:v>43952</c:v>
                </c:pt>
                <c:pt idx="4">
                  <c:v>43983</c:v>
                </c:pt>
                <c:pt idx="5">
                  <c:v>44013</c:v>
                </c:pt>
                <c:pt idx="6">
                  <c:v>44063</c:v>
                </c:pt>
                <c:pt idx="7">
                  <c:v>44075</c:v>
                </c:pt>
                <c:pt idx="8">
                  <c:v>44105</c:v>
                </c:pt>
                <c:pt idx="9">
                  <c:v>44136</c:v>
                </c:pt>
                <c:pt idx="10">
                  <c:v>44166</c:v>
                </c:pt>
                <c:pt idx="11">
                  <c:v>44197</c:v>
                </c:pt>
                <c:pt idx="12">
                  <c:v>44228</c:v>
                </c:pt>
                <c:pt idx="13">
                  <c:v>44256</c:v>
                </c:pt>
                <c:pt idx="14">
                  <c:v>44287</c:v>
                </c:pt>
                <c:pt idx="15">
                  <c:v>44317</c:v>
                </c:pt>
                <c:pt idx="16">
                  <c:v>44348</c:v>
                </c:pt>
              </c:numCache>
            </c:numRef>
          </c:cat>
          <c:val>
            <c:numRef>
              <c:f>Sheet1!$E$2:$E$18</c:f>
              <c:numCache>
                <c:formatCode>0.0%</c:formatCode>
                <c:ptCount val="1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599-E845-ACA6-034013F2119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523390511"/>
        <c:axId val="1523392143"/>
      </c:lineChart>
      <c:dateAx>
        <c:axId val="1523390511"/>
        <c:scaling>
          <c:orientation val="minMax"/>
          <c:max val="44348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m/yy" sourceLinked="0"/>
        <c:majorTickMark val="out"/>
        <c:minorTickMark val="none"/>
        <c:tickLblPos val="nextTo"/>
        <c:crossAx val="1523392143"/>
        <c:crossesAt val="0"/>
        <c:auto val="1"/>
        <c:lblOffset val="100"/>
        <c:baseTimeUnit val="months"/>
      </c:dateAx>
      <c:valAx>
        <c:axId val="1523392143"/>
        <c:scaling>
          <c:orientation val="minMax"/>
          <c:min val="-0.16000000000000003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23390511"/>
        <c:crosses val="autoZero"/>
        <c:crossBetween val="midCat"/>
        <c:majorUnit val="2.0000000000000004E-2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0114958557060745E-2"/>
          <c:y val="0.18798012787577906"/>
          <c:w val="0.88922299271769489"/>
          <c:h val="0.78177012158847736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IL</c:v>
                </c:pt>
              </c:strCache>
            </c:strRef>
          </c:tx>
          <c:spPr>
            <a:ln w="38100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cat>
            <c:numRef>
              <c:f>Sheet1!$A$2:$A$19</c:f>
              <c:numCache>
                <c:formatCode>[$-409]mmm\-yy;@</c:formatCode>
                <c:ptCount val="18"/>
                <c:pt idx="0">
                  <c:v>43831</c:v>
                </c:pt>
                <c:pt idx="1">
                  <c:v>43862</c:v>
                </c:pt>
                <c:pt idx="2">
                  <c:v>43891</c:v>
                </c:pt>
                <c:pt idx="3">
                  <c:v>43922</c:v>
                </c:pt>
                <c:pt idx="4">
                  <c:v>43952</c:v>
                </c:pt>
                <c:pt idx="5">
                  <c:v>43983</c:v>
                </c:pt>
                <c:pt idx="6">
                  <c:v>44013</c:v>
                </c:pt>
                <c:pt idx="7">
                  <c:v>44044</c:v>
                </c:pt>
                <c:pt idx="8">
                  <c:v>44075</c:v>
                </c:pt>
                <c:pt idx="9">
                  <c:v>44105</c:v>
                </c:pt>
                <c:pt idx="10">
                  <c:v>44136</c:v>
                </c:pt>
                <c:pt idx="11">
                  <c:v>44166</c:v>
                </c:pt>
                <c:pt idx="12">
                  <c:v>44197</c:v>
                </c:pt>
                <c:pt idx="13">
                  <c:v>44228</c:v>
                </c:pt>
                <c:pt idx="14">
                  <c:v>44256</c:v>
                </c:pt>
                <c:pt idx="15">
                  <c:v>44287</c:v>
                </c:pt>
                <c:pt idx="16">
                  <c:v>44317</c:v>
                </c:pt>
                <c:pt idx="17">
                  <c:v>44348</c:v>
                </c:pt>
              </c:numCache>
            </c:numRef>
          </c:cat>
          <c:val>
            <c:numRef>
              <c:f>Sheet1!$B$2:$B$19</c:f>
              <c:numCache>
                <c:formatCode>0.0%</c:formatCode>
                <c:ptCount val="18"/>
                <c:pt idx="0">
                  <c:v>0</c:v>
                </c:pt>
                <c:pt idx="1">
                  <c:v>-6.1002178649237722E-3</c:v>
                </c:pt>
                <c:pt idx="2">
                  <c:v>-2.0915032679738613E-2</c:v>
                </c:pt>
                <c:pt idx="3">
                  <c:v>-0.13289760348583879</c:v>
                </c:pt>
                <c:pt idx="4">
                  <c:v>-9.6296296296296269E-2</c:v>
                </c:pt>
                <c:pt idx="5">
                  <c:v>-7.7124183006535896E-2</c:v>
                </c:pt>
                <c:pt idx="6">
                  <c:v>-6.7973856209150307E-2</c:v>
                </c:pt>
                <c:pt idx="7">
                  <c:v>-6.6666666666666721E-2</c:v>
                </c:pt>
                <c:pt idx="8">
                  <c:v>-6.884531590413949E-2</c:v>
                </c:pt>
                <c:pt idx="9">
                  <c:v>-6.0130718954248416E-2</c:v>
                </c:pt>
                <c:pt idx="10">
                  <c:v>-4.7058823529411813E-2</c:v>
                </c:pt>
                <c:pt idx="11">
                  <c:v>-2.9629629629629679E-2</c:v>
                </c:pt>
                <c:pt idx="12">
                  <c:v>-4.6623093681917159E-2</c:v>
                </c:pt>
                <c:pt idx="13">
                  <c:v>-5.7080610021786465E-2</c:v>
                </c:pt>
                <c:pt idx="14">
                  <c:v>-2.9193899782135026E-2</c:v>
                </c:pt>
                <c:pt idx="15">
                  <c:v>-1.1328976034858364E-2</c:v>
                </c:pt>
                <c:pt idx="16">
                  <c:v>-3.4422657952069745E-2</c:v>
                </c:pt>
                <c:pt idx="17">
                  <c:v>-2.5272331154684146E-2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705-C241-B974-871990603BDD}"/>
            </c:ext>
          </c:extLst>
        </c:ser>
        <c:ser>
          <c:idx val="2"/>
          <c:order val="1"/>
          <c:tx>
            <c:strRef>
              <c:f>Sheet1!$D$1</c:f>
              <c:strCache>
                <c:ptCount val="1"/>
                <c:pt idx="0">
                  <c:v>WI</c:v>
                </c:pt>
              </c:strCache>
            </c:strRef>
          </c:tx>
          <c:spPr>
            <a:ln w="3810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cat>
            <c:numRef>
              <c:f>Sheet1!$A$2:$A$19</c:f>
              <c:numCache>
                <c:formatCode>[$-409]mmm\-yy;@</c:formatCode>
                <c:ptCount val="18"/>
                <c:pt idx="0">
                  <c:v>43831</c:v>
                </c:pt>
                <c:pt idx="1">
                  <c:v>43862</c:v>
                </c:pt>
                <c:pt idx="2">
                  <c:v>43891</c:v>
                </c:pt>
                <c:pt idx="3">
                  <c:v>43922</c:v>
                </c:pt>
                <c:pt idx="4">
                  <c:v>43952</c:v>
                </c:pt>
                <c:pt idx="5">
                  <c:v>43983</c:v>
                </c:pt>
                <c:pt idx="6">
                  <c:v>44013</c:v>
                </c:pt>
                <c:pt idx="7">
                  <c:v>44044</c:v>
                </c:pt>
                <c:pt idx="8">
                  <c:v>44075</c:v>
                </c:pt>
                <c:pt idx="9">
                  <c:v>44105</c:v>
                </c:pt>
                <c:pt idx="10">
                  <c:v>44136</c:v>
                </c:pt>
                <c:pt idx="11">
                  <c:v>44166</c:v>
                </c:pt>
                <c:pt idx="12">
                  <c:v>44197</c:v>
                </c:pt>
                <c:pt idx="13">
                  <c:v>44228</c:v>
                </c:pt>
                <c:pt idx="14">
                  <c:v>44256</c:v>
                </c:pt>
                <c:pt idx="15">
                  <c:v>44287</c:v>
                </c:pt>
                <c:pt idx="16">
                  <c:v>44317</c:v>
                </c:pt>
                <c:pt idx="17">
                  <c:v>44348</c:v>
                </c:pt>
              </c:numCache>
            </c:numRef>
          </c:cat>
          <c:val>
            <c:numRef>
              <c:f>Sheet1!$D$2:$D$19</c:f>
              <c:numCache>
                <c:formatCode>0.0%</c:formatCode>
                <c:ptCount val="18"/>
                <c:pt idx="0">
                  <c:v>0</c:v>
                </c:pt>
                <c:pt idx="1">
                  <c:v>1.5785319652723191E-3</c:v>
                </c:pt>
                <c:pt idx="2">
                  <c:v>0</c:v>
                </c:pt>
                <c:pt idx="3">
                  <c:v>-7.4191002367797992E-2</c:v>
                </c:pt>
                <c:pt idx="4">
                  <c:v>-4.1041831097079734E-2</c:v>
                </c:pt>
                <c:pt idx="5">
                  <c:v>-4.1041831097079734E-2</c:v>
                </c:pt>
                <c:pt idx="6">
                  <c:v>-3.6306235201262894E-2</c:v>
                </c:pt>
                <c:pt idx="7">
                  <c:v>-2.9992107340173615E-2</c:v>
                </c:pt>
                <c:pt idx="8">
                  <c:v>-3.235990528808215E-2</c:v>
                </c:pt>
                <c:pt idx="9">
                  <c:v>-1.5785319652723191E-3</c:v>
                </c:pt>
                <c:pt idx="10">
                  <c:v>-7.8926598263621571E-4</c:v>
                </c:pt>
                <c:pt idx="11">
                  <c:v>0</c:v>
                </c:pt>
                <c:pt idx="12">
                  <c:v>-2.920284135753751E-2</c:v>
                </c:pt>
                <c:pt idx="13">
                  <c:v>-5.6827150749802706E-2</c:v>
                </c:pt>
                <c:pt idx="14">
                  <c:v>-3.5516969218626675E-2</c:v>
                </c:pt>
                <c:pt idx="15">
                  <c:v>-7.8926598263614842E-3</c:v>
                </c:pt>
                <c:pt idx="16">
                  <c:v>-2.3677979479084451E-2</c:v>
                </c:pt>
                <c:pt idx="17">
                  <c:v>-3.3149171270718251E-2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E67-D847-A54A-5347BA94567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523390511"/>
        <c:axId val="1523392143"/>
      </c:lineChart>
      <c:dateAx>
        <c:axId val="1523390511"/>
        <c:scaling>
          <c:orientation val="minMax"/>
          <c:max val="44348"/>
          <c:min val="43831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m/yy" sourceLinked="0"/>
        <c:majorTickMark val="out"/>
        <c:minorTickMark val="none"/>
        <c:tickLblPos val="nextTo"/>
        <c:crossAx val="1523392143"/>
        <c:crossesAt val="0"/>
        <c:auto val="1"/>
        <c:lblOffset val="100"/>
        <c:baseTimeUnit val="months"/>
      </c:dateAx>
      <c:valAx>
        <c:axId val="1523392143"/>
        <c:scaling>
          <c:orientation val="minMax"/>
          <c:max val="4.0000000000000008E-2"/>
          <c:min val="-0.16000000000000003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23390511"/>
        <c:crosses val="autoZero"/>
        <c:crossBetween val="midCat"/>
        <c:majorUnit val="4.0000000000000008E-2"/>
      </c:valAx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325775186201878"/>
          <c:y val="0.10095843487435603"/>
          <c:w val="0.79897264736396623"/>
          <c:h val="0.76471701517857105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Milwaukee-Waukesha-West Allis, WI 2019</c:v>
                </c:pt>
              </c:strCache>
            </c:strRef>
          </c:tx>
          <c:spPr>
            <a:ln w="38100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cat>
            <c:strRef>
              <c:f>Sheet1!$A$2:$A$13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30200</c:v>
                </c:pt>
                <c:pt idx="1">
                  <c:v>29700</c:v>
                </c:pt>
                <c:pt idx="2">
                  <c:v>30100</c:v>
                </c:pt>
                <c:pt idx="3">
                  <c:v>32100</c:v>
                </c:pt>
                <c:pt idx="4">
                  <c:v>33400</c:v>
                </c:pt>
                <c:pt idx="5">
                  <c:v>34500</c:v>
                </c:pt>
                <c:pt idx="6">
                  <c:v>35100</c:v>
                </c:pt>
                <c:pt idx="7">
                  <c:v>35300</c:v>
                </c:pt>
                <c:pt idx="8">
                  <c:v>34800</c:v>
                </c:pt>
                <c:pt idx="9">
                  <c:v>34500</c:v>
                </c:pt>
                <c:pt idx="10">
                  <c:v>33500</c:v>
                </c:pt>
                <c:pt idx="11">
                  <c:v>33000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5D9-D242-890D-3349EA489E2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Milwaukee-Waukesha-West Allis, WI  2020</c:v>
                </c:pt>
              </c:strCache>
            </c:strRef>
          </c:tx>
          <c:spPr>
            <a:ln w="3810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Sheet1!$A$2:$A$13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Sheet1!$C$2:$C$13</c:f>
              <c:numCache>
                <c:formatCode>General</c:formatCode>
                <c:ptCount val="12"/>
                <c:pt idx="0">
                  <c:v>31100</c:v>
                </c:pt>
                <c:pt idx="1">
                  <c:v>30900</c:v>
                </c:pt>
                <c:pt idx="2">
                  <c:v>31400</c:v>
                </c:pt>
                <c:pt idx="3">
                  <c:v>30900</c:v>
                </c:pt>
                <c:pt idx="4">
                  <c:v>33300</c:v>
                </c:pt>
                <c:pt idx="5">
                  <c:v>34400</c:v>
                </c:pt>
                <c:pt idx="6">
                  <c:v>34600</c:v>
                </c:pt>
                <c:pt idx="7">
                  <c:v>34700</c:v>
                </c:pt>
                <c:pt idx="8">
                  <c:v>33800</c:v>
                </c:pt>
                <c:pt idx="9">
                  <c:v>35200</c:v>
                </c:pt>
                <c:pt idx="10">
                  <c:v>32900</c:v>
                </c:pt>
                <c:pt idx="11">
                  <c:v>29300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5D9-D242-890D-3349EA489E20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Milwaukee-Waukesha-West Allis, WI 2021</c:v>
                </c:pt>
              </c:strCache>
            </c:strRef>
          </c:tx>
          <c:spPr>
            <a:ln w="38100" cap="rnd">
              <a:solidFill>
                <a:srgbClr val="7030A0"/>
              </a:solidFill>
              <a:round/>
            </a:ln>
            <a:effectLst/>
          </c:spPr>
          <c:marker>
            <c:symbol val="none"/>
          </c:marker>
          <c:cat>
            <c:strRef>
              <c:f>Sheet1!$A$2:$A$13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Sheet1!$D$2:$D$13</c:f>
              <c:numCache>
                <c:formatCode>General</c:formatCode>
                <c:ptCount val="12"/>
                <c:pt idx="0">
                  <c:v>26200</c:v>
                </c:pt>
                <c:pt idx="1">
                  <c:v>24500</c:v>
                </c:pt>
                <c:pt idx="2">
                  <c:v>28100</c:v>
                </c:pt>
                <c:pt idx="3">
                  <c:v>32100</c:v>
                </c:pt>
                <c:pt idx="4">
                  <c:v>32100</c:v>
                </c:pt>
                <c:pt idx="5">
                  <c:v>32500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E5D9-D242-890D-3349EA489E2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923165327"/>
        <c:axId val="455392463"/>
      </c:lineChart>
      <c:catAx>
        <c:axId val="923165327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55392463"/>
        <c:crosses val="autoZero"/>
        <c:auto val="1"/>
        <c:lblAlgn val="ctr"/>
        <c:lblOffset val="100"/>
        <c:noMultiLvlLbl val="0"/>
      </c:catAx>
      <c:valAx>
        <c:axId val="455392463"/>
        <c:scaling>
          <c:orientation val="minMax"/>
          <c:max val="400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23165327"/>
        <c:crosses val="autoZero"/>
        <c:crossBetween val="midCat"/>
        <c:majorUnit val="10000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659905741774393"/>
          <c:y val="8.9194936926120016E-2"/>
          <c:w val="0.81101464631046882"/>
          <c:h val="0.77082192772718339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Madison, WI 2019</c:v>
                </c:pt>
              </c:strCache>
            </c:strRef>
          </c:tx>
          <c:spPr>
            <a:ln w="38100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cat>
            <c:strRef>
              <c:f>Sheet1!$A$2:$A$13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17400</c:v>
                </c:pt>
                <c:pt idx="1">
                  <c:v>17000</c:v>
                </c:pt>
                <c:pt idx="2">
                  <c:v>17400</c:v>
                </c:pt>
                <c:pt idx="3">
                  <c:v>18300</c:v>
                </c:pt>
                <c:pt idx="4">
                  <c:v>18800</c:v>
                </c:pt>
                <c:pt idx="5">
                  <c:v>19500</c:v>
                </c:pt>
                <c:pt idx="6">
                  <c:v>19400</c:v>
                </c:pt>
                <c:pt idx="7">
                  <c:v>19300</c:v>
                </c:pt>
                <c:pt idx="8">
                  <c:v>18900</c:v>
                </c:pt>
                <c:pt idx="9">
                  <c:v>18700</c:v>
                </c:pt>
                <c:pt idx="10">
                  <c:v>18400</c:v>
                </c:pt>
                <c:pt idx="11">
                  <c:v>18200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71A-C74B-8443-6BCE3EEBF63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Madison, WI 2020</c:v>
                </c:pt>
              </c:strCache>
            </c:strRef>
          </c:tx>
          <c:spPr>
            <a:ln w="3810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Sheet1!$A$2:$A$13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Sheet1!$C$2:$C$13</c:f>
              <c:numCache>
                <c:formatCode>General</c:formatCode>
                <c:ptCount val="12"/>
                <c:pt idx="0">
                  <c:v>17000</c:v>
                </c:pt>
                <c:pt idx="1">
                  <c:v>16700</c:v>
                </c:pt>
                <c:pt idx="2">
                  <c:v>17000</c:v>
                </c:pt>
                <c:pt idx="3">
                  <c:v>16400</c:v>
                </c:pt>
                <c:pt idx="4">
                  <c:v>17700</c:v>
                </c:pt>
                <c:pt idx="5">
                  <c:v>18400</c:v>
                </c:pt>
                <c:pt idx="6">
                  <c:v>18600</c:v>
                </c:pt>
                <c:pt idx="7">
                  <c:v>18600</c:v>
                </c:pt>
                <c:pt idx="8">
                  <c:v>18000</c:v>
                </c:pt>
                <c:pt idx="9">
                  <c:v>18500</c:v>
                </c:pt>
                <c:pt idx="10">
                  <c:v>18400</c:v>
                </c:pt>
                <c:pt idx="11">
                  <c:v>18100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71A-C74B-8443-6BCE3EEBF631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Madison, WI 2021</c:v>
                </c:pt>
              </c:strCache>
            </c:strRef>
          </c:tx>
          <c:spPr>
            <a:ln w="38100" cap="rnd">
              <a:solidFill>
                <a:srgbClr val="7030A0"/>
              </a:solidFill>
              <a:round/>
            </a:ln>
            <a:effectLst/>
          </c:spPr>
          <c:marker>
            <c:symbol val="none"/>
          </c:marker>
          <c:cat>
            <c:strRef>
              <c:f>Sheet1!$A$2:$A$13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Sheet1!$D$2:$D$13</c:f>
              <c:numCache>
                <c:formatCode>General</c:formatCode>
                <c:ptCount val="12"/>
                <c:pt idx="0">
                  <c:v>16900</c:v>
                </c:pt>
                <c:pt idx="1">
                  <c:v>16700</c:v>
                </c:pt>
                <c:pt idx="2">
                  <c:v>17100</c:v>
                </c:pt>
                <c:pt idx="3">
                  <c:v>18700</c:v>
                </c:pt>
                <c:pt idx="4">
                  <c:v>19300</c:v>
                </c:pt>
                <c:pt idx="5">
                  <c:v>20100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D71A-C74B-8443-6BCE3EEBF63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923165327"/>
        <c:axId val="455392463"/>
      </c:lineChart>
      <c:catAx>
        <c:axId val="923165327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m/d/yy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55392463"/>
        <c:crosses val="autoZero"/>
        <c:auto val="1"/>
        <c:lblAlgn val="ctr"/>
        <c:lblOffset val="100"/>
        <c:noMultiLvlLbl val="0"/>
      </c:catAx>
      <c:valAx>
        <c:axId val="455392463"/>
        <c:scaling>
          <c:orientation val="minMax"/>
          <c:max val="210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23165327"/>
        <c:crosses val="autoZero"/>
        <c:crossBetween val="midCat"/>
        <c:majorUnit val="7000"/>
      </c:valAx>
      <c:spPr>
        <a:noFill/>
        <a:ln>
          <a:noFill/>
        </a:ln>
        <a:effectLst/>
      </c:spPr>
    </c:plotArea>
    <c:plotVisOnly val="0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325775186201878"/>
          <c:y val="0.11068951606260533"/>
          <c:w val="0.79897264736396623"/>
          <c:h val="0.75498593399032166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Racine 2019</c:v>
                </c:pt>
              </c:strCache>
            </c:strRef>
          </c:tx>
          <c:spPr>
            <a:ln w="38100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cat>
            <c:strRef>
              <c:f>Sheet1!$A$2:$A$13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2900</c:v>
                </c:pt>
                <c:pt idx="1">
                  <c:v>2800</c:v>
                </c:pt>
                <c:pt idx="2">
                  <c:v>2900</c:v>
                </c:pt>
                <c:pt idx="3">
                  <c:v>3100</c:v>
                </c:pt>
                <c:pt idx="4">
                  <c:v>3300</c:v>
                </c:pt>
                <c:pt idx="5">
                  <c:v>3300</c:v>
                </c:pt>
                <c:pt idx="6">
                  <c:v>3400</c:v>
                </c:pt>
                <c:pt idx="7">
                  <c:v>3300</c:v>
                </c:pt>
                <c:pt idx="8">
                  <c:v>3300</c:v>
                </c:pt>
                <c:pt idx="9">
                  <c:v>3200</c:v>
                </c:pt>
                <c:pt idx="10">
                  <c:v>3100</c:v>
                </c:pt>
                <c:pt idx="11">
                  <c:v>3000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ED8-4443-8CA9-DE1C63F7FA6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Racine  2020</c:v>
                </c:pt>
              </c:strCache>
            </c:strRef>
          </c:tx>
          <c:spPr>
            <a:ln w="3810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Sheet1!$A$2:$A$13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Sheet1!$C$2:$C$13</c:f>
              <c:numCache>
                <c:formatCode>General</c:formatCode>
                <c:ptCount val="12"/>
                <c:pt idx="0">
                  <c:v>2800</c:v>
                </c:pt>
                <c:pt idx="1">
                  <c:v>2700</c:v>
                </c:pt>
                <c:pt idx="2">
                  <c:v>2800</c:v>
                </c:pt>
                <c:pt idx="3">
                  <c:v>2900</c:v>
                </c:pt>
                <c:pt idx="4">
                  <c:v>3100</c:v>
                </c:pt>
                <c:pt idx="5">
                  <c:v>3200</c:v>
                </c:pt>
                <c:pt idx="6">
                  <c:v>3300</c:v>
                </c:pt>
                <c:pt idx="7">
                  <c:v>3300</c:v>
                </c:pt>
                <c:pt idx="8">
                  <c:v>3200</c:v>
                </c:pt>
                <c:pt idx="9">
                  <c:v>3200</c:v>
                </c:pt>
                <c:pt idx="10">
                  <c:v>3200</c:v>
                </c:pt>
                <c:pt idx="11">
                  <c:v>3000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ED8-4443-8CA9-DE1C63F7FA6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Racine 2021</c:v>
                </c:pt>
              </c:strCache>
            </c:strRef>
          </c:tx>
          <c:spPr>
            <a:ln w="38100" cap="rnd">
              <a:solidFill>
                <a:srgbClr val="7030A0"/>
              </a:solidFill>
              <a:round/>
            </a:ln>
            <a:effectLst/>
          </c:spPr>
          <c:marker>
            <c:symbol val="none"/>
          </c:marker>
          <c:cat>
            <c:strRef>
              <c:f>Sheet1!$A$2:$A$13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Sheet1!$D$2:$D$13</c:f>
              <c:numCache>
                <c:formatCode>General</c:formatCode>
                <c:ptCount val="12"/>
                <c:pt idx="0">
                  <c:v>2800</c:v>
                </c:pt>
                <c:pt idx="1">
                  <c:v>2700</c:v>
                </c:pt>
                <c:pt idx="2">
                  <c:v>2800</c:v>
                </c:pt>
                <c:pt idx="3">
                  <c:v>3100</c:v>
                </c:pt>
                <c:pt idx="4">
                  <c:v>3300</c:v>
                </c:pt>
                <c:pt idx="5">
                  <c:v>3400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ED8-4443-8CA9-DE1C63F7FA6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923165327"/>
        <c:axId val="455392463"/>
      </c:lineChart>
      <c:catAx>
        <c:axId val="923165327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55392463"/>
        <c:crosses val="autoZero"/>
        <c:auto val="1"/>
        <c:lblAlgn val="ctr"/>
        <c:lblOffset val="100"/>
        <c:noMultiLvlLbl val="0"/>
      </c:catAx>
      <c:valAx>
        <c:axId val="455392463"/>
        <c:scaling>
          <c:orientation val="minMax"/>
          <c:max val="40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23165327"/>
        <c:crosses val="autoZero"/>
        <c:crossBetween val="midCat"/>
        <c:majorUnit val="1000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325775186201878"/>
          <c:y val="7.1765191309608137E-2"/>
          <c:w val="0.80740086768702035"/>
          <c:h val="0.793910258743319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Lake County-Kenosha County, IL-WI 2019</c:v>
                </c:pt>
              </c:strCache>
            </c:strRef>
          </c:tx>
          <c:spPr>
            <a:ln w="38100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cat>
            <c:strRef>
              <c:f>Sheet1!$A$2:$A$13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14100</c:v>
                </c:pt>
                <c:pt idx="1">
                  <c:v>13800</c:v>
                </c:pt>
                <c:pt idx="2">
                  <c:v>14500</c:v>
                </c:pt>
                <c:pt idx="3">
                  <c:v>15400</c:v>
                </c:pt>
                <c:pt idx="4">
                  <c:v>16200</c:v>
                </c:pt>
                <c:pt idx="5">
                  <c:v>16600</c:v>
                </c:pt>
                <c:pt idx="6">
                  <c:v>16500</c:v>
                </c:pt>
                <c:pt idx="7">
                  <c:v>16400</c:v>
                </c:pt>
                <c:pt idx="8">
                  <c:v>16100.000000000002</c:v>
                </c:pt>
                <c:pt idx="9">
                  <c:v>16100.000000000002</c:v>
                </c:pt>
                <c:pt idx="10">
                  <c:v>15400</c:v>
                </c:pt>
                <c:pt idx="11">
                  <c:v>15000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35D-2449-8073-CF03B3A96A2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Lake County-Kenosha County, IL-WI  2020</c:v>
                </c:pt>
              </c:strCache>
            </c:strRef>
          </c:tx>
          <c:spPr>
            <a:ln w="3810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Sheet1!$A$2:$A$13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Sheet1!$C$2:$C$13</c:f>
              <c:numCache>
                <c:formatCode>General</c:formatCode>
                <c:ptCount val="12"/>
                <c:pt idx="0">
                  <c:v>13600</c:v>
                </c:pt>
                <c:pt idx="1">
                  <c:v>13400</c:v>
                </c:pt>
                <c:pt idx="2">
                  <c:v>13700</c:v>
                </c:pt>
                <c:pt idx="3">
                  <c:v>12800</c:v>
                </c:pt>
                <c:pt idx="4">
                  <c:v>14500</c:v>
                </c:pt>
                <c:pt idx="5">
                  <c:v>15200</c:v>
                </c:pt>
                <c:pt idx="6">
                  <c:v>15500</c:v>
                </c:pt>
                <c:pt idx="7">
                  <c:v>15300</c:v>
                </c:pt>
                <c:pt idx="8">
                  <c:v>15000</c:v>
                </c:pt>
                <c:pt idx="9">
                  <c:v>15200</c:v>
                </c:pt>
                <c:pt idx="10">
                  <c:v>14800</c:v>
                </c:pt>
                <c:pt idx="11">
                  <c:v>13900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35D-2449-8073-CF03B3A96A20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Lake County-Kenosha County, IL-WI 2021</c:v>
                </c:pt>
              </c:strCache>
            </c:strRef>
          </c:tx>
          <c:spPr>
            <a:ln w="38100" cap="rnd">
              <a:solidFill>
                <a:srgbClr val="7030A0"/>
              </a:solidFill>
              <a:round/>
            </a:ln>
            <a:effectLst/>
          </c:spPr>
          <c:marker>
            <c:symbol val="none"/>
          </c:marker>
          <c:cat>
            <c:strRef>
              <c:f>Sheet1!$A$2:$A$13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Sheet1!$D$2:$D$13</c:f>
              <c:numCache>
                <c:formatCode>General</c:formatCode>
                <c:ptCount val="12"/>
                <c:pt idx="0">
                  <c:v>12700</c:v>
                </c:pt>
                <c:pt idx="1">
                  <c:v>12300</c:v>
                </c:pt>
                <c:pt idx="2">
                  <c:v>13100</c:v>
                </c:pt>
                <c:pt idx="3">
                  <c:v>14400</c:v>
                </c:pt>
                <c:pt idx="4">
                  <c:v>15000</c:v>
                </c:pt>
                <c:pt idx="5">
                  <c:v>15400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35D-2449-8073-CF03B3A96A2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923165327"/>
        <c:axId val="455392463"/>
      </c:lineChart>
      <c:catAx>
        <c:axId val="923165327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55392463"/>
        <c:crosses val="autoZero"/>
        <c:auto val="1"/>
        <c:lblAlgn val="ctr"/>
        <c:lblOffset val="100"/>
        <c:noMultiLvlLbl val="0"/>
      </c:catAx>
      <c:valAx>
        <c:axId val="455392463"/>
        <c:scaling>
          <c:orientation val="minMax"/>
          <c:max val="200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23165327"/>
        <c:crosses val="autoZero"/>
        <c:crossBetween val="midCat"/>
        <c:majorUnit val="5000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0114958557060745E-2"/>
          <c:y val="0.10036694717806134"/>
          <c:w val="0.88922299271769489"/>
          <c:h val="0.86990943279431887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New nonres building construction</c:v>
                </c:pt>
              </c:strCache>
            </c:strRef>
          </c:tx>
          <c:spPr>
            <a:ln w="3810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Sheet1!$A$2:$A$14</c:f>
              <c:numCache>
                <c:formatCode>[$-409]mmm\-yy;@</c:formatCode>
                <c:ptCount val="13"/>
                <c:pt idx="0">
                  <c:v>43983</c:v>
                </c:pt>
                <c:pt idx="1">
                  <c:v>44013</c:v>
                </c:pt>
                <c:pt idx="2">
                  <c:v>44044</c:v>
                </c:pt>
                <c:pt idx="3">
                  <c:v>44075</c:v>
                </c:pt>
                <c:pt idx="4">
                  <c:v>44105</c:v>
                </c:pt>
                <c:pt idx="5">
                  <c:v>44136</c:v>
                </c:pt>
                <c:pt idx="6">
                  <c:v>44166</c:v>
                </c:pt>
                <c:pt idx="7">
                  <c:v>44197</c:v>
                </c:pt>
                <c:pt idx="8">
                  <c:v>44228</c:v>
                </c:pt>
                <c:pt idx="9">
                  <c:v>44256</c:v>
                </c:pt>
                <c:pt idx="10">
                  <c:v>44287</c:v>
                </c:pt>
                <c:pt idx="11">
                  <c:v>44317</c:v>
                </c:pt>
                <c:pt idx="12">
                  <c:v>44348</c:v>
                </c:pt>
              </c:numCache>
            </c:numRef>
          </c:cat>
          <c:val>
            <c:numRef>
              <c:f>Sheet1!$B$2:$B$14</c:f>
              <c:numCache>
                <c:formatCode>0.0%</c:formatCode>
                <c:ptCount val="13"/>
                <c:pt idx="0">
                  <c:v>0</c:v>
                </c:pt>
                <c:pt idx="1">
                  <c:v>6.2548866301796943E-3</c:v>
                </c:pt>
                <c:pt idx="2">
                  <c:v>3.9093041438623922E-3</c:v>
                </c:pt>
                <c:pt idx="3">
                  <c:v>2.3455824863173021E-3</c:v>
                </c:pt>
                <c:pt idx="4">
                  <c:v>7.8186082877243403E-4</c:v>
                </c:pt>
                <c:pt idx="5">
                  <c:v>2.3455824863173021E-3</c:v>
                </c:pt>
                <c:pt idx="6">
                  <c:v>2.3455824863173021E-3</c:v>
                </c:pt>
                <c:pt idx="7">
                  <c:v>4.6911649726348262E-3</c:v>
                </c:pt>
                <c:pt idx="8">
                  <c:v>6.2548866301796943E-3</c:v>
                </c:pt>
                <c:pt idx="9">
                  <c:v>1.2509773260359611E-2</c:v>
                </c:pt>
                <c:pt idx="10">
                  <c:v>2.4237685691946786E-2</c:v>
                </c:pt>
                <c:pt idx="11">
                  <c:v>2.9710711493354049E-2</c:v>
                </c:pt>
                <c:pt idx="12">
                  <c:v>3.3620015637216442E-2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6F6-0242-B213-8DBE7C2D49C3}"/>
            </c:ext>
          </c:extLst>
        </c:ser>
        <c:ser>
          <c:idx val="2"/>
          <c:order val="1"/>
          <c:tx>
            <c:strRef>
              <c:f>Sheet1!$D$1</c:f>
              <c:strCache>
                <c:ptCount val="1"/>
                <c:pt idx="0">
                  <c:v>Inputs to construction </c:v>
                </c:pt>
              </c:strCache>
            </c:strRef>
          </c:tx>
          <c:spPr>
            <a:ln w="38100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cat>
            <c:numRef>
              <c:f>Sheet1!$A$2:$A$14</c:f>
              <c:numCache>
                <c:formatCode>[$-409]mmm\-yy;@</c:formatCode>
                <c:ptCount val="13"/>
                <c:pt idx="0">
                  <c:v>43983</c:v>
                </c:pt>
                <c:pt idx="1">
                  <c:v>44013</c:v>
                </c:pt>
                <c:pt idx="2">
                  <c:v>44044</c:v>
                </c:pt>
                <c:pt idx="3">
                  <c:v>44075</c:v>
                </c:pt>
                <c:pt idx="4">
                  <c:v>44105</c:v>
                </c:pt>
                <c:pt idx="5">
                  <c:v>44136</c:v>
                </c:pt>
                <c:pt idx="6">
                  <c:v>44166</c:v>
                </c:pt>
                <c:pt idx="7">
                  <c:v>44197</c:v>
                </c:pt>
                <c:pt idx="8">
                  <c:v>44228</c:v>
                </c:pt>
                <c:pt idx="9">
                  <c:v>44256</c:v>
                </c:pt>
                <c:pt idx="10">
                  <c:v>44287</c:v>
                </c:pt>
                <c:pt idx="11">
                  <c:v>44317</c:v>
                </c:pt>
                <c:pt idx="12">
                  <c:v>44348</c:v>
                </c:pt>
              </c:numCache>
            </c:numRef>
          </c:cat>
          <c:val>
            <c:numRef>
              <c:f>Sheet1!$D$2:$D$14</c:f>
              <c:numCache>
                <c:formatCode>0.0%</c:formatCode>
                <c:ptCount val="13"/>
                <c:pt idx="0">
                  <c:v>0</c:v>
                </c:pt>
                <c:pt idx="1">
                  <c:v>1.3774104683195591E-2</c:v>
                </c:pt>
                <c:pt idx="2">
                  <c:v>3.7649219467401233E-2</c:v>
                </c:pt>
                <c:pt idx="3">
                  <c:v>6.0606060606060552E-2</c:v>
                </c:pt>
                <c:pt idx="4">
                  <c:v>6.1524334251606874E-2</c:v>
                </c:pt>
                <c:pt idx="5">
                  <c:v>4.8668503213957728E-2</c:v>
                </c:pt>
                <c:pt idx="6">
                  <c:v>6.7033976124885181E-2</c:v>
                </c:pt>
                <c:pt idx="7">
                  <c:v>0.10101010101010101</c:v>
                </c:pt>
                <c:pt idx="8">
                  <c:v>0.1212121212121211</c:v>
                </c:pt>
                <c:pt idx="9">
                  <c:v>0.14325068870523411</c:v>
                </c:pt>
                <c:pt idx="10">
                  <c:v>0.16620752984389342</c:v>
                </c:pt>
                <c:pt idx="11">
                  <c:v>0.21671258034894392</c:v>
                </c:pt>
                <c:pt idx="12">
                  <c:v>0.26262626262626254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268-4625-B3B3-174D4EC5F37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523390511"/>
        <c:axId val="1523392143"/>
      </c:lineChart>
      <c:dateAx>
        <c:axId val="1523390511"/>
        <c:scaling>
          <c:orientation val="minMax"/>
          <c:max val="44348"/>
          <c:min val="43983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m/yy" sourceLinked="0"/>
        <c:majorTickMark val="out"/>
        <c:minorTickMark val="none"/>
        <c:tickLblPos val="nextTo"/>
        <c:crossAx val="1523392143"/>
        <c:crossesAt val="0"/>
        <c:auto val="1"/>
        <c:lblOffset val="100"/>
        <c:baseTimeUnit val="months"/>
      </c:dateAx>
      <c:valAx>
        <c:axId val="1523392143"/>
        <c:scaling>
          <c:orientation val="minMax"/>
          <c:max val="0.30000000000000004"/>
          <c:min val="-5.000000000000001E-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23390511"/>
        <c:crosses val="autoZero"/>
        <c:crossBetween val="midCat"/>
        <c:majorUnit val="5.000000000000001E-2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0114958557060745E-2"/>
          <c:y val="9.1637978870080364E-2"/>
          <c:w val="0.83148739917402581"/>
          <c:h val="0.8786383633087016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New nonres building construction</c:v>
                </c:pt>
              </c:strCache>
            </c:strRef>
          </c:tx>
          <c:spPr>
            <a:ln w="3810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Sheet1!$A$2:$A$14</c:f>
              <c:numCache>
                <c:formatCode>[$-409]mmm\-yy;@</c:formatCode>
                <c:ptCount val="13"/>
                <c:pt idx="0">
                  <c:v>43983</c:v>
                </c:pt>
                <c:pt idx="1">
                  <c:v>44013</c:v>
                </c:pt>
                <c:pt idx="2">
                  <c:v>44044</c:v>
                </c:pt>
                <c:pt idx="3">
                  <c:v>44075</c:v>
                </c:pt>
                <c:pt idx="4">
                  <c:v>44105</c:v>
                </c:pt>
                <c:pt idx="5">
                  <c:v>44136</c:v>
                </c:pt>
                <c:pt idx="6">
                  <c:v>44166</c:v>
                </c:pt>
                <c:pt idx="7">
                  <c:v>44197</c:v>
                </c:pt>
                <c:pt idx="8">
                  <c:v>44228</c:v>
                </c:pt>
                <c:pt idx="9">
                  <c:v>44256</c:v>
                </c:pt>
                <c:pt idx="10">
                  <c:v>44287</c:v>
                </c:pt>
                <c:pt idx="11">
                  <c:v>44317</c:v>
                </c:pt>
                <c:pt idx="12">
                  <c:v>44348</c:v>
                </c:pt>
              </c:numCache>
            </c:numRef>
          </c:cat>
          <c:val>
            <c:numRef>
              <c:f>Sheet1!$B$2:$B$14</c:f>
              <c:numCache>
                <c:formatCode>0.0%</c:formatCode>
                <c:ptCount val="13"/>
                <c:pt idx="0">
                  <c:v>0</c:v>
                </c:pt>
                <c:pt idx="1">
                  <c:v>6.2548866301796943E-3</c:v>
                </c:pt>
                <c:pt idx="2">
                  <c:v>3.9093041438623922E-3</c:v>
                </c:pt>
                <c:pt idx="3">
                  <c:v>2.3455824863173021E-3</c:v>
                </c:pt>
                <c:pt idx="4">
                  <c:v>7.8186082877243403E-4</c:v>
                </c:pt>
                <c:pt idx="5">
                  <c:v>2.3455824863173021E-3</c:v>
                </c:pt>
                <c:pt idx="6">
                  <c:v>2.3455824863173021E-3</c:v>
                </c:pt>
                <c:pt idx="7">
                  <c:v>4.6911649726348262E-3</c:v>
                </c:pt>
                <c:pt idx="8">
                  <c:v>6.2548866301796943E-3</c:v>
                </c:pt>
                <c:pt idx="9">
                  <c:v>1.2509773260359611E-2</c:v>
                </c:pt>
                <c:pt idx="10">
                  <c:v>2.4237685691946786E-2</c:v>
                </c:pt>
                <c:pt idx="11">
                  <c:v>2.9710711493354049E-2</c:v>
                </c:pt>
                <c:pt idx="12">
                  <c:v>3.3620015637216442E-2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740-6A4B-BF8E-5D16E15D302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Lumber and plywood</c:v>
                </c:pt>
              </c:strCache>
            </c:strRef>
          </c:tx>
          <c:spPr>
            <a:ln w="38100" cap="rnd">
              <a:solidFill>
                <a:srgbClr val="7030A0"/>
              </a:solidFill>
              <a:round/>
            </a:ln>
            <a:effectLst/>
          </c:spPr>
          <c:marker>
            <c:symbol val="none"/>
          </c:marker>
          <c:cat>
            <c:numRef>
              <c:f>Sheet1!$A$2:$A$14</c:f>
              <c:numCache>
                <c:formatCode>[$-409]mmm\-yy;@</c:formatCode>
                <c:ptCount val="13"/>
                <c:pt idx="0">
                  <c:v>43983</c:v>
                </c:pt>
                <c:pt idx="1">
                  <c:v>44013</c:v>
                </c:pt>
                <c:pt idx="2">
                  <c:v>44044</c:v>
                </c:pt>
                <c:pt idx="3">
                  <c:v>44075</c:v>
                </c:pt>
                <c:pt idx="4">
                  <c:v>44105</c:v>
                </c:pt>
                <c:pt idx="5">
                  <c:v>44136</c:v>
                </c:pt>
                <c:pt idx="6">
                  <c:v>44166</c:v>
                </c:pt>
                <c:pt idx="7">
                  <c:v>44197</c:v>
                </c:pt>
                <c:pt idx="8">
                  <c:v>44228</c:v>
                </c:pt>
                <c:pt idx="9">
                  <c:v>44256</c:v>
                </c:pt>
                <c:pt idx="10">
                  <c:v>44287</c:v>
                </c:pt>
                <c:pt idx="11">
                  <c:v>44317</c:v>
                </c:pt>
                <c:pt idx="12">
                  <c:v>44348</c:v>
                </c:pt>
              </c:numCache>
            </c:numRef>
          </c:cat>
          <c:val>
            <c:numRef>
              <c:f>Sheet1!$C$2:$C$14</c:f>
              <c:numCache>
                <c:formatCode>0.0%</c:formatCode>
                <c:ptCount val="13"/>
                <c:pt idx="0">
                  <c:v>0</c:v>
                </c:pt>
                <c:pt idx="1">
                  <c:v>7.3707865168539347E-2</c:v>
                </c:pt>
                <c:pt idx="2">
                  <c:v>0.20179775280898865</c:v>
                </c:pt>
                <c:pt idx="3">
                  <c:v>0.40853932584269653</c:v>
                </c:pt>
                <c:pt idx="4">
                  <c:v>0.32674157303370782</c:v>
                </c:pt>
                <c:pt idx="5">
                  <c:v>0.18516853932584265</c:v>
                </c:pt>
                <c:pt idx="6">
                  <c:v>0.27775280898876409</c:v>
                </c:pt>
                <c:pt idx="7">
                  <c:v>0.43505617977528094</c:v>
                </c:pt>
                <c:pt idx="8">
                  <c:v>0.50382022471910126</c:v>
                </c:pt>
                <c:pt idx="9">
                  <c:v>0.60179775280898862</c:v>
                </c:pt>
                <c:pt idx="10">
                  <c:v>0.70606741573033716</c:v>
                </c:pt>
                <c:pt idx="11">
                  <c:v>0.97932584269662915</c:v>
                </c:pt>
                <c:pt idx="12">
                  <c:v>1.0085393258426965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740-6A4B-BF8E-5D16E15D3021}"/>
            </c:ext>
          </c:extLst>
        </c:ser>
        <c:ser>
          <c:idx val="3"/>
          <c:order val="2"/>
          <c:tx>
            <c:strRef>
              <c:f>Sheet1!$D$1</c:f>
              <c:strCache>
                <c:ptCount val="1"/>
                <c:pt idx="0">
                  <c:v>Aluminum mill shapes</c:v>
                </c:pt>
              </c:strCache>
            </c:strRef>
          </c:tx>
          <c:spPr>
            <a:ln w="3810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Sheet1!$A$2:$A$14</c:f>
              <c:numCache>
                <c:formatCode>[$-409]mmm\-yy;@</c:formatCode>
                <c:ptCount val="13"/>
                <c:pt idx="0">
                  <c:v>43983</c:v>
                </c:pt>
                <c:pt idx="1">
                  <c:v>44013</c:v>
                </c:pt>
                <c:pt idx="2">
                  <c:v>44044</c:v>
                </c:pt>
                <c:pt idx="3">
                  <c:v>44075</c:v>
                </c:pt>
                <c:pt idx="4">
                  <c:v>44105</c:v>
                </c:pt>
                <c:pt idx="5">
                  <c:v>44136</c:v>
                </c:pt>
                <c:pt idx="6">
                  <c:v>44166</c:v>
                </c:pt>
                <c:pt idx="7">
                  <c:v>44197</c:v>
                </c:pt>
                <c:pt idx="8">
                  <c:v>44228</c:v>
                </c:pt>
                <c:pt idx="9">
                  <c:v>44256</c:v>
                </c:pt>
                <c:pt idx="10">
                  <c:v>44287</c:v>
                </c:pt>
                <c:pt idx="11">
                  <c:v>44317</c:v>
                </c:pt>
                <c:pt idx="12">
                  <c:v>44348</c:v>
                </c:pt>
              </c:numCache>
            </c:numRef>
          </c:cat>
          <c:val>
            <c:numRef>
              <c:f>Sheet1!$D$2:$D$14</c:f>
              <c:numCache>
                <c:formatCode>0.0%</c:formatCode>
                <c:ptCount val="13"/>
                <c:pt idx="0">
                  <c:v>0</c:v>
                </c:pt>
                <c:pt idx="1">
                  <c:v>1.5348288075560769E-2</c:v>
                </c:pt>
                <c:pt idx="2">
                  <c:v>3.7780401416765086E-2</c:v>
                </c:pt>
                <c:pt idx="3">
                  <c:v>7.6741440377804018E-2</c:v>
                </c:pt>
                <c:pt idx="4">
                  <c:v>7.3199527744982326E-2</c:v>
                </c:pt>
                <c:pt idx="5">
                  <c:v>7.6741440377804018E-2</c:v>
                </c:pt>
                <c:pt idx="6">
                  <c:v>0.11216056670602124</c:v>
                </c:pt>
                <c:pt idx="7">
                  <c:v>0.14226682408500588</c:v>
                </c:pt>
                <c:pt idx="8">
                  <c:v>0.15938606847697756</c:v>
                </c:pt>
                <c:pt idx="9">
                  <c:v>0.17709563164108619</c:v>
                </c:pt>
                <c:pt idx="10">
                  <c:v>0.26564344746162927</c:v>
                </c:pt>
                <c:pt idx="11">
                  <c:v>0.29929161747343558</c:v>
                </c:pt>
                <c:pt idx="12">
                  <c:v>0.33234946871310495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B740-6A4B-BF8E-5D16E15D3021}"/>
            </c:ext>
          </c:extLst>
        </c:ser>
        <c:ser>
          <c:idx val="4"/>
          <c:order val="3"/>
          <c:tx>
            <c:strRef>
              <c:f>Sheet1!$E$1</c:f>
              <c:strCache>
                <c:ptCount val="1"/>
                <c:pt idx="0">
                  <c:v>Plastic Construction Products </c:v>
                </c:pt>
              </c:strCache>
            </c:strRef>
          </c:tx>
          <c:spPr>
            <a:ln w="38100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cat>
            <c:numRef>
              <c:f>Sheet1!$A$2:$A$14</c:f>
              <c:numCache>
                <c:formatCode>[$-409]mmm\-yy;@</c:formatCode>
                <c:ptCount val="13"/>
                <c:pt idx="0">
                  <c:v>43983</c:v>
                </c:pt>
                <c:pt idx="1">
                  <c:v>44013</c:v>
                </c:pt>
                <c:pt idx="2">
                  <c:v>44044</c:v>
                </c:pt>
                <c:pt idx="3">
                  <c:v>44075</c:v>
                </c:pt>
                <c:pt idx="4">
                  <c:v>44105</c:v>
                </c:pt>
                <c:pt idx="5">
                  <c:v>44136</c:v>
                </c:pt>
                <c:pt idx="6">
                  <c:v>44166</c:v>
                </c:pt>
                <c:pt idx="7">
                  <c:v>44197</c:v>
                </c:pt>
                <c:pt idx="8">
                  <c:v>44228</c:v>
                </c:pt>
                <c:pt idx="9">
                  <c:v>44256</c:v>
                </c:pt>
                <c:pt idx="10">
                  <c:v>44287</c:v>
                </c:pt>
                <c:pt idx="11">
                  <c:v>44317</c:v>
                </c:pt>
                <c:pt idx="12">
                  <c:v>44348</c:v>
                </c:pt>
              </c:numCache>
            </c:numRef>
          </c:cat>
          <c:val>
            <c:numRef>
              <c:f>Sheet1!$E$2:$E$14</c:f>
              <c:numCache>
                <c:formatCode>0.0%</c:formatCode>
                <c:ptCount val="13"/>
                <c:pt idx="0">
                  <c:v>0</c:v>
                </c:pt>
                <c:pt idx="1">
                  <c:v>4.3554006968641113E-3</c:v>
                </c:pt>
                <c:pt idx="2">
                  <c:v>1.1759581881533176E-2</c:v>
                </c:pt>
                <c:pt idx="3">
                  <c:v>2.6132404181184669E-2</c:v>
                </c:pt>
                <c:pt idx="4">
                  <c:v>4.4860627177700396E-2</c:v>
                </c:pt>
                <c:pt idx="5">
                  <c:v>5.0522648083623667E-2</c:v>
                </c:pt>
                <c:pt idx="6">
                  <c:v>5.0522648083623667E-2</c:v>
                </c:pt>
                <c:pt idx="7">
                  <c:v>5.9668989547038406E-2</c:v>
                </c:pt>
                <c:pt idx="8">
                  <c:v>7.3170731707317124E-2</c:v>
                </c:pt>
                <c:pt idx="9">
                  <c:v>0.11193379790940775</c:v>
                </c:pt>
                <c:pt idx="10">
                  <c:v>0.14895470383275269</c:v>
                </c:pt>
                <c:pt idx="11">
                  <c:v>0.18118466898954702</c:v>
                </c:pt>
                <c:pt idx="12">
                  <c:v>0.2177700348432057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C3F-014A-8CE4-103F52F96B36}"/>
            </c:ext>
          </c:extLst>
        </c:ser>
        <c:ser>
          <c:idx val="5"/>
          <c:order val="4"/>
          <c:tx>
            <c:strRef>
              <c:f>Sheet1!$F$1</c:f>
              <c:strCache>
                <c:ptCount val="1"/>
                <c:pt idx="0">
                  <c:v>Copper and brass mill shapes</c:v>
                </c:pt>
              </c:strCache>
            </c:strRef>
          </c:tx>
          <c:spPr>
            <a:ln w="38100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cat>
            <c:numRef>
              <c:f>Sheet1!$A$2:$A$14</c:f>
              <c:numCache>
                <c:formatCode>[$-409]mmm\-yy;@</c:formatCode>
                <c:ptCount val="13"/>
                <c:pt idx="0">
                  <c:v>43983</c:v>
                </c:pt>
                <c:pt idx="1">
                  <c:v>44013</c:v>
                </c:pt>
                <c:pt idx="2">
                  <c:v>44044</c:v>
                </c:pt>
                <c:pt idx="3">
                  <c:v>44075</c:v>
                </c:pt>
                <c:pt idx="4">
                  <c:v>44105</c:v>
                </c:pt>
                <c:pt idx="5">
                  <c:v>44136</c:v>
                </c:pt>
                <c:pt idx="6">
                  <c:v>44166</c:v>
                </c:pt>
                <c:pt idx="7">
                  <c:v>44197</c:v>
                </c:pt>
                <c:pt idx="8">
                  <c:v>44228</c:v>
                </c:pt>
                <c:pt idx="9">
                  <c:v>44256</c:v>
                </c:pt>
                <c:pt idx="10">
                  <c:v>44287</c:v>
                </c:pt>
                <c:pt idx="11">
                  <c:v>44317</c:v>
                </c:pt>
                <c:pt idx="12">
                  <c:v>44348</c:v>
                </c:pt>
              </c:numCache>
            </c:numRef>
          </c:cat>
          <c:val>
            <c:numRef>
              <c:f>Sheet1!$F$2:$F$14</c:f>
              <c:numCache>
                <c:formatCode>0.0%</c:formatCode>
                <c:ptCount val="13"/>
                <c:pt idx="0">
                  <c:v>0</c:v>
                </c:pt>
                <c:pt idx="1">
                  <c:v>6.8351063829787201E-2</c:v>
                </c:pt>
                <c:pt idx="2">
                  <c:v>0.10691489361702125</c:v>
                </c:pt>
                <c:pt idx="3">
                  <c:v>0.14015957446808508</c:v>
                </c:pt>
                <c:pt idx="4">
                  <c:v>0.15904255319148938</c:v>
                </c:pt>
                <c:pt idx="5">
                  <c:v>0.17739361702127657</c:v>
                </c:pt>
                <c:pt idx="6">
                  <c:v>0.27127659574468083</c:v>
                </c:pt>
                <c:pt idx="7">
                  <c:v>0.30824468085106377</c:v>
                </c:pt>
                <c:pt idx="8">
                  <c:v>0.31037234042553191</c:v>
                </c:pt>
                <c:pt idx="9">
                  <c:v>0.43005319148936183</c:v>
                </c:pt>
                <c:pt idx="10">
                  <c:v>0.43297872340425519</c:v>
                </c:pt>
                <c:pt idx="11">
                  <c:v>0.54760638297872333</c:v>
                </c:pt>
                <c:pt idx="12">
                  <c:v>0.61489361702127676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C3F-014A-8CE4-103F52F96B36}"/>
            </c:ext>
          </c:extLst>
        </c:ser>
        <c:ser>
          <c:idx val="2"/>
          <c:order val="5"/>
          <c:tx>
            <c:strRef>
              <c:f>Sheet1!$G$1</c:f>
              <c:strCache>
                <c:ptCount val="1"/>
                <c:pt idx="0">
                  <c:v>Steel mill products</c:v>
                </c:pt>
              </c:strCache>
            </c:strRef>
          </c:tx>
          <c:spPr>
            <a:ln w="38100" cap="rnd">
              <a:solidFill>
                <a:schemeClr val="bg2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Sheet1!$A$2:$A$14</c:f>
              <c:numCache>
                <c:formatCode>[$-409]mmm\-yy;@</c:formatCode>
                <c:ptCount val="13"/>
                <c:pt idx="0">
                  <c:v>43983</c:v>
                </c:pt>
                <c:pt idx="1">
                  <c:v>44013</c:v>
                </c:pt>
                <c:pt idx="2">
                  <c:v>44044</c:v>
                </c:pt>
                <c:pt idx="3">
                  <c:v>44075</c:v>
                </c:pt>
                <c:pt idx="4">
                  <c:v>44105</c:v>
                </c:pt>
                <c:pt idx="5">
                  <c:v>44136</c:v>
                </c:pt>
                <c:pt idx="6">
                  <c:v>44166</c:v>
                </c:pt>
                <c:pt idx="7">
                  <c:v>44197</c:v>
                </c:pt>
                <c:pt idx="8">
                  <c:v>44228</c:v>
                </c:pt>
                <c:pt idx="9">
                  <c:v>44256</c:v>
                </c:pt>
                <c:pt idx="10">
                  <c:v>44287</c:v>
                </c:pt>
                <c:pt idx="11">
                  <c:v>44317</c:v>
                </c:pt>
                <c:pt idx="12">
                  <c:v>44348</c:v>
                </c:pt>
              </c:numCache>
            </c:numRef>
          </c:cat>
          <c:val>
            <c:numRef>
              <c:f>Sheet1!$G$2:$G$14</c:f>
              <c:numCache>
                <c:formatCode>0.0%</c:formatCode>
                <c:ptCount val="13"/>
                <c:pt idx="0">
                  <c:v>0</c:v>
                </c:pt>
                <c:pt idx="1">
                  <c:v>-3.8567493112947032E-3</c:v>
                </c:pt>
                <c:pt idx="2">
                  <c:v>-2.1487603305785155E-2</c:v>
                </c:pt>
                <c:pt idx="3">
                  <c:v>-2.0936639118457362E-2</c:v>
                </c:pt>
                <c:pt idx="4">
                  <c:v>-5.5096418732782371E-3</c:v>
                </c:pt>
                <c:pt idx="5">
                  <c:v>1.8181818181818243E-2</c:v>
                </c:pt>
                <c:pt idx="6">
                  <c:v>8.6501377410468261E-2</c:v>
                </c:pt>
                <c:pt idx="7">
                  <c:v>0.14600550964187328</c:v>
                </c:pt>
                <c:pt idx="8">
                  <c:v>0.26060606060606067</c:v>
                </c:pt>
                <c:pt idx="9">
                  <c:v>0.45619834710743806</c:v>
                </c:pt>
                <c:pt idx="10">
                  <c:v>0.72451790633608815</c:v>
                </c:pt>
                <c:pt idx="11">
                  <c:v>0.76639118457300293</c:v>
                </c:pt>
                <c:pt idx="12">
                  <c:v>0.87548209366391172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DD1A-A64F-920A-E2EA5BE0B8D4}"/>
            </c:ext>
          </c:extLst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Gypsum</c:v>
                </c:pt>
              </c:strCache>
            </c:strRef>
          </c:tx>
          <c:spPr>
            <a:ln w="38100" cap="rnd">
              <a:solidFill>
                <a:srgbClr val="002060"/>
              </a:solidFill>
              <a:round/>
            </a:ln>
            <a:effectLst/>
          </c:spPr>
          <c:marker>
            <c:symbol val="none"/>
          </c:marker>
          <c:cat>
            <c:numRef>
              <c:f>Sheet1!$A$2:$A$14</c:f>
              <c:numCache>
                <c:formatCode>[$-409]mmm\-yy;@</c:formatCode>
                <c:ptCount val="13"/>
                <c:pt idx="0">
                  <c:v>43983</c:v>
                </c:pt>
                <c:pt idx="1">
                  <c:v>44013</c:v>
                </c:pt>
                <c:pt idx="2">
                  <c:v>44044</c:v>
                </c:pt>
                <c:pt idx="3">
                  <c:v>44075</c:v>
                </c:pt>
                <c:pt idx="4">
                  <c:v>44105</c:v>
                </c:pt>
                <c:pt idx="5">
                  <c:v>44136</c:v>
                </c:pt>
                <c:pt idx="6">
                  <c:v>44166</c:v>
                </c:pt>
                <c:pt idx="7">
                  <c:v>44197</c:v>
                </c:pt>
                <c:pt idx="8">
                  <c:v>44228</c:v>
                </c:pt>
                <c:pt idx="9">
                  <c:v>44256</c:v>
                </c:pt>
                <c:pt idx="10">
                  <c:v>44287</c:v>
                </c:pt>
                <c:pt idx="11">
                  <c:v>44317</c:v>
                </c:pt>
                <c:pt idx="12">
                  <c:v>44348</c:v>
                </c:pt>
              </c:numCache>
            </c:numRef>
          </c:cat>
          <c:val>
            <c:numRef>
              <c:f>Sheet1!$H$2:$H$14</c:f>
              <c:numCache>
                <c:formatCode>0.0%</c:formatCode>
                <c:ptCount val="13"/>
                <c:pt idx="0">
                  <c:v>0</c:v>
                </c:pt>
                <c:pt idx="1">
                  <c:v>-4.3695380774031751E-3</c:v>
                </c:pt>
                <c:pt idx="2">
                  <c:v>-9.987515605493099E-3</c:v>
                </c:pt>
                <c:pt idx="3">
                  <c:v>-1.0611735330836385E-2</c:v>
                </c:pt>
                <c:pt idx="4">
                  <c:v>-9.6754057428213667E-3</c:v>
                </c:pt>
                <c:pt idx="5">
                  <c:v>2.4344569288389552E-2</c:v>
                </c:pt>
                <c:pt idx="6">
                  <c:v>2.5905118601747854E-2</c:v>
                </c:pt>
                <c:pt idx="7">
                  <c:v>5.9300873907615487E-2</c:v>
                </c:pt>
                <c:pt idx="8">
                  <c:v>6.5855181023720427E-2</c:v>
                </c:pt>
                <c:pt idx="9">
                  <c:v>7.7403245942571822E-2</c:v>
                </c:pt>
                <c:pt idx="10">
                  <c:v>0.11922596754057443</c:v>
                </c:pt>
                <c:pt idx="11">
                  <c:v>0.14294631710362052</c:v>
                </c:pt>
                <c:pt idx="12">
                  <c:v>0.18039950062421978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DD1A-A64F-920A-E2EA5BE0B8D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523390511"/>
        <c:axId val="1523392143"/>
      </c:lineChart>
      <c:dateAx>
        <c:axId val="1523390511"/>
        <c:scaling>
          <c:orientation val="minMax"/>
          <c:max val="44348"/>
          <c:min val="43983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m/yy" sourceLinked="0"/>
        <c:majorTickMark val="out"/>
        <c:minorTickMark val="none"/>
        <c:tickLblPos val="nextTo"/>
        <c:crossAx val="1523392143"/>
        <c:crossesAt val="0"/>
        <c:auto val="1"/>
        <c:lblOffset val="100"/>
        <c:baseTimeUnit val="months"/>
      </c:dateAx>
      <c:valAx>
        <c:axId val="1523392143"/>
        <c:scaling>
          <c:orientation val="minMax"/>
          <c:max val="1.2"/>
          <c:min val="-0.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23390511"/>
        <c:crosses val="autoZero"/>
        <c:crossBetween val="midCat"/>
        <c:majorUnit val="0.2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0114958557060745E-2"/>
          <c:y val="0.10036694717806134"/>
          <c:w val="0.88922299271769489"/>
          <c:h val="0.82119343181812843"/>
        </c:manualLayout>
      </c:layout>
      <c:area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accent1"/>
            </a:solidFill>
            <a:ln w="25400">
              <a:solidFill>
                <a:schemeClr val="tx1"/>
              </a:solidFill>
            </a:ln>
            <a:effectLst/>
          </c:spPr>
          <c:cat>
            <c:numRef>
              <c:f>Sheet1!$A$2:$A$188</c:f>
              <c:numCache>
                <c:formatCode>[$-409]mmm\-yy;@</c:formatCode>
                <c:ptCount val="187"/>
                <c:pt idx="0">
                  <c:v>38718</c:v>
                </c:pt>
                <c:pt idx="1">
                  <c:v>38749</c:v>
                </c:pt>
                <c:pt idx="2">
                  <c:v>38777</c:v>
                </c:pt>
                <c:pt idx="3">
                  <c:v>38808</c:v>
                </c:pt>
                <c:pt idx="4">
                  <c:v>38838</c:v>
                </c:pt>
                <c:pt idx="5">
                  <c:v>38869</c:v>
                </c:pt>
                <c:pt idx="6">
                  <c:v>38899</c:v>
                </c:pt>
                <c:pt idx="7">
                  <c:v>38930</c:v>
                </c:pt>
                <c:pt idx="8">
                  <c:v>38961</c:v>
                </c:pt>
                <c:pt idx="9">
                  <c:v>38991</c:v>
                </c:pt>
                <c:pt idx="10">
                  <c:v>39022</c:v>
                </c:pt>
                <c:pt idx="11">
                  <c:v>39052</c:v>
                </c:pt>
                <c:pt idx="12">
                  <c:v>39083</c:v>
                </c:pt>
                <c:pt idx="13">
                  <c:v>39114</c:v>
                </c:pt>
                <c:pt idx="14">
                  <c:v>39142</c:v>
                </c:pt>
                <c:pt idx="15">
                  <c:v>39173</c:v>
                </c:pt>
                <c:pt idx="16">
                  <c:v>39203</c:v>
                </c:pt>
                <c:pt idx="17">
                  <c:v>39234</c:v>
                </c:pt>
                <c:pt idx="18">
                  <c:v>39264</c:v>
                </c:pt>
                <c:pt idx="19">
                  <c:v>39295</c:v>
                </c:pt>
                <c:pt idx="20">
                  <c:v>39326</c:v>
                </c:pt>
                <c:pt idx="21">
                  <c:v>39356</c:v>
                </c:pt>
                <c:pt idx="22">
                  <c:v>39387</c:v>
                </c:pt>
                <c:pt idx="23">
                  <c:v>39417</c:v>
                </c:pt>
                <c:pt idx="24">
                  <c:v>39448</c:v>
                </c:pt>
                <c:pt idx="25">
                  <c:v>39479</c:v>
                </c:pt>
                <c:pt idx="26">
                  <c:v>39508</c:v>
                </c:pt>
                <c:pt idx="27">
                  <c:v>39539</c:v>
                </c:pt>
                <c:pt idx="28">
                  <c:v>39569</c:v>
                </c:pt>
                <c:pt idx="29">
                  <c:v>39600</c:v>
                </c:pt>
                <c:pt idx="30">
                  <c:v>39630</c:v>
                </c:pt>
                <c:pt idx="31">
                  <c:v>39661</c:v>
                </c:pt>
                <c:pt idx="32">
                  <c:v>39692</c:v>
                </c:pt>
                <c:pt idx="33">
                  <c:v>39722</c:v>
                </c:pt>
                <c:pt idx="34">
                  <c:v>39753</c:v>
                </c:pt>
                <c:pt idx="35">
                  <c:v>39783</c:v>
                </c:pt>
                <c:pt idx="36">
                  <c:v>39814</c:v>
                </c:pt>
                <c:pt idx="37">
                  <c:v>39845</c:v>
                </c:pt>
                <c:pt idx="38">
                  <c:v>39873</c:v>
                </c:pt>
                <c:pt idx="39">
                  <c:v>39904</c:v>
                </c:pt>
                <c:pt idx="40">
                  <c:v>39934</c:v>
                </c:pt>
                <c:pt idx="41">
                  <c:v>39965</c:v>
                </c:pt>
                <c:pt idx="42">
                  <c:v>39995</c:v>
                </c:pt>
                <c:pt idx="43">
                  <c:v>40026</c:v>
                </c:pt>
                <c:pt idx="44">
                  <c:v>40057</c:v>
                </c:pt>
                <c:pt idx="45">
                  <c:v>40087</c:v>
                </c:pt>
                <c:pt idx="46">
                  <c:v>40118</c:v>
                </c:pt>
                <c:pt idx="47">
                  <c:v>40148</c:v>
                </c:pt>
                <c:pt idx="48">
                  <c:v>40179</c:v>
                </c:pt>
                <c:pt idx="49">
                  <c:v>40210</c:v>
                </c:pt>
                <c:pt idx="50">
                  <c:v>40238</c:v>
                </c:pt>
                <c:pt idx="51">
                  <c:v>40269</c:v>
                </c:pt>
                <c:pt idx="52">
                  <c:v>40299</c:v>
                </c:pt>
                <c:pt idx="53">
                  <c:v>40330</c:v>
                </c:pt>
                <c:pt idx="54">
                  <c:v>40360</c:v>
                </c:pt>
                <c:pt idx="55">
                  <c:v>40391</c:v>
                </c:pt>
                <c:pt idx="56">
                  <c:v>40422</c:v>
                </c:pt>
                <c:pt idx="57">
                  <c:v>40452</c:v>
                </c:pt>
                <c:pt idx="58">
                  <c:v>40483</c:v>
                </c:pt>
                <c:pt idx="59">
                  <c:v>40513</c:v>
                </c:pt>
                <c:pt idx="60">
                  <c:v>40544</c:v>
                </c:pt>
                <c:pt idx="61">
                  <c:v>40575</c:v>
                </c:pt>
                <c:pt idx="62">
                  <c:v>40603</c:v>
                </c:pt>
                <c:pt idx="63">
                  <c:v>40634</c:v>
                </c:pt>
                <c:pt idx="64">
                  <c:v>40664</c:v>
                </c:pt>
                <c:pt idx="65">
                  <c:v>40695</c:v>
                </c:pt>
                <c:pt idx="66">
                  <c:v>40725</c:v>
                </c:pt>
                <c:pt idx="67">
                  <c:v>40756</c:v>
                </c:pt>
                <c:pt idx="68">
                  <c:v>40787</c:v>
                </c:pt>
                <c:pt idx="69">
                  <c:v>40817</c:v>
                </c:pt>
                <c:pt idx="70">
                  <c:v>40848</c:v>
                </c:pt>
                <c:pt idx="71">
                  <c:v>40878</c:v>
                </c:pt>
                <c:pt idx="72">
                  <c:v>40909</c:v>
                </c:pt>
                <c:pt idx="73">
                  <c:v>40940</c:v>
                </c:pt>
                <c:pt idx="74">
                  <c:v>40969</c:v>
                </c:pt>
                <c:pt idx="75">
                  <c:v>41000</c:v>
                </c:pt>
                <c:pt idx="76">
                  <c:v>41030</c:v>
                </c:pt>
                <c:pt idx="77">
                  <c:v>41061</c:v>
                </c:pt>
                <c:pt idx="78">
                  <c:v>41091</c:v>
                </c:pt>
                <c:pt idx="79">
                  <c:v>41122</c:v>
                </c:pt>
                <c:pt idx="80">
                  <c:v>41153</c:v>
                </c:pt>
                <c:pt idx="81">
                  <c:v>41183</c:v>
                </c:pt>
                <c:pt idx="82">
                  <c:v>41214</c:v>
                </c:pt>
                <c:pt idx="83">
                  <c:v>41244</c:v>
                </c:pt>
                <c:pt idx="84">
                  <c:v>41275</c:v>
                </c:pt>
                <c:pt idx="85">
                  <c:v>41306</c:v>
                </c:pt>
                <c:pt idx="86">
                  <c:v>41334</c:v>
                </c:pt>
                <c:pt idx="87">
                  <c:v>41365</c:v>
                </c:pt>
                <c:pt idx="88">
                  <c:v>41395</c:v>
                </c:pt>
                <c:pt idx="89">
                  <c:v>41426</c:v>
                </c:pt>
                <c:pt idx="90">
                  <c:v>41456</c:v>
                </c:pt>
                <c:pt idx="91">
                  <c:v>41487</c:v>
                </c:pt>
                <c:pt idx="92">
                  <c:v>41518</c:v>
                </c:pt>
                <c:pt idx="93">
                  <c:v>41548</c:v>
                </c:pt>
                <c:pt idx="94">
                  <c:v>41579</c:v>
                </c:pt>
                <c:pt idx="95">
                  <c:v>41609</c:v>
                </c:pt>
                <c:pt idx="96">
                  <c:v>41640</c:v>
                </c:pt>
                <c:pt idx="97">
                  <c:v>41671</c:v>
                </c:pt>
                <c:pt idx="98">
                  <c:v>41699</c:v>
                </c:pt>
                <c:pt idx="99">
                  <c:v>41730</c:v>
                </c:pt>
                <c:pt idx="100">
                  <c:v>41760</c:v>
                </c:pt>
                <c:pt idx="101">
                  <c:v>41791</c:v>
                </c:pt>
                <c:pt idx="102">
                  <c:v>41821</c:v>
                </c:pt>
                <c:pt idx="103">
                  <c:v>41852</c:v>
                </c:pt>
                <c:pt idx="104">
                  <c:v>41883</c:v>
                </c:pt>
                <c:pt idx="105">
                  <c:v>41913</c:v>
                </c:pt>
                <c:pt idx="106">
                  <c:v>41944</c:v>
                </c:pt>
                <c:pt idx="107">
                  <c:v>41974</c:v>
                </c:pt>
                <c:pt idx="108">
                  <c:v>42005</c:v>
                </c:pt>
                <c:pt idx="109">
                  <c:v>42036</c:v>
                </c:pt>
                <c:pt idx="110">
                  <c:v>42064</c:v>
                </c:pt>
                <c:pt idx="111">
                  <c:v>42095</c:v>
                </c:pt>
                <c:pt idx="112">
                  <c:v>42125</c:v>
                </c:pt>
                <c:pt idx="113">
                  <c:v>42156</c:v>
                </c:pt>
                <c:pt idx="114">
                  <c:v>42186</c:v>
                </c:pt>
                <c:pt idx="115">
                  <c:v>42217</c:v>
                </c:pt>
                <c:pt idx="116">
                  <c:v>42248</c:v>
                </c:pt>
                <c:pt idx="117">
                  <c:v>42278</c:v>
                </c:pt>
                <c:pt idx="118">
                  <c:v>42309</c:v>
                </c:pt>
                <c:pt idx="119">
                  <c:v>42339</c:v>
                </c:pt>
                <c:pt idx="120">
                  <c:v>42370</c:v>
                </c:pt>
                <c:pt idx="121">
                  <c:v>42401</c:v>
                </c:pt>
                <c:pt idx="122">
                  <c:v>42430</c:v>
                </c:pt>
                <c:pt idx="123">
                  <c:v>42461</c:v>
                </c:pt>
                <c:pt idx="124">
                  <c:v>42491</c:v>
                </c:pt>
                <c:pt idx="125">
                  <c:v>42522</c:v>
                </c:pt>
                <c:pt idx="126">
                  <c:v>42552</c:v>
                </c:pt>
                <c:pt idx="127">
                  <c:v>42583</c:v>
                </c:pt>
                <c:pt idx="128">
                  <c:v>42614</c:v>
                </c:pt>
                <c:pt idx="129">
                  <c:v>42644</c:v>
                </c:pt>
                <c:pt idx="130">
                  <c:v>42675</c:v>
                </c:pt>
                <c:pt idx="131">
                  <c:v>42705</c:v>
                </c:pt>
                <c:pt idx="132">
                  <c:v>42736</c:v>
                </c:pt>
                <c:pt idx="133">
                  <c:v>42767</c:v>
                </c:pt>
                <c:pt idx="134">
                  <c:v>42795</c:v>
                </c:pt>
                <c:pt idx="135">
                  <c:v>42826</c:v>
                </c:pt>
                <c:pt idx="136">
                  <c:v>42856</c:v>
                </c:pt>
                <c:pt idx="137">
                  <c:v>42887</c:v>
                </c:pt>
                <c:pt idx="138">
                  <c:v>42917</c:v>
                </c:pt>
                <c:pt idx="139">
                  <c:v>42948</c:v>
                </c:pt>
                <c:pt idx="140">
                  <c:v>42979</c:v>
                </c:pt>
                <c:pt idx="141">
                  <c:v>43009</c:v>
                </c:pt>
                <c:pt idx="142">
                  <c:v>43040</c:v>
                </c:pt>
                <c:pt idx="143">
                  <c:v>43070</c:v>
                </c:pt>
                <c:pt idx="144">
                  <c:v>43101</c:v>
                </c:pt>
                <c:pt idx="145">
                  <c:v>43132</c:v>
                </c:pt>
                <c:pt idx="146">
                  <c:v>43160</c:v>
                </c:pt>
                <c:pt idx="147">
                  <c:v>43191</c:v>
                </c:pt>
                <c:pt idx="148">
                  <c:v>43221</c:v>
                </c:pt>
                <c:pt idx="149">
                  <c:v>43252</c:v>
                </c:pt>
                <c:pt idx="150">
                  <c:v>43282</c:v>
                </c:pt>
                <c:pt idx="151">
                  <c:v>43313</c:v>
                </c:pt>
                <c:pt idx="152">
                  <c:v>43344</c:v>
                </c:pt>
                <c:pt idx="153">
                  <c:v>43374</c:v>
                </c:pt>
                <c:pt idx="154">
                  <c:v>43405</c:v>
                </c:pt>
                <c:pt idx="155">
                  <c:v>43435</c:v>
                </c:pt>
                <c:pt idx="156">
                  <c:v>43466</c:v>
                </c:pt>
                <c:pt idx="157">
                  <c:v>43497</c:v>
                </c:pt>
                <c:pt idx="158">
                  <c:v>43525</c:v>
                </c:pt>
                <c:pt idx="159">
                  <c:v>43556</c:v>
                </c:pt>
                <c:pt idx="160">
                  <c:v>43586</c:v>
                </c:pt>
                <c:pt idx="161">
                  <c:v>43617</c:v>
                </c:pt>
                <c:pt idx="162">
                  <c:v>43647</c:v>
                </c:pt>
                <c:pt idx="163">
                  <c:v>43678</c:v>
                </c:pt>
                <c:pt idx="164">
                  <c:v>43709</c:v>
                </c:pt>
                <c:pt idx="165">
                  <c:v>43739</c:v>
                </c:pt>
                <c:pt idx="166">
                  <c:v>43770</c:v>
                </c:pt>
                <c:pt idx="167">
                  <c:v>43800</c:v>
                </c:pt>
                <c:pt idx="168">
                  <c:v>43831</c:v>
                </c:pt>
                <c:pt idx="169">
                  <c:v>43862</c:v>
                </c:pt>
                <c:pt idx="170">
                  <c:v>43891</c:v>
                </c:pt>
                <c:pt idx="171">
                  <c:v>43922</c:v>
                </c:pt>
                <c:pt idx="172">
                  <c:v>43952</c:v>
                </c:pt>
                <c:pt idx="173">
                  <c:v>43983</c:v>
                </c:pt>
                <c:pt idx="174">
                  <c:v>44013</c:v>
                </c:pt>
                <c:pt idx="175">
                  <c:v>44044</c:v>
                </c:pt>
                <c:pt idx="176">
                  <c:v>44075</c:v>
                </c:pt>
                <c:pt idx="177">
                  <c:v>44105</c:v>
                </c:pt>
                <c:pt idx="178">
                  <c:v>44136</c:v>
                </c:pt>
                <c:pt idx="179">
                  <c:v>44166</c:v>
                </c:pt>
                <c:pt idx="180">
                  <c:v>44197</c:v>
                </c:pt>
                <c:pt idx="181">
                  <c:v>44228</c:v>
                </c:pt>
                <c:pt idx="182">
                  <c:v>44256</c:v>
                </c:pt>
                <c:pt idx="183">
                  <c:v>44287</c:v>
                </c:pt>
                <c:pt idx="184">
                  <c:v>44317</c:v>
                </c:pt>
                <c:pt idx="185">
                  <c:v>44348</c:v>
                </c:pt>
              </c:numCache>
            </c:numRef>
          </c:cat>
          <c:val>
            <c:numRef>
              <c:f>Sheet1!$B$2:$B$188</c:f>
              <c:numCache>
                <c:formatCode>0.0%</c:formatCode>
                <c:ptCount val="18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0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  <c:pt idx="168">
                  <c:v>0</c:v>
                </c:pt>
                <c:pt idx="169">
                  <c:v>0</c:v>
                </c:pt>
                <c:pt idx="170">
                  <c:v>0</c:v>
                </c:pt>
                <c:pt idx="171">
                  <c:v>0</c:v>
                </c:pt>
                <c:pt idx="172">
                  <c:v>0</c:v>
                </c:pt>
                <c:pt idx="173">
                  <c:v>0</c:v>
                </c:pt>
                <c:pt idx="174">
                  <c:v>0</c:v>
                </c:pt>
                <c:pt idx="175">
                  <c:v>0</c:v>
                </c:pt>
                <c:pt idx="176">
                  <c:v>0</c:v>
                </c:pt>
                <c:pt idx="177">
                  <c:v>0</c:v>
                </c:pt>
                <c:pt idx="178">
                  <c:v>0</c:v>
                </c:pt>
                <c:pt idx="179">
                  <c:v>0</c:v>
                </c:pt>
                <c:pt idx="180">
                  <c:v>0</c:v>
                </c:pt>
                <c:pt idx="181">
                  <c:v>0</c:v>
                </c:pt>
                <c:pt idx="182">
                  <c:v>0</c:v>
                </c:pt>
                <c:pt idx="183">
                  <c:v>0</c:v>
                </c:pt>
                <c:pt idx="184">
                  <c:v>0</c:v>
                </c:pt>
                <c:pt idx="18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169-8143-BB42-CB722884C38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Warehouse</c:v>
                </c:pt>
              </c:strCache>
            </c:strRef>
          </c:tx>
          <c:spPr>
            <a:noFill/>
            <a:ln w="12700">
              <a:solidFill>
                <a:schemeClr val="tx1"/>
              </a:solidFill>
            </a:ln>
            <a:effectLst/>
          </c:spPr>
          <c:cat>
            <c:numRef>
              <c:f>Sheet1!$A$2:$A$188</c:f>
              <c:numCache>
                <c:formatCode>[$-409]mmm\-yy;@</c:formatCode>
                <c:ptCount val="187"/>
                <c:pt idx="0">
                  <c:v>38718</c:v>
                </c:pt>
                <c:pt idx="1">
                  <c:v>38749</c:v>
                </c:pt>
                <c:pt idx="2">
                  <c:v>38777</c:v>
                </c:pt>
                <c:pt idx="3">
                  <c:v>38808</c:v>
                </c:pt>
                <c:pt idx="4">
                  <c:v>38838</c:v>
                </c:pt>
                <c:pt idx="5">
                  <c:v>38869</c:v>
                </c:pt>
                <c:pt idx="6">
                  <c:v>38899</c:v>
                </c:pt>
                <c:pt idx="7">
                  <c:v>38930</c:v>
                </c:pt>
                <c:pt idx="8">
                  <c:v>38961</c:v>
                </c:pt>
                <c:pt idx="9">
                  <c:v>38991</c:v>
                </c:pt>
                <c:pt idx="10">
                  <c:v>39022</c:v>
                </c:pt>
                <c:pt idx="11">
                  <c:v>39052</c:v>
                </c:pt>
                <c:pt idx="12">
                  <c:v>39083</c:v>
                </c:pt>
                <c:pt idx="13">
                  <c:v>39114</c:v>
                </c:pt>
                <c:pt idx="14">
                  <c:v>39142</c:v>
                </c:pt>
                <c:pt idx="15">
                  <c:v>39173</c:v>
                </c:pt>
                <c:pt idx="16">
                  <c:v>39203</c:v>
                </c:pt>
                <c:pt idx="17">
                  <c:v>39234</c:v>
                </c:pt>
                <c:pt idx="18">
                  <c:v>39264</c:v>
                </c:pt>
                <c:pt idx="19">
                  <c:v>39295</c:v>
                </c:pt>
                <c:pt idx="20">
                  <c:v>39326</c:v>
                </c:pt>
                <c:pt idx="21">
                  <c:v>39356</c:v>
                </c:pt>
                <c:pt idx="22">
                  <c:v>39387</c:v>
                </c:pt>
                <c:pt idx="23">
                  <c:v>39417</c:v>
                </c:pt>
                <c:pt idx="24">
                  <c:v>39448</c:v>
                </c:pt>
                <c:pt idx="25">
                  <c:v>39479</c:v>
                </c:pt>
                <c:pt idx="26">
                  <c:v>39508</c:v>
                </c:pt>
                <c:pt idx="27">
                  <c:v>39539</c:v>
                </c:pt>
                <c:pt idx="28">
                  <c:v>39569</c:v>
                </c:pt>
                <c:pt idx="29">
                  <c:v>39600</c:v>
                </c:pt>
                <c:pt idx="30">
                  <c:v>39630</c:v>
                </c:pt>
                <c:pt idx="31">
                  <c:v>39661</c:v>
                </c:pt>
                <c:pt idx="32">
                  <c:v>39692</c:v>
                </c:pt>
                <c:pt idx="33">
                  <c:v>39722</c:v>
                </c:pt>
                <c:pt idx="34">
                  <c:v>39753</c:v>
                </c:pt>
                <c:pt idx="35">
                  <c:v>39783</c:v>
                </c:pt>
                <c:pt idx="36">
                  <c:v>39814</c:v>
                </c:pt>
                <c:pt idx="37">
                  <c:v>39845</c:v>
                </c:pt>
                <c:pt idx="38">
                  <c:v>39873</c:v>
                </c:pt>
                <c:pt idx="39">
                  <c:v>39904</c:v>
                </c:pt>
                <c:pt idx="40">
                  <c:v>39934</c:v>
                </c:pt>
                <c:pt idx="41">
                  <c:v>39965</c:v>
                </c:pt>
                <c:pt idx="42">
                  <c:v>39995</c:v>
                </c:pt>
                <c:pt idx="43">
                  <c:v>40026</c:v>
                </c:pt>
                <c:pt idx="44">
                  <c:v>40057</c:v>
                </c:pt>
                <c:pt idx="45">
                  <c:v>40087</c:v>
                </c:pt>
                <c:pt idx="46">
                  <c:v>40118</c:v>
                </c:pt>
                <c:pt idx="47">
                  <c:v>40148</c:v>
                </c:pt>
                <c:pt idx="48">
                  <c:v>40179</c:v>
                </c:pt>
                <c:pt idx="49">
                  <c:v>40210</c:v>
                </c:pt>
                <c:pt idx="50">
                  <c:v>40238</c:v>
                </c:pt>
                <c:pt idx="51">
                  <c:v>40269</c:v>
                </c:pt>
                <c:pt idx="52">
                  <c:v>40299</c:v>
                </c:pt>
                <c:pt idx="53">
                  <c:v>40330</c:v>
                </c:pt>
                <c:pt idx="54">
                  <c:v>40360</c:v>
                </c:pt>
                <c:pt idx="55">
                  <c:v>40391</c:v>
                </c:pt>
                <c:pt idx="56">
                  <c:v>40422</c:v>
                </c:pt>
                <c:pt idx="57">
                  <c:v>40452</c:v>
                </c:pt>
                <c:pt idx="58">
                  <c:v>40483</c:v>
                </c:pt>
                <c:pt idx="59">
                  <c:v>40513</c:v>
                </c:pt>
                <c:pt idx="60">
                  <c:v>40544</c:v>
                </c:pt>
                <c:pt idx="61">
                  <c:v>40575</c:v>
                </c:pt>
                <c:pt idx="62">
                  <c:v>40603</c:v>
                </c:pt>
                <c:pt idx="63">
                  <c:v>40634</c:v>
                </c:pt>
                <c:pt idx="64">
                  <c:v>40664</c:v>
                </c:pt>
                <c:pt idx="65">
                  <c:v>40695</c:v>
                </c:pt>
                <c:pt idx="66">
                  <c:v>40725</c:v>
                </c:pt>
                <c:pt idx="67">
                  <c:v>40756</c:v>
                </c:pt>
                <c:pt idx="68">
                  <c:v>40787</c:v>
                </c:pt>
                <c:pt idx="69">
                  <c:v>40817</c:v>
                </c:pt>
                <c:pt idx="70">
                  <c:v>40848</c:v>
                </c:pt>
                <c:pt idx="71">
                  <c:v>40878</c:v>
                </c:pt>
                <c:pt idx="72">
                  <c:v>40909</c:v>
                </c:pt>
                <c:pt idx="73">
                  <c:v>40940</c:v>
                </c:pt>
                <c:pt idx="74">
                  <c:v>40969</c:v>
                </c:pt>
                <c:pt idx="75">
                  <c:v>41000</c:v>
                </c:pt>
                <c:pt idx="76">
                  <c:v>41030</c:v>
                </c:pt>
                <c:pt idx="77">
                  <c:v>41061</c:v>
                </c:pt>
                <c:pt idx="78">
                  <c:v>41091</c:v>
                </c:pt>
                <c:pt idx="79">
                  <c:v>41122</c:v>
                </c:pt>
                <c:pt idx="80">
                  <c:v>41153</c:v>
                </c:pt>
                <c:pt idx="81">
                  <c:v>41183</c:v>
                </c:pt>
                <c:pt idx="82">
                  <c:v>41214</c:v>
                </c:pt>
                <c:pt idx="83">
                  <c:v>41244</c:v>
                </c:pt>
                <c:pt idx="84">
                  <c:v>41275</c:v>
                </c:pt>
                <c:pt idx="85">
                  <c:v>41306</c:v>
                </c:pt>
                <c:pt idx="86">
                  <c:v>41334</c:v>
                </c:pt>
                <c:pt idx="87">
                  <c:v>41365</c:v>
                </c:pt>
                <c:pt idx="88">
                  <c:v>41395</c:v>
                </c:pt>
                <c:pt idx="89">
                  <c:v>41426</c:v>
                </c:pt>
                <c:pt idx="90">
                  <c:v>41456</c:v>
                </c:pt>
                <c:pt idx="91">
                  <c:v>41487</c:v>
                </c:pt>
                <c:pt idx="92">
                  <c:v>41518</c:v>
                </c:pt>
                <c:pt idx="93">
                  <c:v>41548</c:v>
                </c:pt>
                <c:pt idx="94">
                  <c:v>41579</c:v>
                </c:pt>
                <c:pt idx="95">
                  <c:v>41609</c:v>
                </c:pt>
                <c:pt idx="96">
                  <c:v>41640</c:v>
                </c:pt>
                <c:pt idx="97">
                  <c:v>41671</c:v>
                </c:pt>
                <c:pt idx="98">
                  <c:v>41699</c:v>
                </c:pt>
                <c:pt idx="99">
                  <c:v>41730</c:v>
                </c:pt>
                <c:pt idx="100">
                  <c:v>41760</c:v>
                </c:pt>
                <c:pt idx="101">
                  <c:v>41791</c:v>
                </c:pt>
                <c:pt idx="102">
                  <c:v>41821</c:v>
                </c:pt>
                <c:pt idx="103">
                  <c:v>41852</c:v>
                </c:pt>
                <c:pt idx="104">
                  <c:v>41883</c:v>
                </c:pt>
                <c:pt idx="105">
                  <c:v>41913</c:v>
                </c:pt>
                <c:pt idx="106">
                  <c:v>41944</c:v>
                </c:pt>
                <c:pt idx="107">
                  <c:v>41974</c:v>
                </c:pt>
                <c:pt idx="108">
                  <c:v>42005</c:v>
                </c:pt>
                <c:pt idx="109">
                  <c:v>42036</c:v>
                </c:pt>
                <c:pt idx="110">
                  <c:v>42064</c:v>
                </c:pt>
                <c:pt idx="111">
                  <c:v>42095</c:v>
                </c:pt>
                <c:pt idx="112">
                  <c:v>42125</c:v>
                </c:pt>
                <c:pt idx="113">
                  <c:v>42156</c:v>
                </c:pt>
                <c:pt idx="114">
                  <c:v>42186</c:v>
                </c:pt>
                <c:pt idx="115">
                  <c:v>42217</c:v>
                </c:pt>
                <c:pt idx="116">
                  <c:v>42248</c:v>
                </c:pt>
                <c:pt idx="117">
                  <c:v>42278</c:v>
                </c:pt>
                <c:pt idx="118">
                  <c:v>42309</c:v>
                </c:pt>
                <c:pt idx="119">
                  <c:v>42339</c:v>
                </c:pt>
                <c:pt idx="120">
                  <c:v>42370</c:v>
                </c:pt>
                <c:pt idx="121">
                  <c:v>42401</c:v>
                </c:pt>
                <c:pt idx="122">
                  <c:v>42430</c:v>
                </c:pt>
                <c:pt idx="123">
                  <c:v>42461</c:v>
                </c:pt>
                <c:pt idx="124">
                  <c:v>42491</c:v>
                </c:pt>
                <c:pt idx="125">
                  <c:v>42522</c:v>
                </c:pt>
                <c:pt idx="126">
                  <c:v>42552</c:v>
                </c:pt>
                <c:pt idx="127">
                  <c:v>42583</c:v>
                </c:pt>
                <c:pt idx="128">
                  <c:v>42614</c:v>
                </c:pt>
                <c:pt idx="129">
                  <c:v>42644</c:v>
                </c:pt>
                <c:pt idx="130">
                  <c:v>42675</c:v>
                </c:pt>
                <c:pt idx="131">
                  <c:v>42705</c:v>
                </c:pt>
                <c:pt idx="132">
                  <c:v>42736</c:v>
                </c:pt>
                <c:pt idx="133">
                  <c:v>42767</c:v>
                </c:pt>
                <c:pt idx="134">
                  <c:v>42795</c:v>
                </c:pt>
                <c:pt idx="135">
                  <c:v>42826</c:v>
                </c:pt>
                <c:pt idx="136">
                  <c:v>42856</c:v>
                </c:pt>
                <c:pt idx="137">
                  <c:v>42887</c:v>
                </c:pt>
                <c:pt idx="138">
                  <c:v>42917</c:v>
                </c:pt>
                <c:pt idx="139">
                  <c:v>42948</c:v>
                </c:pt>
                <c:pt idx="140">
                  <c:v>42979</c:v>
                </c:pt>
                <c:pt idx="141">
                  <c:v>43009</c:v>
                </c:pt>
                <c:pt idx="142">
                  <c:v>43040</c:v>
                </c:pt>
                <c:pt idx="143">
                  <c:v>43070</c:v>
                </c:pt>
                <c:pt idx="144">
                  <c:v>43101</c:v>
                </c:pt>
                <c:pt idx="145">
                  <c:v>43132</c:v>
                </c:pt>
                <c:pt idx="146">
                  <c:v>43160</c:v>
                </c:pt>
                <c:pt idx="147">
                  <c:v>43191</c:v>
                </c:pt>
                <c:pt idx="148">
                  <c:v>43221</c:v>
                </c:pt>
                <c:pt idx="149">
                  <c:v>43252</c:v>
                </c:pt>
                <c:pt idx="150">
                  <c:v>43282</c:v>
                </c:pt>
                <c:pt idx="151">
                  <c:v>43313</c:v>
                </c:pt>
                <c:pt idx="152">
                  <c:v>43344</c:v>
                </c:pt>
                <c:pt idx="153">
                  <c:v>43374</c:v>
                </c:pt>
                <c:pt idx="154">
                  <c:v>43405</c:v>
                </c:pt>
                <c:pt idx="155">
                  <c:v>43435</c:v>
                </c:pt>
                <c:pt idx="156">
                  <c:v>43466</c:v>
                </c:pt>
                <c:pt idx="157">
                  <c:v>43497</c:v>
                </c:pt>
                <c:pt idx="158">
                  <c:v>43525</c:v>
                </c:pt>
                <c:pt idx="159">
                  <c:v>43556</c:v>
                </c:pt>
                <c:pt idx="160">
                  <c:v>43586</c:v>
                </c:pt>
                <c:pt idx="161">
                  <c:v>43617</c:v>
                </c:pt>
                <c:pt idx="162">
                  <c:v>43647</c:v>
                </c:pt>
                <c:pt idx="163">
                  <c:v>43678</c:v>
                </c:pt>
                <c:pt idx="164">
                  <c:v>43709</c:v>
                </c:pt>
                <c:pt idx="165">
                  <c:v>43739</c:v>
                </c:pt>
                <c:pt idx="166">
                  <c:v>43770</c:v>
                </c:pt>
                <c:pt idx="167">
                  <c:v>43800</c:v>
                </c:pt>
                <c:pt idx="168">
                  <c:v>43831</c:v>
                </c:pt>
                <c:pt idx="169">
                  <c:v>43862</c:v>
                </c:pt>
                <c:pt idx="170">
                  <c:v>43891</c:v>
                </c:pt>
                <c:pt idx="171">
                  <c:v>43922</c:v>
                </c:pt>
                <c:pt idx="172">
                  <c:v>43952</c:v>
                </c:pt>
                <c:pt idx="173">
                  <c:v>43983</c:v>
                </c:pt>
                <c:pt idx="174">
                  <c:v>44013</c:v>
                </c:pt>
                <c:pt idx="175">
                  <c:v>44044</c:v>
                </c:pt>
                <c:pt idx="176">
                  <c:v>44075</c:v>
                </c:pt>
                <c:pt idx="177">
                  <c:v>44105</c:v>
                </c:pt>
                <c:pt idx="178">
                  <c:v>44136</c:v>
                </c:pt>
                <c:pt idx="179">
                  <c:v>44166</c:v>
                </c:pt>
                <c:pt idx="180">
                  <c:v>44197</c:v>
                </c:pt>
                <c:pt idx="181">
                  <c:v>44228</c:v>
                </c:pt>
                <c:pt idx="182">
                  <c:v>44256</c:v>
                </c:pt>
                <c:pt idx="183">
                  <c:v>44287</c:v>
                </c:pt>
                <c:pt idx="184">
                  <c:v>44317</c:v>
                </c:pt>
                <c:pt idx="185">
                  <c:v>44348</c:v>
                </c:pt>
              </c:numCache>
            </c:numRef>
          </c:cat>
          <c:val>
            <c:numRef>
              <c:f>Sheet1!$C$2:$C$188</c:f>
              <c:numCache>
                <c:formatCode>0.0%</c:formatCode>
                <c:ptCount val="187"/>
                <c:pt idx="0">
                  <c:v>7.0000000000000019E-3</c:v>
                </c:pt>
                <c:pt idx="1">
                  <c:v>-3.9999999999999949E-3</c:v>
                </c:pt>
                <c:pt idx="2">
                  <c:v>-7.0000000000000019E-3</c:v>
                </c:pt>
                <c:pt idx="3">
                  <c:v>3.9999999999999949E-3</c:v>
                </c:pt>
                <c:pt idx="4">
                  <c:v>1.8000000000000009E-2</c:v>
                </c:pt>
                <c:pt idx="5">
                  <c:v>1.9000000000000003E-2</c:v>
                </c:pt>
                <c:pt idx="6">
                  <c:v>2.5000000000000001E-2</c:v>
                </c:pt>
                <c:pt idx="7">
                  <c:v>2.4000000000000004E-2</c:v>
                </c:pt>
                <c:pt idx="8">
                  <c:v>-9.0000000000000045E-3</c:v>
                </c:pt>
                <c:pt idx="9">
                  <c:v>-4.8999999999999995E-2</c:v>
                </c:pt>
                <c:pt idx="10">
                  <c:v>-3.3999999999999996E-2</c:v>
                </c:pt>
                <c:pt idx="11">
                  <c:v>-3.5000000000000003E-2</c:v>
                </c:pt>
                <c:pt idx="12">
                  <c:v>-4.7E-2</c:v>
                </c:pt>
                <c:pt idx="13">
                  <c:v>-4.0999999999999995E-2</c:v>
                </c:pt>
                <c:pt idx="14">
                  <c:v>-3.6000000000000004E-2</c:v>
                </c:pt>
                <c:pt idx="15">
                  <c:v>-2.5999999999999995E-2</c:v>
                </c:pt>
                <c:pt idx="16">
                  <c:v>-2.7999999999999997E-2</c:v>
                </c:pt>
                <c:pt idx="17">
                  <c:v>-3.5000000000000003E-2</c:v>
                </c:pt>
                <c:pt idx="18">
                  <c:v>-0.03</c:v>
                </c:pt>
                <c:pt idx="19">
                  <c:v>-4.0999999999999995E-2</c:v>
                </c:pt>
                <c:pt idx="20">
                  <c:v>-2.5000000000000001E-2</c:v>
                </c:pt>
                <c:pt idx="21">
                  <c:v>-6.000000000000001E-3</c:v>
                </c:pt>
                <c:pt idx="22">
                  <c:v>0.01</c:v>
                </c:pt>
                <c:pt idx="23">
                  <c:v>2.9999999999999983E-3</c:v>
                </c:pt>
                <c:pt idx="24">
                  <c:v>0.02</c:v>
                </c:pt>
                <c:pt idx="25">
                  <c:v>0.02</c:v>
                </c:pt>
                <c:pt idx="26">
                  <c:v>2.7999999999999997E-2</c:v>
                </c:pt>
                <c:pt idx="27">
                  <c:v>2.6000000000000006E-2</c:v>
                </c:pt>
                <c:pt idx="28">
                  <c:v>4.200000000000001E-2</c:v>
                </c:pt>
                <c:pt idx="29">
                  <c:v>6.1000000000000006E-2</c:v>
                </c:pt>
                <c:pt idx="30">
                  <c:v>7.6000000000000012E-2</c:v>
                </c:pt>
                <c:pt idx="31">
                  <c:v>8.199999999999999E-2</c:v>
                </c:pt>
                <c:pt idx="32">
                  <c:v>8.6000000000000021E-2</c:v>
                </c:pt>
                <c:pt idx="33">
                  <c:v>3.6000000000000004E-2</c:v>
                </c:pt>
                <c:pt idx="34">
                  <c:v>-1.2999999999999998E-2</c:v>
                </c:pt>
                <c:pt idx="35">
                  <c:v>-3.5000000000000003E-2</c:v>
                </c:pt>
                <c:pt idx="36">
                  <c:v>-5.5E-2</c:v>
                </c:pt>
                <c:pt idx="37">
                  <c:v>-7.0999999999999994E-2</c:v>
                </c:pt>
                <c:pt idx="38">
                  <c:v>-9.4E-2</c:v>
                </c:pt>
                <c:pt idx="39">
                  <c:v>-8.8999999999999982E-2</c:v>
                </c:pt>
                <c:pt idx="40">
                  <c:v>-0.106</c:v>
                </c:pt>
                <c:pt idx="41">
                  <c:v>-0.113</c:v>
                </c:pt>
                <c:pt idx="42">
                  <c:v>-8.3000000000000004E-2</c:v>
                </c:pt>
                <c:pt idx="43">
                  <c:v>-7.2000000000000008E-2</c:v>
                </c:pt>
                <c:pt idx="44">
                  <c:v>-7.5999999999999998E-2</c:v>
                </c:pt>
                <c:pt idx="45">
                  <c:v>-1.7000000000000001E-2</c:v>
                </c:pt>
                <c:pt idx="46">
                  <c:v>1.8999999999999996E-2</c:v>
                </c:pt>
                <c:pt idx="47">
                  <c:v>4.4999999999999998E-2</c:v>
                </c:pt>
                <c:pt idx="48">
                  <c:v>7.4999999999999997E-2</c:v>
                </c:pt>
                <c:pt idx="49">
                  <c:v>8.5000000000000006E-2</c:v>
                </c:pt>
                <c:pt idx="50">
                  <c:v>0.10400000000000001</c:v>
                </c:pt>
                <c:pt idx="51">
                  <c:v>0.10399999999999998</c:v>
                </c:pt>
                <c:pt idx="52">
                  <c:v>0.105</c:v>
                </c:pt>
                <c:pt idx="53">
                  <c:v>8.5000000000000006E-2</c:v>
                </c:pt>
                <c:pt idx="54">
                  <c:v>5.1999999999999991E-2</c:v>
                </c:pt>
                <c:pt idx="55">
                  <c:v>4.3999999999999997E-2</c:v>
                </c:pt>
                <c:pt idx="56">
                  <c:v>4.2000000000000003E-2</c:v>
                </c:pt>
                <c:pt idx="57">
                  <c:v>4.7E-2</c:v>
                </c:pt>
                <c:pt idx="58">
                  <c:v>4.4999999999999998E-2</c:v>
                </c:pt>
                <c:pt idx="59">
                  <c:v>4.8999999999999995E-2</c:v>
                </c:pt>
                <c:pt idx="60">
                  <c:v>4.2999999999999997E-2</c:v>
                </c:pt>
                <c:pt idx="61">
                  <c:v>5.2999999999999999E-2</c:v>
                </c:pt>
                <c:pt idx="62">
                  <c:v>0.06</c:v>
                </c:pt>
                <c:pt idx="63">
                  <c:v>5.5E-2</c:v>
                </c:pt>
                <c:pt idx="64">
                  <c:v>5.7999999999999996E-2</c:v>
                </c:pt>
                <c:pt idx="65">
                  <c:v>6.6000000000000003E-2</c:v>
                </c:pt>
                <c:pt idx="66">
                  <c:v>6.4000000000000001E-2</c:v>
                </c:pt>
                <c:pt idx="67">
                  <c:v>5.2000000000000005E-2</c:v>
                </c:pt>
                <c:pt idx="68">
                  <c:v>5.5000000000000007E-2</c:v>
                </c:pt>
                <c:pt idx="69">
                  <c:v>3.0000000000000006E-2</c:v>
                </c:pt>
                <c:pt idx="70">
                  <c:v>2.4E-2</c:v>
                </c:pt>
                <c:pt idx="71">
                  <c:v>1.4999999999999999E-2</c:v>
                </c:pt>
                <c:pt idx="72">
                  <c:v>5.0000000000000001E-3</c:v>
                </c:pt>
                <c:pt idx="73">
                  <c:v>0</c:v>
                </c:pt>
                <c:pt idx="74">
                  <c:v>-1.1000000000000001E-2</c:v>
                </c:pt>
                <c:pt idx="75">
                  <c:v>-1.9E-2</c:v>
                </c:pt>
                <c:pt idx="76">
                  <c:v>-3.4000000000000002E-2</c:v>
                </c:pt>
                <c:pt idx="77">
                  <c:v>-4.0999999999999995E-2</c:v>
                </c:pt>
                <c:pt idx="78">
                  <c:v>-4.0999999999999995E-2</c:v>
                </c:pt>
                <c:pt idx="79">
                  <c:v>-2.6000000000000002E-2</c:v>
                </c:pt>
                <c:pt idx="80">
                  <c:v>-0.02</c:v>
                </c:pt>
                <c:pt idx="81">
                  <c:v>-6.000000000000001E-3</c:v>
                </c:pt>
                <c:pt idx="82">
                  <c:v>-1.4999999999999999E-2</c:v>
                </c:pt>
                <c:pt idx="83">
                  <c:v>-1.2000000000000002E-2</c:v>
                </c:pt>
                <c:pt idx="84">
                  <c:v>-1.4999999999999999E-2</c:v>
                </c:pt>
                <c:pt idx="85">
                  <c:v>-3.9999999999999992E-3</c:v>
                </c:pt>
                <c:pt idx="86">
                  <c:v>-1.3999999999999999E-2</c:v>
                </c:pt>
                <c:pt idx="87">
                  <c:v>-1.6E-2</c:v>
                </c:pt>
                <c:pt idx="88">
                  <c:v>-1.9000000000000003E-2</c:v>
                </c:pt>
                <c:pt idx="89">
                  <c:v>-1.3000000000000003E-2</c:v>
                </c:pt>
                <c:pt idx="90">
                  <c:v>-1.2E-2</c:v>
                </c:pt>
                <c:pt idx="91">
                  <c:v>-1.6E-2</c:v>
                </c:pt>
                <c:pt idx="92">
                  <c:v>-2.5000000000000001E-2</c:v>
                </c:pt>
                <c:pt idx="93">
                  <c:v>-2.1000000000000001E-2</c:v>
                </c:pt>
                <c:pt idx="94">
                  <c:v>-1.9E-2</c:v>
                </c:pt>
                <c:pt idx="95">
                  <c:v>-1.6E-2</c:v>
                </c:pt>
                <c:pt idx="96">
                  <c:v>-1.3000000000000001E-2</c:v>
                </c:pt>
                <c:pt idx="97">
                  <c:v>-2.2000000000000002E-2</c:v>
                </c:pt>
                <c:pt idx="98">
                  <c:v>-0.02</c:v>
                </c:pt>
                <c:pt idx="99">
                  <c:v>-1.2999999999999998E-2</c:v>
                </c:pt>
                <c:pt idx="100">
                  <c:v>-4.0000000000000018E-3</c:v>
                </c:pt>
                <c:pt idx="101">
                  <c:v>-3.0000000000000027E-3</c:v>
                </c:pt>
                <c:pt idx="102">
                  <c:v>-1.9999999999999974E-3</c:v>
                </c:pt>
                <c:pt idx="103">
                  <c:v>-5.0000000000000027E-3</c:v>
                </c:pt>
                <c:pt idx="104">
                  <c:v>-4.0000000000000018E-3</c:v>
                </c:pt>
                <c:pt idx="105">
                  <c:v>-1.3999999999999999E-2</c:v>
                </c:pt>
                <c:pt idx="106">
                  <c:v>-1.4999999999999999E-2</c:v>
                </c:pt>
                <c:pt idx="107">
                  <c:v>-3.2000000000000001E-2</c:v>
                </c:pt>
                <c:pt idx="108">
                  <c:v>-5.5999999999999994E-2</c:v>
                </c:pt>
                <c:pt idx="109">
                  <c:v>-5.800000000000001E-2</c:v>
                </c:pt>
                <c:pt idx="110">
                  <c:v>-5.4000000000000006E-2</c:v>
                </c:pt>
                <c:pt idx="111">
                  <c:v>-5.4000000000000006E-2</c:v>
                </c:pt>
                <c:pt idx="112">
                  <c:v>-4.2999999999999997E-2</c:v>
                </c:pt>
                <c:pt idx="113">
                  <c:v>-4.4999999999999998E-2</c:v>
                </c:pt>
                <c:pt idx="114">
                  <c:v>-4.8000000000000001E-2</c:v>
                </c:pt>
                <c:pt idx="115">
                  <c:v>-5.5999999999999994E-2</c:v>
                </c:pt>
                <c:pt idx="116">
                  <c:v>-7.0999999999999994E-2</c:v>
                </c:pt>
                <c:pt idx="117">
                  <c:v>-6.8999999999999992E-2</c:v>
                </c:pt>
                <c:pt idx="118">
                  <c:v>-6.5000000000000002E-2</c:v>
                </c:pt>
                <c:pt idx="119">
                  <c:v>-6.0999999999999999E-2</c:v>
                </c:pt>
                <c:pt idx="120">
                  <c:v>-4.2000000000000003E-2</c:v>
                </c:pt>
                <c:pt idx="121">
                  <c:v>-5.2000000000000005E-2</c:v>
                </c:pt>
                <c:pt idx="122">
                  <c:v>-0.05</c:v>
                </c:pt>
                <c:pt idx="123">
                  <c:v>-5.6999999999999995E-2</c:v>
                </c:pt>
                <c:pt idx="124">
                  <c:v>-5.800000000000001E-2</c:v>
                </c:pt>
                <c:pt idx="125">
                  <c:v>-4.9000000000000002E-2</c:v>
                </c:pt>
                <c:pt idx="126">
                  <c:v>-3.5000000000000003E-2</c:v>
                </c:pt>
                <c:pt idx="127">
                  <c:v>-0.03</c:v>
                </c:pt>
                <c:pt idx="128">
                  <c:v>-1.2E-2</c:v>
                </c:pt>
                <c:pt idx="129">
                  <c:v>-9.0000000000000011E-3</c:v>
                </c:pt>
                <c:pt idx="130">
                  <c:v>-9.0000000000000011E-3</c:v>
                </c:pt>
                <c:pt idx="131">
                  <c:v>6.9999999999999993E-3</c:v>
                </c:pt>
                <c:pt idx="132">
                  <c:v>0.02</c:v>
                </c:pt>
                <c:pt idx="133">
                  <c:v>3.1000000000000003E-2</c:v>
                </c:pt>
                <c:pt idx="134">
                  <c:v>2.2000000000000002E-2</c:v>
                </c:pt>
                <c:pt idx="135">
                  <c:v>2.7000000000000003E-2</c:v>
                </c:pt>
                <c:pt idx="136">
                  <c:v>1.4999999999999999E-2</c:v>
                </c:pt>
                <c:pt idx="137">
                  <c:v>3.9999999999999992E-3</c:v>
                </c:pt>
                <c:pt idx="138">
                  <c:v>-1.3999999999999999E-2</c:v>
                </c:pt>
                <c:pt idx="139">
                  <c:v>-3.9999999999999992E-3</c:v>
                </c:pt>
                <c:pt idx="140">
                  <c:v>3.000000000000007E-3</c:v>
                </c:pt>
                <c:pt idx="141">
                  <c:v>7.9999999999999984E-3</c:v>
                </c:pt>
                <c:pt idx="142">
                  <c:v>2.1000000000000005E-2</c:v>
                </c:pt>
                <c:pt idx="143">
                  <c:v>1.4999999999999999E-2</c:v>
                </c:pt>
                <c:pt idx="144">
                  <c:v>1.0000000000000005E-2</c:v>
                </c:pt>
                <c:pt idx="145">
                  <c:v>1.2000000000000002E-2</c:v>
                </c:pt>
                <c:pt idx="146">
                  <c:v>2.1000000000000001E-2</c:v>
                </c:pt>
                <c:pt idx="147">
                  <c:v>2.6999999999999996E-2</c:v>
                </c:pt>
                <c:pt idx="148">
                  <c:v>4.9000000000000002E-2</c:v>
                </c:pt>
                <c:pt idx="149">
                  <c:v>5.5999999999999994E-2</c:v>
                </c:pt>
                <c:pt idx="150">
                  <c:v>6.6000000000000003E-2</c:v>
                </c:pt>
                <c:pt idx="151">
                  <c:v>5.3999999999999992E-2</c:v>
                </c:pt>
                <c:pt idx="152">
                  <c:v>4.5999999999999999E-2</c:v>
                </c:pt>
                <c:pt idx="153">
                  <c:v>4.5999999999999999E-2</c:v>
                </c:pt>
                <c:pt idx="154">
                  <c:v>1.2000000000000002E-2</c:v>
                </c:pt>
                <c:pt idx="155">
                  <c:v>-5.0000000000000001E-3</c:v>
                </c:pt>
                <c:pt idx="156">
                  <c:v>-0.02</c:v>
                </c:pt>
                <c:pt idx="157">
                  <c:v>-1.6E-2</c:v>
                </c:pt>
                <c:pt idx="158">
                  <c:v>-1.3999999999999999E-2</c:v>
                </c:pt>
                <c:pt idx="159">
                  <c:v>-2.6000000000000002E-2</c:v>
                </c:pt>
                <c:pt idx="160">
                  <c:v>-4.6000000000000006E-2</c:v>
                </c:pt>
                <c:pt idx="161">
                  <c:v>-6.8000000000000005E-2</c:v>
                </c:pt>
                <c:pt idx="162">
                  <c:v>-6.5000000000000002E-2</c:v>
                </c:pt>
                <c:pt idx="163">
                  <c:v>-7.0999999999999994E-2</c:v>
                </c:pt>
                <c:pt idx="164">
                  <c:v>-7.9000000000000001E-2</c:v>
                </c:pt>
                <c:pt idx="165">
                  <c:v>-7.6999999999999999E-2</c:v>
                </c:pt>
                <c:pt idx="166">
                  <c:v>-5.6999999999999995E-2</c:v>
                </c:pt>
                <c:pt idx="167">
                  <c:v>-3.7000000000000005E-2</c:v>
                </c:pt>
                <c:pt idx="168">
                  <c:v>-2.5000000000000005E-2</c:v>
                </c:pt>
                <c:pt idx="169">
                  <c:v>-4.2999999999999997E-2</c:v>
                </c:pt>
                <c:pt idx="170">
                  <c:v>-6.8000000000000005E-2</c:v>
                </c:pt>
                <c:pt idx="171">
                  <c:v>-0.10099999999999999</c:v>
                </c:pt>
                <c:pt idx="172">
                  <c:v>-0.09</c:v>
                </c:pt>
                <c:pt idx="173">
                  <c:v>-4.9000000000000002E-2</c:v>
                </c:pt>
                <c:pt idx="174">
                  <c:v>-3.1000000000000003E-2</c:v>
                </c:pt>
                <c:pt idx="175">
                  <c:v>-5.0000000000000001E-3</c:v>
                </c:pt>
                <c:pt idx="176">
                  <c:v>1.3000000000000001E-2</c:v>
                </c:pt>
                <c:pt idx="177">
                  <c:v>1.3000000000000001E-2</c:v>
                </c:pt>
                <c:pt idx="178">
                  <c:v>0.01</c:v>
                </c:pt>
                <c:pt idx="179">
                  <c:v>2.7000000000000003E-2</c:v>
                </c:pt>
                <c:pt idx="180">
                  <c:v>5.1000000000000004E-2</c:v>
                </c:pt>
                <c:pt idx="181">
                  <c:v>8.6999999999999994E-2</c:v>
                </c:pt>
                <c:pt idx="182">
                  <c:v>0.13200000000000001</c:v>
                </c:pt>
                <c:pt idx="183">
                  <c:v>0.17899999999999999</c:v>
                </c:pt>
                <c:pt idx="184">
                  <c:v>0.21100000000000002</c:v>
                </c:pt>
                <c:pt idx="185">
                  <c:v>0.20799999999999999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169-8143-BB42-CB722884C382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pos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cat>
            <c:numRef>
              <c:f>Sheet1!$A$2:$A$188</c:f>
              <c:numCache>
                <c:formatCode>[$-409]mmm\-yy;@</c:formatCode>
                <c:ptCount val="187"/>
                <c:pt idx="0">
                  <c:v>38718</c:v>
                </c:pt>
                <c:pt idx="1">
                  <c:v>38749</c:v>
                </c:pt>
                <c:pt idx="2">
                  <c:v>38777</c:v>
                </c:pt>
                <c:pt idx="3">
                  <c:v>38808</c:v>
                </c:pt>
                <c:pt idx="4">
                  <c:v>38838</c:v>
                </c:pt>
                <c:pt idx="5">
                  <c:v>38869</c:v>
                </c:pt>
                <c:pt idx="6">
                  <c:v>38899</c:v>
                </c:pt>
                <c:pt idx="7">
                  <c:v>38930</c:v>
                </c:pt>
                <c:pt idx="8">
                  <c:v>38961</c:v>
                </c:pt>
                <c:pt idx="9">
                  <c:v>38991</c:v>
                </c:pt>
                <c:pt idx="10">
                  <c:v>39022</c:v>
                </c:pt>
                <c:pt idx="11">
                  <c:v>39052</c:v>
                </c:pt>
                <c:pt idx="12">
                  <c:v>39083</c:v>
                </c:pt>
                <c:pt idx="13">
                  <c:v>39114</c:v>
                </c:pt>
                <c:pt idx="14">
                  <c:v>39142</c:v>
                </c:pt>
                <c:pt idx="15">
                  <c:v>39173</c:v>
                </c:pt>
                <c:pt idx="16">
                  <c:v>39203</c:v>
                </c:pt>
                <c:pt idx="17">
                  <c:v>39234</c:v>
                </c:pt>
                <c:pt idx="18">
                  <c:v>39264</c:v>
                </c:pt>
                <c:pt idx="19">
                  <c:v>39295</c:v>
                </c:pt>
                <c:pt idx="20">
                  <c:v>39326</c:v>
                </c:pt>
                <c:pt idx="21">
                  <c:v>39356</c:v>
                </c:pt>
                <c:pt idx="22">
                  <c:v>39387</c:v>
                </c:pt>
                <c:pt idx="23">
                  <c:v>39417</c:v>
                </c:pt>
                <c:pt idx="24">
                  <c:v>39448</c:v>
                </c:pt>
                <c:pt idx="25">
                  <c:v>39479</c:v>
                </c:pt>
                <c:pt idx="26">
                  <c:v>39508</c:v>
                </c:pt>
                <c:pt idx="27">
                  <c:v>39539</c:v>
                </c:pt>
                <c:pt idx="28">
                  <c:v>39569</c:v>
                </c:pt>
                <c:pt idx="29">
                  <c:v>39600</c:v>
                </c:pt>
                <c:pt idx="30">
                  <c:v>39630</c:v>
                </c:pt>
                <c:pt idx="31">
                  <c:v>39661</c:v>
                </c:pt>
                <c:pt idx="32">
                  <c:v>39692</c:v>
                </c:pt>
                <c:pt idx="33">
                  <c:v>39722</c:v>
                </c:pt>
                <c:pt idx="34">
                  <c:v>39753</c:v>
                </c:pt>
                <c:pt idx="35">
                  <c:v>39783</c:v>
                </c:pt>
                <c:pt idx="36">
                  <c:v>39814</c:v>
                </c:pt>
                <c:pt idx="37">
                  <c:v>39845</c:v>
                </c:pt>
                <c:pt idx="38">
                  <c:v>39873</c:v>
                </c:pt>
                <c:pt idx="39">
                  <c:v>39904</c:v>
                </c:pt>
                <c:pt idx="40">
                  <c:v>39934</c:v>
                </c:pt>
                <c:pt idx="41">
                  <c:v>39965</c:v>
                </c:pt>
                <c:pt idx="42">
                  <c:v>39995</c:v>
                </c:pt>
                <c:pt idx="43">
                  <c:v>40026</c:v>
                </c:pt>
                <c:pt idx="44">
                  <c:v>40057</c:v>
                </c:pt>
                <c:pt idx="45">
                  <c:v>40087</c:v>
                </c:pt>
                <c:pt idx="46">
                  <c:v>40118</c:v>
                </c:pt>
                <c:pt idx="47">
                  <c:v>40148</c:v>
                </c:pt>
                <c:pt idx="48">
                  <c:v>40179</c:v>
                </c:pt>
                <c:pt idx="49">
                  <c:v>40210</c:v>
                </c:pt>
                <c:pt idx="50">
                  <c:v>40238</c:v>
                </c:pt>
                <c:pt idx="51">
                  <c:v>40269</c:v>
                </c:pt>
                <c:pt idx="52">
                  <c:v>40299</c:v>
                </c:pt>
                <c:pt idx="53">
                  <c:v>40330</c:v>
                </c:pt>
                <c:pt idx="54">
                  <c:v>40360</c:v>
                </c:pt>
                <c:pt idx="55">
                  <c:v>40391</c:v>
                </c:pt>
                <c:pt idx="56">
                  <c:v>40422</c:v>
                </c:pt>
                <c:pt idx="57">
                  <c:v>40452</c:v>
                </c:pt>
                <c:pt idx="58">
                  <c:v>40483</c:v>
                </c:pt>
                <c:pt idx="59">
                  <c:v>40513</c:v>
                </c:pt>
                <c:pt idx="60">
                  <c:v>40544</c:v>
                </c:pt>
                <c:pt idx="61">
                  <c:v>40575</c:v>
                </c:pt>
                <c:pt idx="62">
                  <c:v>40603</c:v>
                </c:pt>
                <c:pt idx="63">
                  <c:v>40634</c:v>
                </c:pt>
                <c:pt idx="64">
                  <c:v>40664</c:v>
                </c:pt>
                <c:pt idx="65">
                  <c:v>40695</c:v>
                </c:pt>
                <c:pt idx="66">
                  <c:v>40725</c:v>
                </c:pt>
                <c:pt idx="67">
                  <c:v>40756</c:v>
                </c:pt>
                <c:pt idx="68">
                  <c:v>40787</c:v>
                </c:pt>
                <c:pt idx="69">
                  <c:v>40817</c:v>
                </c:pt>
                <c:pt idx="70">
                  <c:v>40848</c:v>
                </c:pt>
                <c:pt idx="71">
                  <c:v>40878</c:v>
                </c:pt>
                <c:pt idx="72">
                  <c:v>40909</c:v>
                </c:pt>
                <c:pt idx="73">
                  <c:v>40940</c:v>
                </c:pt>
                <c:pt idx="74">
                  <c:v>40969</c:v>
                </c:pt>
                <c:pt idx="75">
                  <c:v>41000</c:v>
                </c:pt>
                <c:pt idx="76">
                  <c:v>41030</c:v>
                </c:pt>
                <c:pt idx="77">
                  <c:v>41061</c:v>
                </c:pt>
                <c:pt idx="78">
                  <c:v>41091</c:v>
                </c:pt>
                <c:pt idx="79">
                  <c:v>41122</c:v>
                </c:pt>
                <c:pt idx="80">
                  <c:v>41153</c:v>
                </c:pt>
                <c:pt idx="81">
                  <c:v>41183</c:v>
                </c:pt>
                <c:pt idx="82">
                  <c:v>41214</c:v>
                </c:pt>
                <c:pt idx="83">
                  <c:v>41244</c:v>
                </c:pt>
                <c:pt idx="84">
                  <c:v>41275</c:v>
                </c:pt>
                <c:pt idx="85">
                  <c:v>41306</c:v>
                </c:pt>
                <c:pt idx="86">
                  <c:v>41334</c:v>
                </c:pt>
                <c:pt idx="87">
                  <c:v>41365</c:v>
                </c:pt>
                <c:pt idx="88">
                  <c:v>41395</c:v>
                </c:pt>
                <c:pt idx="89">
                  <c:v>41426</c:v>
                </c:pt>
                <c:pt idx="90">
                  <c:v>41456</c:v>
                </c:pt>
                <c:pt idx="91">
                  <c:v>41487</c:v>
                </c:pt>
                <c:pt idx="92">
                  <c:v>41518</c:v>
                </c:pt>
                <c:pt idx="93">
                  <c:v>41548</c:v>
                </c:pt>
                <c:pt idx="94">
                  <c:v>41579</c:v>
                </c:pt>
                <c:pt idx="95">
                  <c:v>41609</c:v>
                </c:pt>
                <c:pt idx="96">
                  <c:v>41640</c:v>
                </c:pt>
                <c:pt idx="97">
                  <c:v>41671</c:v>
                </c:pt>
                <c:pt idx="98">
                  <c:v>41699</c:v>
                </c:pt>
                <c:pt idx="99">
                  <c:v>41730</c:v>
                </c:pt>
                <c:pt idx="100">
                  <c:v>41760</c:v>
                </c:pt>
                <c:pt idx="101">
                  <c:v>41791</c:v>
                </c:pt>
                <c:pt idx="102">
                  <c:v>41821</c:v>
                </c:pt>
                <c:pt idx="103">
                  <c:v>41852</c:v>
                </c:pt>
                <c:pt idx="104">
                  <c:v>41883</c:v>
                </c:pt>
                <c:pt idx="105">
                  <c:v>41913</c:v>
                </c:pt>
                <c:pt idx="106">
                  <c:v>41944</c:v>
                </c:pt>
                <c:pt idx="107">
                  <c:v>41974</c:v>
                </c:pt>
                <c:pt idx="108">
                  <c:v>42005</c:v>
                </c:pt>
                <c:pt idx="109">
                  <c:v>42036</c:v>
                </c:pt>
                <c:pt idx="110">
                  <c:v>42064</c:v>
                </c:pt>
                <c:pt idx="111">
                  <c:v>42095</c:v>
                </c:pt>
                <c:pt idx="112">
                  <c:v>42125</c:v>
                </c:pt>
                <c:pt idx="113">
                  <c:v>42156</c:v>
                </c:pt>
                <c:pt idx="114">
                  <c:v>42186</c:v>
                </c:pt>
                <c:pt idx="115">
                  <c:v>42217</c:v>
                </c:pt>
                <c:pt idx="116">
                  <c:v>42248</c:v>
                </c:pt>
                <c:pt idx="117">
                  <c:v>42278</c:v>
                </c:pt>
                <c:pt idx="118">
                  <c:v>42309</c:v>
                </c:pt>
                <c:pt idx="119">
                  <c:v>42339</c:v>
                </c:pt>
                <c:pt idx="120">
                  <c:v>42370</c:v>
                </c:pt>
                <c:pt idx="121">
                  <c:v>42401</c:v>
                </c:pt>
                <c:pt idx="122">
                  <c:v>42430</c:v>
                </c:pt>
                <c:pt idx="123">
                  <c:v>42461</c:v>
                </c:pt>
                <c:pt idx="124">
                  <c:v>42491</c:v>
                </c:pt>
                <c:pt idx="125">
                  <c:v>42522</c:v>
                </c:pt>
                <c:pt idx="126">
                  <c:v>42552</c:v>
                </c:pt>
                <c:pt idx="127">
                  <c:v>42583</c:v>
                </c:pt>
                <c:pt idx="128">
                  <c:v>42614</c:v>
                </c:pt>
                <c:pt idx="129">
                  <c:v>42644</c:v>
                </c:pt>
                <c:pt idx="130">
                  <c:v>42675</c:v>
                </c:pt>
                <c:pt idx="131">
                  <c:v>42705</c:v>
                </c:pt>
                <c:pt idx="132">
                  <c:v>42736</c:v>
                </c:pt>
                <c:pt idx="133">
                  <c:v>42767</c:v>
                </c:pt>
                <c:pt idx="134">
                  <c:v>42795</c:v>
                </c:pt>
                <c:pt idx="135">
                  <c:v>42826</c:v>
                </c:pt>
                <c:pt idx="136">
                  <c:v>42856</c:v>
                </c:pt>
                <c:pt idx="137">
                  <c:v>42887</c:v>
                </c:pt>
                <c:pt idx="138">
                  <c:v>42917</c:v>
                </c:pt>
                <c:pt idx="139">
                  <c:v>42948</c:v>
                </c:pt>
                <c:pt idx="140">
                  <c:v>42979</c:v>
                </c:pt>
                <c:pt idx="141">
                  <c:v>43009</c:v>
                </c:pt>
                <c:pt idx="142">
                  <c:v>43040</c:v>
                </c:pt>
                <c:pt idx="143">
                  <c:v>43070</c:v>
                </c:pt>
                <c:pt idx="144">
                  <c:v>43101</c:v>
                </c:pt>
                <c:pt idx="145">
                  <c:v>43132</c:v>
                </c:pt>
                <c:pt idx="146">
                  <c:v>43160</c:v>
                </c:pt>
                <c:pt idx="147">
                  <c:v>43191</c:v>
                </c:pt>
                <c:pt idx="148">
                  <c:v>43221</c:v>
                </c:pt>
                <c:pt idx="149">
                  <c:v>43252</c:v>
                </c:pt>
                <c:pt idx="150">
                  <c:v>43282</c:v>
                </c:pt>
                <c:pt idx="151">
                  <c:v>43313</c:v>
                </c:pt>
                <c:pt idx="152">
                  <c:v>43344</c:v>
                </c:pt>
                <c:pt idx="153">
                  <c:v>43374</c:v>
                </c:pt>
                <c:pt idx="154">
                  <c:v>43405</c:v>
                </c:pt>
                <c:pt idx="155">
                  <c:v>43435</c:v>
                </c:pt>
                <c:pt idx="156">
                  <c:v>43466</c:v>
                </c:pt>
                <c:pt idx="157">
                  <c:v>43497</c:v>
                </c:pt>
                <c:pt idx="158">
                  <c:v>43525</c:v>
                </c:pt>
                <c:pt idx="159">
                  <c:v>43556</c:v>
                </c:pt>
                <c:pt idx="160">
                  <c:v>43586</c:v>
                </c:pt>
                <c:pt idx="161">
                  <c:v>43617</c:v>
                </c:pt>
                <c:pt idx="162">
                  <c:v>43647</c:v>
                </c:pt>
                <c:pt idx="163">
                  <c:v>43678</c:v>
                </c:pt>
                <c:pt idx="164">
                  <c:v>43709</c:v>
                </c:pt>
                <c:pt idx="165">
                  <c:v>43739</c:v>
                </c:pt>
                <c:pt idx="166">
                  <c:v>43770</c:v>
                </c:pt>
                <c:pt idx="167">
                  <c:v>43800</c:v>
                </c:pt>
                <c:pt idx="168">
                  <c:v>43831</c:v>
                </c:pt>
                <c:pt idx="169">
                  <c:v>43862</c:v>
                </c:pt>
                <c:pt idx="170">
                  <c:v>43891</c:v>
                </c:pt>
                <c:pt idx="171">
                  <c:v>43922</c:v>
                </c:pt>
                <c:pt idx="172">
                  <c:v>43952</c:v>
                </c:pt>
                <c:pt idx="173">
                  <c:v>43983</c:v>
                </c:pt>
                <c:pt idx="174">
                  <c:v>44013</c:v>
                </c:pt>
                <c:pt idx="175">
                  <c:v>44044</c:v>
                </c:pt>
                <c:pt idx="176">
                  <c:v>44075</c:v>
                </c:pt>
                <c:pt idx="177">
                  <c:v>44105</c:v>
                </c:pt>
                <c:pt idx="178">
                  <c:v>44136</c:v>
                </c:pt>
                <c:pt idx="179">
                  <c:v>44166</c:v>
                </c:pt>
                <c:pt idx="180">
                  <c:v>44197</c:v>
                </c:pt>
                <c:pt idx="181">
                  <c:v>44228</c:v>
                </c:pt>
                <c:pt idx="182">
                  <c:v>44256</c:v>
                </c:pt>
                <c:pt idx="183">
                  <c:v>44287</c:v>
                </c:pt>
                <c:pt idx="184">
                  <c:v>44317</c:v>
                </c:pt>
                <c:pt idx="185">
                  <c:v>44348</c:v>
                </c:pt>
              </c:numCache>
            </c:numRef>
          </c:cat>
          <c:val>
            <c:numRef>
              <c:f>Sheet1!$D$2:$D$188</c:f>
              <c:numCache>
                <c:formatCode>0.0%</c:formatCode>
                <c:ptCount val="187"/>
                <c:pt idx="0">
                  <c:v>7.0000000000000019E-3</c:v>
                </c:pt>
                <c:pt idx="1">
                  <c:v>0</c:v>
                </c:pt>
                <c:pt idx="2">
                  <c:v>0</c:v>
                </c:pt>
                <c:pt idx="3">
                  <c:v>3.9999999999999949E-3</c:v>
                </c:pt>
                <c:pt idx="4">
                  <c:v>1.8000000000000009E-2</c:v>
                </c:pt>
                <c:pt idx="5">
                  <c:v>1.9000000000000003E-2</c:v>
                </c:pt>
                <c:pt idx="6">
                  <c:v>2.5000000000000001E-2</c:v>
                </c:pt>
                <c:pt idx="7">
                  <c:v>2.4000000000000004E-2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0.01</c:v>
                </c:pt>
                <c:pt idx="23">
                  <c:v>2.9999999999999983E-3</c:v>
                </c:pt>
                <c:pt idx="24">
                  <c:v>0.02</c:v>
                </c:pt>
                <c:pt idx="25">
                  <c:v>0.02</c:v>
                </c:pt>
                <c:pt idx="26">
                  <c:v>2.7999999999999997E-2</c:v>
                </c:pt>
                <c:pt idx="27">
                  <c:v>2.6000000000000006E-2</c:v>
                </c:pt>
                <c:pt idx="28">
                  <c:v>4.200000000000001E-2</c:v>
                </c:pt>
                <c:pt idx="29">
                  <c:v>6.1000000000000006E-2</c:v>
                </c:pt>
                <c:pt idx="30">
                  <c:v>7.6000000000000012E-2</c:v>
                </c:pt>
                <c:pt idx="31">
                  <c:v>8.199999999999999E-2</c:v>
                </c:pt>
                <c:pt idx="32">
                  <c:v>8.6000000000000021E-2</c:v>
                </c:pt>
                <c:pt idx="33">
                  <c:v>3.6000000000000004E-2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1.8999999999999996E-2</c:v>
                </c:pt>
                <c:pt idx="47">
                  <c:v>4.4999999999999998E-2</c:v>
                </c:pt>
                <c:pt idx="48">
                  <c:v>7.4999999999999997E-2</c:v>
                </c:pt>
                <c:pt idx="49">
                  <c:v>8.5000000000000006E-2</c:v>
                </c:pt>
                <c:pt idx="50">
                  <c:v>0.10400000000000001</c:v>
                </c:pt>
                <c:pt idx="51">
                  <c:v>0.10399999999999998</c:v>
                </c:pt>
                <c:pt idx="52">
                  <c:v>0.105</c:v>
                </c:pt>
                <c:pt idx="53">
                  <c:v>8.5000000000000006E-2</c:v>
                </c:pt>
                <c:pt idx="54">
                  <c:v>5.1999999999999991E-2</c:v>
                </c:pt>
                <c:pt idx="55">
                  <c:v>4.3999999999999997E-2</c:v>
                </c:pt>
                <c:pt idx="56">
                  <c:v>4.2000000000000003E-2</c:v>
                </c:pt>
                <c:pt idx="57">
                  <c:v>4.7E-2</c:v>
                </c:pt>
                <c:pt idx="58">
                  <c:v>4.4999999999999998E-2</c:v>
                </c:pt>
                <c:pt idx="59">
                  <c:v>4.8999999999999995E-2</c:v>
                </c:pt>
                <c:pt idx="60">
                  <c:v>4.2999999999999997E-2</c:v>
                </c:pt>
                <c:pt idx="61">
                  <c:v>5.2999999999999999E-2</c:v>
                </c:pt>
                <c:pt idx="62">
                  <c:v>0.06</c:v>
                </c:pt>
                <c:pt idx="63">
                  <c:v>5.5E-2</c:v>
                </c:pt>
                <c:pt idx="64">
                  <c:v>5.7999999999999996E-2</c:v>
                </c:pt>
                <c:pt idx="65">
                  <c:v>6.6000000000000003E-2</c:v>
                </c:pt>
                <c:pt idx="66">
                  <c:v>6.4000000000000001E-2</c:v>
                </c:pt>
                <c:pt idx="67">
                  <c:v>5.2000000000000005E-2</c:v>
                </c:pt>
                <c:pt idx="68">
                  <c:v>5.5000000000000007E-2</c:v>
                </c:pt>
                <c:pt idx="69">
                  <c:v>3.0000000000000006E-2</c:v>
                </c:pt>
                <c:pt idx="70">
                  <c:v>2.4E-2</c:v>
                </c:pt>
                <c:pt idx="71">
                  <c:v>1.4999999999999999E-2</c:v>
                </c:pt>
                <c:pt idx="72">
                  <c:v>5.0000000000000001E-3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6.9999999999999993E-3</c:v>
                </c:pt>
                <c:pt idx="132">
                  <c:v>0.02</c:v>
                </c:pt>
                <c:pt idx="133">
                  <c:v>3.1000000000000003E-2</c:v>
                </c:pt>
                <c:pt idx="134">
                  <c:v>2.2000000000000002E-2</c:v>
                </c:pt>
                <c:pt idx="135">
                  <c:v>2.7000000000000003E-2</c:v>
                </c:pt>
                <c:pt idx="136">
                  <c:v>1.4999999999999999E-2</c:v>
                </c:pt>
                <c:pt idx="137">
                  <c:v>3.9999999999999992E-3</c:v>
                </c:pt>
                <c:pt idx="138">
                  <c:v>0</c:v>
                </c:pt>
                <c:pt idx="139">
                  <c:v>0</c:v>
                </c:pt>
                <c:pt idx="140">
                  <c:v>3.000000000000007E-3</c:v>
                </c:pt>
                <c:pt idx="141">
                  <c:v>7.9999999999999984E-3</c:v>
                </c:pt>
                <c:pt idx="142">
                  <c:v>2.1000000000000005E-2</c:v>
                </c:pt>
                <c:pt idx="143">
                  <c:v>1.4999999999999999E-2</c:v>
                </c:pt>
                <c:pt idx="144">
                  <c:v>1.0000000000000005E-2</c:v>
                </c:pt>
                <c:pt idx="145">
                  <c:v>1.2000000000000002E-2</c:v>
                </c:pt>
                <c:pt idx="146">
                  <c:v>2.1000000000000001E-2</c:v>
                </c:pt>
                <c:pt idx="147">
                  <c:v>2.6999999999999996E-2</c:v>
                </c:pt>
                <c:pt idx="148">
                  <c:v>4.9000000000000002E-2</c:v>
                </c:pt>
                <c:pt idx="149">
                  <c:v>5.5999999999999994E-2</c:v>
                </c:pt>
                <c:pt idx="150">
                  <c:v>6.6000000000000003E-2</c:v>
                </c:pt>
                <c:pt idx="151">
                  <c:v>5.3999999999999992E-2</c:v>
                </c:pt>
                <c:pt idx="152">
                  <c:v>4.5999999999999999E-2</c:v>
                </c:pt>
                <c:pt idx="153">
                  <c:v>4.5999999999999999E-2</c:v>
                </c:pt>
                <c:pt idx="154">
                  <c:v>1.2000000000000002E-2</c:v>
                </c:pt>
                <c:pt idx="155">
                  <c:v>0</c:v>
                </c:pt>
                <c:pt idx="156">
                  <c:v>0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  <c:pt idx="168">
                  <c:v>0</c:v>
                </c:pt>
                <c:pt idx="169">
                  <c:v>0</c:v>
                </c:pt>
                <c:pt idx="170">
                  <c:v>0</c:v>
                </c:pt>
                <c:pt idx="171">
                  <c:v>0</c:v>
                </c:pt>
                <c:pt idx="172">
                  <c:v>0</c:v>
                </c:pt>
                <c:pt idx="173">
                  <c:v>0</c:v>
                </c:pt>
                <c:pt idx="174">
                  <c:v>0</c:v>
                </c:pt>
                <c:pt idx="175">
                  <c:v>0</c:v>
                </c:pt>
                <c:pt idx="176">
                  <c:v>1.3000000000000001E-2</c:v>
                </c:pt>
                <c:pt idx="177">
                  <c:v>1.3000000000000001E-2</c:v>
                </c:pt>
                <c:pt idx="178">
                  <c:v>0.01</c:v>
                </c:pt>
                <c:pt idx="179">
                  <c:v>2.7000000000000003E-2</c:v>
                </c:pt>
                <c:pt idx="180">
                  <c:v>5.1000000000000004E-2</c:v>
                </c:pt>
                <c:pt idx="181">
                  <c:v>8.6999999999999994E-2</c:v>
                </c:pt>
                <c:pt idx="182">
                  <c:v>0.13200000000000001</c:v>
                </c:pt>
                <c:pt idx="183">
                  <c:v>0.17899999999999999</c:v>
                </c:pt>
                <c:pt idx="184">
                  <c:v>0.21100000000000002</c:v>
                </c:pt>
                <c:pt idx="185">
                  <c:v>0.20799999999999999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A0E-4963-A17D-CB94BD2AB165}"/>
            </c:ext>
          </c:extLst>
        </c:ser>
        <c:ser>
          <c:idx val="3"/>
          <c:order val="3"/>
          <c:tx>
            <c:strRef>
              <c:f>Sheet1!#REF!</c:f>
              <c:strCache>
                <c:ptCount val="1"/>
                <c:pt idx="0">
                  <c:v>#REF!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cat>
            <c:numRef>
              <c:f>Sheet1!$A$2:$A$188</c:f>
              <c:numCache>
                <c:formatCode>[$-409]mmm\-yy;@</c:formatCode>
                <c:ptCount val="187"/>
                <c:pt idx="0">
                  <c:v>38718</c:v>
                </c:pt>
                <c:pt idx="1">
                  <c:v>38749</c:v>
                </c:pt>
                <c:pt idx="2">
                  <c:v>38777</c:v>
                </c:pt>
                <c:pt idx="3">
                  <c:v>38808</c:v>
                </c:pt>
                <c:pt idx="4">
                  <c:v>38838</c:v>
                </c:pt>
                <c:pt idx="5">
                  <c:v>38869</c:v>
                </c:pt>
                <c:pt idx="6">
                  <c:v>38899</c:v>
                </c:pt>
                <c:pt idx="7">
                  <c:v>38930</c:v>
                </c:pt>
                <c:pt idx="8">
                  <c:v>38961</c:v>
                </c:pt>
                <c:pt idx="9">
                  <c:v>38991</c:v>
                </c:pt>
                <c:pt idx="10">
                  <c:v>39022</c:v>
                </c:pt>
                <c:pt idx="11">
                  <c:v>39052</c:v>
                </c:pt>
                <c:pt idx="12">
                  <c:v>39083</c:v>
                </c:pt>
                <c:pt idx="13">
                  <c:v>39114</c:v>
                </c:pt>
                <c:pt idx="14">
                  <c:v>39142</c:v>
                </c:pt>
                <c:pt idx="15">
                  <c:v>39173</c:v>
                </c:pt>
                <c:pt idx="16">
                  <c:v>39203</c:v>
                </c:pt>
                <c:pt idx="17">
                  <c:v>39234</c:v>
                </c:pt>
                <c:pt idx="18">
                  <c:v>39264</c:v>
                </c:pt>
                <c:pt idx="19">
                  <c:v>39295</c:v>
                </c:pt>
                <c:pt idx="20">
                  <c:v>39326</c:v>
                </c:pt>
                <c:pt idx="21">
                  <c:v>39356</c:v>
                </c:pt>
                <c:pt idx="22">
                  <c:v>39387</c:v>
                </c:pt>
                <c:pt idx="23">
                  <c:v>39417</c:v>
                </c:pt>
                <c:pt idx="24">
                  <c:v>39448</c:v>
                </c:pt>
                <c:pt idx="25">
                  <c:v>39479</c:v>
                </c:pt>
                <c:pt idx="26">
                  <c:v>39508</c:v>
                </c:pt>
                <c:pt idx="27">
                  <c:v>39539</c:v>
                </c:pt>
                <c:pt idx="28">
                  <c:v>39569</c:v>
                </c:pt>
                <c:pt idx="29">
                  <c:v>39600</c:v>
                </c:pt>
                <c:pt idx="30">
                  <c:v>39630</c:v>
                </c:pt>
                <c:pt idx="31">
                  <c:v>39661</c:v>
                </c:pt>
                <c:pt idx="32">
                  <c:v>39692</c:v>
                </c:pt>
                <c:pt idx="33">
                  <c:v>39722</c:v>
                </c:pt>
                <c:pt idx="34">
                  <c:v>39753</c:v>
                </c:pt>
                <c:pt idx="35">
                  <c:v>39783</c:v>
                </c:pt>
                <c:pt idx="36">
                  <c:v>39814</c:v>
                </c:pt>
                <c:pt idx="37">
                  <c:v>39845</c:v>
                </c:pt>
                <c:pt idx="38">
                  <c:v>39873</c:v>
                </c:pt>
                <c:pt idx="39">
                  <c:v>39904</c:v>
                </c:pt>
                <c:pt idx="40">
                  <c:v>39934</c:v>
                </c:pt>
                <c:pt idx="41">
                  <c:v>39965</c:v>
                </c:pt>
                <c:pt idx="42">
                  <c:v>39995</c:v>
                </c:pt>
                <c:pt idx="43">
                  <c:v>40026</c:v>
                </c:pt>
                <c:pt idx="44">
                  <c:v>40057</c:v>
                </c:pt>
                <c:pt idx="45">
                  <c:v>40087</c:v>
                </c:pt>
                <c:pt idx="46">
                  <c:v>40118</c:v>
                </c:pt>
                <c:pt idx="47">
                  <c:v>40148</c:v>
                </c:pt>
                <c:pt idx="48">
                  <c:v>40179</c:v>
                </c:pt>
                <c:pt idx="49">
                  <c:v>40210</c:v>
                </c:pt>
                <c:pt idx="50">
                  <c:v>40238</c:v>
                </c:pt>
                <c:pt idx="51">
                  <c:v>40269</c:v>
                </c:pt>
                <c:pt idx="52">
                  <c:v>40299</c:v>
                </c:pt>
                <c:pt idx="53">
                  <c:v>40330</c:v>
                </c:pt>
                <c:pt idx="54">
                  <c:v>40360</c:v>
                </c:pt>
                <c:pt idx="55">
                  <c:v>40391</c:v>
                </c:pt>
                <c:pt idx="56">
                  <c:v>40422</c:v>
                </c:pt>
                <c:pt idx="57">
                  <c:v>40452</c:v>
                </c:pt>
                <c:pt idx="58">
                  <c:v>40483</c:v>
                </c:pt>
                <c:pt idx="59">
                  <c:v>40513</c:v>
                </c:pt>
                <c:pt idx="60">
                  <c:v>40544</c:v>
                </c:pt>
                <c:pt idx="61">
                  <c:v>40575</c:v>
                </c:pt>
                <c:pt idx="62">
                  <c:v>40603</c:v>
                </c:pt>
                <c:pt idx="63">
                  <c:v>40634</c:v>
                </c:pt>
                <c:pt idx="64">
                  <c:v>40664</c:v>
                </c:pt>
                <c:pt idx="65">
                  <c:v>40695</c:v>
                </c:pt>
                <c:pt idx="66">
                  <c:v>40725</c:v>
                </c:pt>
                <c:pt idx="67">
                  <c:v>40756</c:v>
                </c:pt>
                <c:pt idx="68">
                  <c:v>40787</c:v>
                </c:pt>
                <c:pt idx="69">
                  <c:v>40817</c:v>
                </c:pt>
                <c:pt idx="70">
                  <c:v>40848</c:v>
                </c:pt>
                <c:pt idx="71">
                  <c:v>40878</c:v>
                </c:pt>
                <c:pt idx="72">
                  <c:v>40909</c:v>
                </c:pt>
                <c:pt idx="73">
                  <c:v>40940</c:v>
                </c:pt>
                <c:pt idx="74">
                  <c:v>40969</c:v>
                </c:pt>
                <c:pt idx="75">
                  <c:v>41000</c:v>
                </c:pt>
                <c:pt idx="76">
                  <c:v>41030</c:v>
                </c:pt>
                <c:pt idx="77">
                  <c:v>41061</c:v>
                </c:pt>
                <c:pt idx="78">
                  <c:v>41091</c:v>
                </c:pt>
                <c:pt idx="79">
                  <c:v>41122</c:v>
                </c:pt>
                <c:pt idx="80">
                  <c:v>41153</c:v>
                </c:pt>
                <c:pt idx="81">
                  <c:v>41183</c:v>
                </c:pt>
                <c:pt idx="82">
                  <c:v>41214</c:v>
                </c:pt>
                <c:pt idx="83">
                  <c:v>41244</c:v>
                </c:pt>
                <c:pt idx="84">
                  <c:v>41275</c:v>
                </c:pt>
                <c:pt idx="85">
                  <c:v>41306</c:v>
                </c:pt>
                <c:pt idx="86">
                  <c:v>41334</c:v>
                </c:pt>
                <c:pt idx="87">
                  <c:v>41365</c:v>
                </c:pt>
                <c:pt idx="88">
                  <c:v>41395</c:v>
                </c:pt>
                <c:pt idx="89">
                  <c:v>41426</c:v>
                </c:pt>
                <c:pt idx="90">
                  <c:v>41456</c:v>
                </c:pt>
                <c:pt idx="91">
                  <c:v>41487</c:v>
                </c:pt>
                <c:pt idx="92">
                  <c:v>41518</c:v>
                </c:pt>
                <c:pt idx="93">
                  <c:v>41548</c:v>
                </c:pt>
                <c:pt idx="94">
                  <c:v>41579</c:v>
                </c:pt>
                <c:pt idx="95">
                  <c:v>41609</c:v>
                </c:pt>
                <c:pt idx="96">
                  <c:v>41640</c:v>
                </c:pt>
                <c:pt idx="97">
                  <c:v>41671</c:v>
                </c:pt>
                <c:pt idx="98">
                  <c:v>41699</c:v>
                </c:pt>
                <c:pt idx="99">
                  <c:v>41730</c:v>
                </c:pt>
                <c:pt idx="100">
                  <c:v>41760</c:v>
                </c:pt>
                <c:pt idx="101">
                  <c:v>41791</c:v>
                </c:pt>
                <c:pt idx="102">
                  <c:v>41821</c:v>
                </c:pt>
                <c:pt idx="103">
                  <c:v>41852</c:v>
                </c:pt>
                <c:pt idx="104">
                  <c:v>41883</c:v>
                </c:pt>
                <c:pt idx="105">
                  <c:v>41913</c:v>
                </c:pt>
                <c:pt idx="106">
                  <c:v>41944</c:v>
                </c:pt>
                <c:pt idx="107">
                  <c:v>41974</c:v>
                </c:pt>
                <c:pt idx="108">
                  <c:v>42005</c:v>
                </c:pt>
                <c:pt idx="109">
                  <c:v>42036</c:v>
                </c:pt>
                <c:pt idx="110">
                  <c:v>42064</c:v>
                </c:pt>
                <c:pt idx="111">
                  <c:v>42095</c:v>
                </c:pt>
                <c:pt idx="112">
                  <c:v>42125</c:v>
                </c:pt>
                <c:pt idx="113">
                  <c:v>42156</c:v>
                </c:pt>
                <c:pt idx="114">
                  <c:v>42186</c:v>
                </c:pt>
                <c:pt idx="115">
                  <c:v>42217</c:v>
                </c:pt>
                <c:pt idx="116">
                  <c:v>42248</c:v>
                </c:pt>
                <c:pt idx="117">
                  <c:v>42278</c:v>
                </c:pt>
                <c:pt idx="118">
                  <c:v>42309</c:v>
                </c:pt>
                <c:pt idx="119">
                  <c:v>42339</c:v>
                </c:pt>
                <c:pt idx="120">
                  <c:v>42370</c:v>
                </c:pt>
                <c:pt idx="121">
                  <c:v>42401</c:v>
                </c:pt>
                <c:pt idx="122">
                  <c:v>42430</c:v>
                </c:pt>
                <c:pt idx="123">
                  <c:v>42461</c:v>
                </c:pt>
                <c:pt idx="124">
                  <c:v>42491</c:v>
                </c:pt>
                <c:pt idx="125">
                  <c:v>42522</c:v>
                </c:pt>
                <c:pt idx="126">
                  <c:v>42552</c:v>
                </c:pt>
                <c:pt idx="127">
                  <c:v>42583</c:v>
                </c:pt>
                <c:pt idx="128">
                  <c:v>42614</c:v>
                </c:pt>
                <c:pt idx="129">
                  <c:v>42644</c:v>
                </c:pt>
                <c:pt idx="130">
                  <c:v>42675</c:v>
                </c:pt>
                <c:pt idx="131">
                  <c:v>42705</c:v>
                </c:pt>
                <c:pt idx="132">
                  <c:v>42736</c:v>
                </c:pt>
                <c:pt idx="133">
                  <c:v>42767</c:v>
                </c:pt>
                <c:pt idx="134">
                  <c:v>42795</c:v>
                </c:pt>
                <c:pt idx="135">
                  <c:v>42826</c:v>
                </c:pt>
                <c:pt idx="136">
                  <c:v>42856</c:v>
                </c:pt>
                <c:pt idx="137">
                  <c:v>42887</c:v>
                </c:pt>
                <c:pt idx="138">
                  <c:v>42917</c:v>
                </c:pt>
                <c:pt idx="139">
                  <c:v>42948</c:v>
                </c:pt>
                <c:pt idx="140">
                  <c:v>42979</c:v>
                </c:pt>
                <c:pt idx="141">
                  <c:v>43009</c:v>
                </c:pt>
                <c:pt idx="142">
                  <c:v>43040</c:v>
                </c:pt>
                <c:pt idx="143">
                  <c:v>43070</c:v>
                </c:pt>
                <c:pt idx="144">
                  <c:v>43101</c:v>
                </c:pt>
                <c:pt idx="145">
                  <c:v>43132</c:v>
                </c:pt>
                <c:pt idx="146">
                  <c:v>43160</c:v>
                </c:pt>
                <c:pt idx="147">
                  <c:v>43191</c:v>
                </c:pt>
                <c:pt idx="148">
                  <c:v>43221</c:v>
                </c:pt>
                <c:pt idx="149">
                  <c:v>43252</c:v>
                </c:pt>
                <c:pt idx="150">
                  <c:v>43282</c:v>
                </c:pt>
                <c:pt idx="151">
                  <c:v>43313</c:v>
                </c:pt>
                <c:pt idx="152">
                  <c:v>43344</c:v>
                </c:pt>
                <c:pt idx="153">
                  <c:v>43374</c:v>
                </c:pt>
                <c:pt idx="154">
                  <c:v>43405</c:v>
                </c:pt>
                <c:pt idx="155">
                  <c:v>43435</c:v>
                </c:pt>
                <c:pt idx="156">
                  <c:v>43466</c:v>
                </c:pt>
                <c:pt idx="157">
                  <c:v>43497</c:v>
                </c:pt>
                <c:pt idx="158">
                  <c:v>43525</c:v>
                </c:pt>
                <c:pt idx="159">
                  <c:v>43556</c:v>
                </c:pt>
                <c:pt idx="160">
                  <c:v>43586</c:v>
                </c:pt>
                <c:pt idx="161">
                  <c:v>43617</c:v>
                </c:pt>
                <c:pt idx="162">
                  <c:v>43647</c:v>
                </c:pt>
                <c:pt idx="163">
                  <c:v>43678</c:v>
                </c:pt>
                <c:pt idx="164">
                  <c:v>43709</c:v>
                </c:pt>
                <c:pt idx="165">
                  <c:v>43739</c:v>
                </c:pt>
                <c:pt idx="166">
                  <c:v>43770</c:v>
                </c:pt>
                <c:pt idx="167">
                  <c:v>43800</c:v>
                </c:pt>
                <c:pt idx="168">
                  <c:v>43831</c:v>
                </c:pt>
                <c:pt idx="169">
                  <c:v>43862</c:v>
                </c:pt>
                <c:pt idx="170">
                  <c:v>43891</c:v>
                </c:pt>
                <c:pt idx="171">
                  <c:v>43922</c:v>
                </c:pt>
                <c:pt idx="172">
                  <c:v>43952</c:v>
                </c:pt>
                <c:pt idx="173">
                  <c:v>43983</c:v>
                </c:pt>
                <c:pt idx="174">
                  <c:v>44013</c:v>
                </c:pt>
                <c:pt idx="175">
                  <c:v>44044</c:v>
                </c:pt>
                <c:pt idx="176">
                  <c:v>44075</c:v>
                </c:pt>
                <c:pt idx="177">
                  <c:v>44105</c:v>
                </c:pt>
                <c:pt idx="178">
                  <c:v>44136</c:v>
                </c:pt>
                <c:pt idx="179">
                  <c:v>44166</c:v>
                </c:pt>
                <c:pt idx="180">
                  <c:v>44197</c:v>
                </c:pt>
                <c:pt idx="181">
                  <c:v>44228</c:v>
                </c:pt>
                <c:pt idx="182">
                  <c:v>44256</c:v>
                </c:pt>
                <c:pt idx="183">
                  <c:v>44287</c:v>
                </c:pt>
                <c:pt idx="184">
                  <c:v>44317</c:v>
                </c:pt>
                <c:pt idx="185">
                  <c:v>44348</c:v>
                </c:pt>
              </c:numCache>
            </c:numRef>
          </c:cat>
          <c:val>
            <c:numRef>
              <c:f>Sheet1!#REF!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A0E-4963-A17D-CB94BD2AB16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523390511"/>
        <c:axId val="1523392143"/>
      </c:areaChart>
      <c:dateAx>
        <c:axId val="1523390511"/>
        <c:scaling>
          <c:orientation val="minMax"/>
          <c:max val="44348"/>
          <c:min val="38718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yyyy" sourceLinked="0"/>
        <c:majorTickMark val="out"/>
        <c:minorTickMark val="none"/>
        <c:tickLblPos val="nextTo"/>
        <c:crossAx val="1523392143"/>
        <c:crossesAt val="0"/>
        <c:auto val="1"/>
        <c:lblOffset val="100"/>
        <c:baseTimeUnit val="months"/>
        <c:majorUnit val="1"/>
        <c:majorTimeUnit val="years"/>
      </c:dateAx>
      <c:valAx>
        <c:axId val="1523392143"/>
        <c:scaling>
          <c:orientation val="minMax"/>
          <c:max val="0.24000000000000002"/>
          <c:min val="-0.1200000000000000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23390511"/>
        <c:crosses val="autoZero"/>
        <c:crossBetween val="midCat"/>
        <c:majorUnit val="6.0000000000000012E-2"/>
      </c:valAx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0.19982</cdr:x>
      <cdr:y>0</cdr:y>
    </cdr:from>
    <cdr:to>
      <cdr:x>0.25269</cdr:x>
      <cdr:y>0.08248</cdr:y>
    </cdr:to>
    <cdr:sp macro="" textlink="">
      <cdr:nvSpPr>
        <cdr:cNvPr id="2" name="TextBox 3">
          <a:extLst xmlns:a="http://schemas.openxmlformats.org/drawingml/2006/main">
            <a:ext uri="{FF2B5EF4-FFF2-40B4-BE49-F238E27FC236}">
              <a16:creationId xmlns:a16="http://schemas.microsoft.com/office/drawing/2014/main" id="{5F2F5A8E-9FD0-FC4B-9630-54FFA8C49A43}"/>
            </a:ext>
          </a:extLst>
        </cdr:cNvPr>
        <cdr:cNvSpPr txBox="1"/>
      </cdr:nvSpPr>
      <cdr:spPr>
        <a:xfrm xmlns:a="http://schemas.openxmlformats.org/drawingml/2006/main">
          <a:off x="1912934" y="0"/>
          <a:ext cx="506091" cy="369333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 dirty="0"/>
        </a:p>
      </cdr:txBody>
    </cdr:sp>
  </cdr:relSizeAnchor>
  <cdr:relSizeAnchor xmlns:cdr="http://schemas.openxmlformats.org/drawingml/2006/chartDrawing">
    <cdr:from>
      <cdr:x>0.25969</cdr:x>
      <cdr:y>0</cdr:y>
    </cdr:from>
    <cdr:to>
      <cdr:x>0.34605</cdr:x>
      <cdr:y>0.08248</cdr:y>
    </cdr:to>
    <cdr:sp macro="" textlink="">
      <cdr:nvSpPr>
        <cdr:cNvPr id="3" name="TextBox 3">
          <a:extLst xmlns:a="http://schemas.openxmlformats.org/drawingml/2006/main">
            <a:ext uri="{FF2B5EF4-FFF2-40B4-BE49-F238E27FC236}">
              <a16:creationId xmlns:a16="http://schemas.microsoft.com/office/drawing/2014/main" id="{5F2F5A8E-9FD0-FC4B-9630-54FFA8C49A43}"/>
            </a:ext>
          </a:extLst>
        </cdr:cNvPr>
        <cdr:cNvSpPr txBox="1"/>
      </cdr:nvSpPr>
      <cdr:spPr>
        <a:xfrm xmlns:a="http://schemas.openxmlformats.org/drawingml/2006/main">
          <a:off x="2696579" y="0"/>
          <a:ext cx="896792" cy="387037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 dirty="0"/>
        </a:p>
      </cdr:txBody>
    </cdr:sp>
  </cdr:relSizeAnchor>
  <cdr:relSizeAnchor xmlns:cdr="http://schemas.openxmlformats.org/drawingml/2006/chartDrawing">
    <cdr:from>
      <cdr:x>0.4931</cdr:x>
      <cdr:y>0</cdr:y>
    </cdr:from>
    <cdr:to>
      <cdr:x>0.56903</cdr:x>
      <cdr:y>0.08248</cdr:y>
    </cdr:to>
    <cdr:sp macro="" textlink="">
      <cdr:nvSpPr>
        <cdr:cNvPr id="4" name="TextBox 3">
          <a:extLst xmlns:a="http://schemas.openxmlformats.org/drawingml/2006/main">
            <a:ext uri="{FF2B5EF4-FFF2-40B4-BE49-F238E27FC236}">
              <a16:creationId xmlns:a16="http://schemas.microsoft.com/office/drawing/2014/main" id="{5F2F5A8E-9FD0-FC4B-9630-54FFA8C49A43}"/>
            </a:ext>
          </a:extLst>
        </cdr:cNvPr>
        <cdr:cNvSpPr txBox="1"/>
      </cdr:nvSpPr>
      <cdr:spPr>
        <a:xfrm xmlns:a="http://schemas.openxmlformats.org/drawingml/2006/main">
          <a:off x="4720503" y="0"/>
          <a:ext cx="726923" cy="369333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 dirty="0"/>
        </a:p>
      </cdr:txBody>
    </cdr:sp>
  </cdr:relSizeAnchor>
  <cdr:relSizeAnchor xmlns:cdr="http://schemas.openxmlformats.org/drawingml/2006/chartDrawing">
    <cdr:from>
      <cdr:x>0.72329</cdr:x>
      <cdr:y>0</cdr:y>
    </cdr:from>
    <cdr:to>
      <cdr:x>0.77616</cdr:x>
      <cdr:y>0.08248</cdr:y>
    </cdr:to>
    <cdr:sp macro="" textlink="">
      <cdr:nvSpPr>
        <cdr:cNvPr id="5" name="TextBox 3">
          <a:extLst xmlns:a="http://schemas.openxmlformats.org/drawingml/2006/main">
            <a:ext uri="{FF2B5EF4-FFF2-40B4-BE49-F238E27FC236}">
              <a16:creationId xmlns:a16="http://schemas.microsoft.com/office/drawing/2014/main" id="{5F2F5A8E-9FD0-FC4B-9630-54FFA8C49A43}"/>
            </a:ext>
          </a:extLst>
        </cdr:cNvPr>
        <cdr:cNvSpPr txBox="1"/>
      </cdr:nvSpPr>
      <cdr:spPr>
        <a:xfrm xmlns:a="http://schemas.openxmlformats.org/drawingml/2006/main">
          <a:off x="7510570" y="-1304144"/>
          <a:ext cx="548998" cy="387037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 dirty="0"/>
        </a:p>
      </cdr:txBody>
    </cdr:sp>
  </cdr:relSizeAnchor>
  <cdr:relSizeAnchor xmlns:cdr="http://schemas.openxmlformats.org/drawingml/2006/chartDrawing">
    <cdr:from>
      <cdr:x>0.79754</cdr:x>
      <cdr:y>0</cdr:y>
    </cdr:from>
    <cdr:to>
      <cdr:x>0.8504</cdr:x>
      <cdr:y>0.08248</cdr:y>
    </cdr:to>
    <cdr:sp macro="" textlink="">
      <cdr:nvSpPr>
        <cdr:cNvPr id="6" name="TextBox 3">
          <a:extLst xmlns:a="http://schemas.openxmlformats.org/drawingml/2006/main">
            <a:ext uri="{FF2B5EF4-FFF2-40B4-BE49-F238E27FC236}">
              <a16:creationId xmlns:a16="http://schemas.microsoft.com/office/drawing/2014/main" id="{5F2F5A8E-9FD0-FC4B-9630-54FFA8C49A43}"/>
            </a:ext>
          </a:extLst>
        </cdr:cNvPr>
        <cdr:cNvSpPr txBox="1"/>
      </cdr:nvSpPr>
      <cdr:spPr>
        <a:xfrm xmlns:a="http://schemas.openxmlformats.org/drawingml/2006/main">
          <a:off x="7635005" y="-1518534"/>
          <a:ext cx="506091" cy="369333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 dirty="0"/>
        </a:p>
      </cdr:txBody>
    </cdr:sp>
  </cdr:relSizeAnchor>
  <cdr:relSizeAnchor xmlns:cdr="http://schemas.openxmlformats.org/drawingml/2006/chartDrawing">
    <cdr:from>
      <cdr:x>0.93865</cdr:x>
      <cdr:y>0</cdr:y>
    </cdr:from>
    <cdr:to>
      <cdr:x>0.99152</cdr:x>
      <cdr:y>0.08248</cdr:y>
    </cdr:to>
    <cdr:sp macro="" textlink="">
      <cdr:nvSpPr>
        <cdr:cNvPr id="7" name="TextBox 3">
          <a:extLst xmlns:a="http://schemas.openxmlformats.org/drawingml/2006/main">
            <a:ext uri="{FF2B5EF4-FFF2-40B4-BE49-F238E27FC236}">
              <a16:creationId xmlns:a16="http://schemas.microsoft.com/office/drawing/2014/main" id="{5F2F5A8E-9FD0-FC4B-9630-54FFA8C49A43}"/>
            </a:ext>
          </a:extLst>
        </cdr:cNvPr>
        <cdr:cNvSpPr txBox="1"/>
      </cdr:nvSpPr>
      <cdr:spPr>
        <a:xfrm xmlns:a="http://schemas.openxmlformats.org/drawingml/2006/main">
          <a:off x="8985897" y="-1518534"/>
          <a:ext cx="506091" cy="369333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0.20615</cdr:x>
      <cdr:y>0.31744</cdr:y>
    </cdr:from>
    <cdr:to>
      <cdr:x>0.37192</cdr:x>
      <cdr:y>0.46031</cdr:y>
    </cdr:to>
    <cdr:sp macro="" textlink="">
      <cdr:nvSpPr>
        <cdr:cNvPr id="2" name="TextBox 33">
          <a:extLst xmlns:a="http://schemas.openxmlformats.org/drawingml/2006/main">
            <a:ext uri="{FF2B5EF4-FFF2-40B4-BE49-F238E27FC236}">
              <a16:creationId xmlns:a16="http://schemas.microsoft.com/office/drawing/2014/main" id="{D88B3C31-1BDC-3745-BB1C-61B477AF56EA}"/>
            </a:ext>
          </a:extLst>
        </cdr:cNvPr>
        <cdr:cNvSpPr txBox="1"/>
      </cdr:nvSpPr>
      <cdr:spPr>
        <a:xfrm xmlns:a="http://schemas.openxmlformats.org/drawingml/2006/main">
          <a:off x="1041309" y="752265"/>
          <a:ext cx="837358" cy="33855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 sz="1600" b="1" dirty="0">
            <a:solidFill>
              <a:schemeClr val="accent1"/>
            </a:solidFill>
          </a:endParaRPr>
        </a:p>
      </cdr:txBody>
    </cdr:sp>
  </cdr:relSizeAnchor>
  <cdr:relSizeAnchor xmlns:cdr="http://schemas.openxmlformats.org/drawingml/2006/chartDrawing">
    <cdr:from>
      <cdr:x>0.1769</cdr:x>
      <cdr:y>0</cdr:y>
    </cdr:from>
    <cdr:to>
      <cdr:x>0.54493</cdr:x>
      <cdr:y>0.08942</cdr:y>
    </cdr:to>
    <cdr:sp macro="" textlink="">
      <cdr:nvSpPr>
        <cdr:cNvPr id="3" name="AutoShape 146">
          <a:extLst xmlns:a="http://schemas.openxmlformats.org/drawingml/2006/main">
            <a:ext uri="{FF2B5EF4-FFF2-40B4-BE49-F238E27FC236}">
              <a16:creationId xmlns:a16="http://schemas.microsoft.com/office/drawing/2014/main" id="{D98BDD20-4665-1245-9C20-7063B44AEC70}"/>
            </a:ext>
          </a:extLst>
        </cdr:cNvPr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796515" y="0"/>
          <a:ext cx="1657142" cy="233404"/>
        </a:xfrm>
        <a:prstGeom xmlns:a="http://schemas.openxmlformats.org/drawingml/2006/main" prst="wedgeRectCallout">
          <a:avLst>
            <a:gd name="adj1" fmla="val 42392"/>
            <a:gd name="adj2" fmla="val 82307"/>
          </a:avLst>
        </a:prstGeom>
        <a:solidFill xmlns:a="http://schemas.openxmlformats.org/drawingml/2006/main">
          <a:schemeClr val="bg1">
            <a:lumMod val="85000"/>
            <a:lumOff val="0"/>
          </a:schemeClr>
        </a:solidFill>
        <a:ln xmlns:a="http://schemas.openxmlformats.org/drawingml/2006/main">
          <a:noFill/>
        </a:ln>
        <a:extLst xmlns:a="http://schemas.openxmlformats.org/drawingml/2006/main"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rot="0" vert="horz" wrap="square" lIns="0" tIns="0" rIns="0" bIns="0" anchor="ctr" anchorCtr="0" upright="1">
          <a:no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defTabSz="1097280">
            <a:lnSpc>
              <a:spcPct val="115000"/>
            </a:lnSpc>
            <a:defRPr/>
          </a:pPr>
          <a:r>
            <a:rPr lang="en-US" sz="1500" b="1" dirty="0">
              <a:solidFill>
                <a:srgbClr val="7030A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Jun 2021 [20,100]</a:t>
          </a:r>
        </a:p>
      </cdr:txBody>
    </cdr:sp>
  </cdr:relSizeAnchor>
  <cdr:relSizeAnchor xmlns:cdr="http://schemas.openxmlformats.org/drawingml/2006/chartDrawing">
    <cdr:from>
      <cdr:x>0.11167</cdr:x>
      <cdr:y>0.74278</cdr:y>
    </cdr:from>
    <cdr:to>
      <cdr:x>0.97744</cdr:x>
      <cdr:y>0.86659</cdr:y>
    </cdr:to>
    <cdr:sp macro="" textlink="">
      <cdr:nvSpPr>
        <cdr:cNvPr id="4" name="TextBox 30">
          <a:extLst xmlns:a="http://schemas.openxmlformats.org/drawingml/2006/main">
            <a:ext uri="{FF2B5EF4-FFF2-40B4-BE49-F238E27FC236}">
              <a16:creationId xmlns:a16="http://schemas.microsoft.com/office/drawing/2014/main" id="{A622D9C4-20B1-F141-9929-D662AF7AD27E}"/>
            </a:ext>
          </a:extLst>
        </cdr:cNvPr>
        <cdr:cNvSpPr txBox="1"/>
      </cdr:nvSpPr>
      <cdr:spPr>
        <a:xfrm xmlns:a="http://schemas.openxmlformats.org/drawingml/2006/main">
          <a:off x="502821" y="1938799"/>
          <a:ext cx="3898334" cy="32316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500" b="1" dirty="0"/>
            <a:t>  Madison*</a:t>
          </a:r>
        </a:p>
      </cdr:txBody>
    </cdr:sp>
  </cdr:relSizeAnchor>
  <cdr:relSizeAnchor xmlns:cdr="http://schemas.openxmlformats.org/drawingml/2006/chartDrawing">
    <cdr:from>
      <cdr:x>0.18452</cdr:x>
      <cdr:y>0.28421</cdr:y>
    </cdr:from>
    <cdr:to>
      <cdr:x>0.53881</cdr:x>
      <cdr:y>0.41532</cdr:y>
    </cdr:to>
    <cdr:sp macro="" textlink="">
      <cdr:nvSpPr>
        <cdr:cNvPr id="5" name="Rectangle 4">
          <a:extLst xmlns:a="http://schemas.openxmlformats.org/drawingml/2006/main">
            <a:ext uri="{FF2B5EF4-FFF2-40B4-BE49-F238E27FC236}">
              <a16:creationId xmlns:a16="http://schemas.microsoft.com/office/drawing/2014/main" id="{7BA5EE77-E125-3546-BFAB-5E4368A8B62D}"/>
            </a:ext>
          </a:extLst>
        </cdr:cNvPr>
        <cdr:cNvSpPr/>
      </cdr:nvSpPr>
      <cdr:spPr>
        <a:xfrm xmlns:a="http://schemas.openxmlformats.org/drawingml/2006/main">
          <a:off x="830827" y="741852"/>
          <a:ext cx="1595309" cy="34221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defTabSz="1097280">
            <a:lnSpc>
              <a:spcPct val="115000"/>
            </a:lnSpc>
            <a:defRPr/>
          </a:pPr>
          <a:r>
            <a:rPr lang="en-US" sz="1500" b="1" dirty="0">
              <a:solidFill>
                <a:schemeClr val="accent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Jun 2020 [18,400]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0.12606</cdr:x>
      <cdr:y>0.74224</cdr:y>
    </cdr:from>
    <cdr:to>
      <cdr:x>0.45839</cdr:x>
      <cdr:y>0.86605</cdr:y>
    </cdr:to>
    <cdr:sp macro="" textlink="">
      <cdr:nvSpPr>
        <cdr:cNvPr id="2" name="TextBox 30">
          <a:extLst xmlns:a="http://schemas.openxmlformats.org/drawingml/2006/main">
            <a:ext uri="{FF2B5EF4-FFF2-40B4-BE49-F238E27FC236}">
              <a16:creationId xmlns:a16="http://schemas.microsoft.com/office/drawing/2014/main" id="{02D1B110-7680-C840-9334-B60362AED5D8}"/>
            </a:ext>
          </a:extLst>
        </cdr:cNvPr>
        <cdr:cNvSpPr txBox="1"/>
      </cdr:nvSpPr>
      <cdr:spPr>
        <a:xfrm xmlns:a="http://schemas.openxmlformats.org/drawingml/2006/main">
          <a:off x="569871" y="1937386"/>
          <a:ext cx="1502313" cy="32316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500" b="1" dirty="0"/>
            <a:t>  Racine*</a:t>
          </a:r>
        </a:p>
      </cdr:txBody>
    </cdr:sp>
  </cdr:relSizeAnchor>
  <cdr:relSizeAnchor xmlns:cdr="http://schemas.openxmlformats.org/drawingml/2006/chartDrawing">
    <cdr:from>
      <cdr:x>0.16586</cdr:x>
      <cdr:y>0.06234</cdr:y>
    </cdr:from>
    <cdr:to>
      <cdr:x>0.53243</cdr:x>
      <cdr:y>0.14641</cdr:y>
    </cdr:to>
    <cdr:sp macro="" textlink="">
      <cdr:nvSpPr>
        <cdr:cNvPr id="3" name="AutoShape 146">
          <a:extLst xmlns:a="http://schemas.openxmlformats.org/drawingml/2006/main">
            <a:ext uri="{FF2B5EF4-FFF2-40B4-BE49-F238E27FC236}">
              <a16:creationId xmlns:a16="http://schemas.microsoft.com/office/drawing/2014/main" id="{166249A4-E68C-1344-8EBD-C74646B9EE2D}"/>
            </a:ext>
          </a:extLst>
        </cdr:cNvPr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749772" y="162723"/>
          <a:ext cx="1657089" cy="219439"/>
        </a:xfrm>
        <a:prstGeom xmlns:a="http://schemas.openxmlformats.org/drawingml/2006/main" prst="wedgeRectCallout">
          <a:avLst>
            <a:gd name="adj1" fmla="val 43324"/>
            <a:gd name="adj2" fmla="val 135569"/>
          </a:avLst>
        </a:prstGeom>
        <a:solidFill xmlns:a="http://schemas.openxmlformats.org/drawingml/2006/main">
          <a:schemeClr val="bg1">
            <a:lumMod val="85000"/>
            <a:lumOff val="0"/>
          </a:schemeClr>
        </a:solidFill>
        <a:ln xmlns:a="http://schemas.openxmlformats.org/drawingml/2006/main">
          <a:noFill/>
        </a:ln>
        <a:extLst xmlns:a="http://schemas.openxmlformats.org/drawingml/2006/main"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rot="0" vert="horz" wrap="square" lIns="0" tIns="0" rIns="0" bIns="0" anchor="ctr" anchorCtr="0" upright="1">
          <a:no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defTabSz="1097280">
            <a:lnSpc>
              <a:spcPct val="115000"/>
            </a:lnSpc>
            <a:defRPr/>
          </a:pPr>
          <a:r>
            <a:rPr lang="en-US" sz="1500" b="1" dirty="0">
              <a:solidFill>
                <a:srgbClr val="7030A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Jun 2021 [3,400]</a:t>
          </a:r>
        </a:p>
      </cdr:txBody>
    </cdr:sp>
  </cdr:relSizeAnchor>
  <cdr:relSizeAnchor xmlns:cdr="http://schemas.openxmlformats.org/drawingml/2006/chartDrawing">
    <cdr:from>
      <cdr:x>0.17154</cdr:x>
      <cdr:y>0.33603</cdr:y>
    </cdr:from>
    <cdr:to>
      <cdr:x>0.50282</cdr:x>
      <cdr:y>0.46714</cdr:y>
    </cdr:to>
    <cdr:sp macro="" textlink="">
      <cdr:nvSpPr>
        <cdr:cNvPr id="4" name="Rectangle 3">
          <a:extLst xmlns:a="http://schemas.openxmlformats.org/drawingml/2006/main">
            <a:ext uri="{FF2B5EF4-FFF2-40B4-BE49-F238E27FC236}">
              <a16:creationId xmlns:a16="http://schemas.microsoft.com/office/drawing/2014/main" id="{27F726CD-1BC3-464C-A738-94D45A89609C}"/>
            </a:ext>
          </a:extLst>
        </cdr:cNvPr>
        <cdr:cNvSpPr/>
      </cdr:nvSpPr>
      <cdr:spPr>
        <a:xfrm xmlns:a="http://schemas.openxmlformats.org/drawingml/2006/main">
          <a:off x="775468" y="877103"/>
          <a:ext cx="1497526" cy="34221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defTabSz="1097280">
            <a:lnSpc>
              <a:spcPct val="115000"/>
            </a:lnSpc>
            <a:defRPr/>
          </a:pPr>
          <a:r>
            <a:rPr lang="en-US" sz="1500" b="1" dirty="0">
              <a:solidFill>
                <a:schemeClr val="accent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Jun 2020 [3,200]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0.1471</cdr:x>
      <cdr:y>0.36701</cdr:y>
    </cdr:from>
    <cdr:to>
      <cdr:x>0.5</cdr:x>
      <cdr:y>0.50314</cdr:y>
    </cdr:to>
    <cdr:sp macro="" textlink="">
      <cdr:nvSpPr>
        <cdr:cNvPr id="3" name="Rectangle 2">
          <a:extLst xmlns:a="http://schemas.openxmlformats.org/drawingml/2006/main">
            <a:ext uri="{FF2B5EF4-FFF2-40B4-BE49-F238E27FC236}">
              <a16:creationId xmlns:a16="http://schemas.microsoft.com/office/drawing/2014/main" id="{4FCC2B6E-5AAA-ED4E-85C9-9A0CF1916822}"/>
            </a:ext>
          </a:extLst>
        </cdr:cNvPr>
        <cdr:cNvSpPr/>
      </cdr:nvSpPr>
      <cdr:spPr>
        <a:xfrm xmlns:a="http://schemas.openxmlformats.org/drawingml/2006/main">
          <a:off x="664952" y="922579"/>
          <a:ext cx="1595309" cy="34221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defTabSz="1097280">
            <a:lnSpc>
              <a:spcPct val="115000"/>
            </a:lnSpc>
            <a:defRPr/>
          </a:pPr>
          <a:r>
            <a:rPr lang="en-US" sz="1500" b="1" dirty="0">
              <a:solidFill>
                <a:schemeClr val="accent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Jun 2020 [15,200]</a:t>
          </a:r>
        </a:p>
      </cdr:txBody>
    </cdr:sp>
  </cdr:relSizeAnchor>
  <cdr:relSizeAnchor xmlns:cdr="http://schemas.openxmlformats.org/drawingml/2006/chartDrawing">
    <cdr:from>
      <cdr:x>0.14567</cdr:x>
      <cdr:y>0.06796</cdr:y>
    </cdr:from>
    <cdr:to>
      <cdr:x>0.47934</cdr:x>
      <cdr:y>0.15618</cdr:y>
    </cdr:to>
    <cdr:sp macro="" textlink="">
      <cdr:nvSpPr>
        <cdr:cNvPr id="4" name="AutoShape 146">
          <a:extLst xmlns:a="http://schemas.openxmlformats.org/drawingml/2006/main">
            <a:ext uri="{FF2B5EF4-FFF2-40B4-BE49-F238E27FC236}">
              <a16:creationId xmlns:a16="http://schemas.microsoft.com/office/drawing/2014/main" id="{D8245FCB-2768-8544-A0AC-424A327874E5}"/>
            </a:ext>
          </a:extLst>
        </cdr:cNvPr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658526" y="170847"/>
          <a:ext cx="1508363" cy="221768"/>
        </a:xfrm>
        <a:prstGeom xmlns:a="http://schemas.openxmlformats.org/drawingml/2006/main" prst="wedgeRectCallout">
          <a:avLst>
            <a:gd name="adj1" fmla="val 60290"/>
            <a:gd name="adj2" fmla="val 160688"/>
          </a:avLst>
        </a:prstGeom>
        <a:solidFill xmlns:a="http://schemas.openxmlformats.org/drawingml/2006/main">
          <a:schemeClr val="bg1">
            <a:lumMod val="85000"/>
            <a:lumOff val="0"/>
          </a:schemeClr>
        </a:solidFill>
        <a:ln xmlns:a="http://schemas.openxmlformats.org/drawingml/2006/main">
          <a:noFill/>
        </a:ln>
        <a:extLst xmlns:a="http://schemas.openxmlformats.org/drawingml/2006/main"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rot="0" vert="horz" wrap="square" lIns="0" tIns="0" rIns="0" bIns="0" anchor="ctr" anchorCtr="0" upright="1">
          <a:no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defTabSz="1097280">
            <a:lnSpc>
              <a:spcPct val="115000"/>
            </a:lnSpc>
            <a:defRPr/>
          </a:pPr>
          <a:r>
            <a:rPr lang="en-US" sz="1500" b="1" dirty="0">
              <a:solidFill>
                <a:srgbClr val="7030A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Jun 2021 [15,400]</a:t>
          </a: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0.19982</cdr:x>
      <cdr:y>0</cdr:y>
    </cdr:from>
    <cdr:to>
      <cdr:x>0.25269</cdr:x>
      <cdr:y>0.08248</cdr:y>
    </cdr:to>
    <cdr:sp macro="" textlink="">
      <cdr:nvSpPr>
        <cdr:cNvPr id="2" name="TextBox 3">
          <a:extLst xmlns:a="http://schemas.openxmlformats.org/drawingml/2006/main">
            <a:ext uri="{FF2B5EF4-FFF2-40B4-BE49-F238E27FC236}">
              <a16:creationId xmlns:a16="http://schemas.microsoft.com/office/drawing/2014/main" id="{5F2F5A8E-9FD0-FC4B-9630-54FFA8C49A43}"/>
            </a:ext>
          </a:extLst>
        </cdr:cNvPr>
        <cdr:cNvSpPr txBox="1"/>
      </cdr:nvSpPr>
      <cdr:spPr>
        <a:xfrm xmlns:a="http://schemas.openxmlformats.org/drawingml/2006/main">
          <a:off x="1912934" y="0"/>
          <a:ext cx="506091" cy="369333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0.25969</cdr:x>
      <cdr:y>0</cdr:y>
    </cdr:from>
    <cdr:to>
      <cdr:x>0.34605</cdr:x>
      <cdr:y>0.08248</cdr:y>
    </cdr:to>
    <cdr:sp macro="" textlink="">
      <cdr:nvSpPr>
        <cdr:cNvPr id="3" name="TextBox 3">
          <a:extLst xmlns:a="http://schemas.openxmlformats.org/drawingml/2006/main">
            <a:ext uri="{FF2B5EF4-FFF2-40B4-BE49-F238E27FC236}">
              <a16:creationId xmlns:a16="http://schemas.microsoft.com/office/drawing/2014/main" id="{5F2F5A8E-9FD0-FC4B-9630-54FFA8C49A43}"/>
            </a:ext>
          </a:extLst>
        </cdr:cNvPr>
        <cdr:cNvSpPr txBox="1"/>
      </cdr:nvSpPr>
      <cdr:spPr>
        <a:xfrm xmlns:a="http://schemas.openxmlformats.org/drawingml/2006/main">
          <a:off x="2696579" y="0"/>
          <a:ext cx="896792" cy="387037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0.4931</cdr:x>
      <cdr:y>0</cdr:y>
    </cdr:from>
    <cdr:to>
      <cdr:x>0.56903</cdr:x>
      <cdr:y>0.08248</cdr:y>
    </cdr:to>
    <cdr:sp macro="" textlink="">
      <cdr:nvSpPr>
        <cdr:cNvPr id="4" name="TextBox 3">
          <a:extLst xmlns:a="http://schemas.openxmlformats.org/drawingml/2006/main">
            <a:ext uri="{FF2B5EF4-FFF2-40B4-BE49-F238E27FC236}">
              <a16:creationId xmlns:a16="http://schemas.microsoft.com/office/drawing/2014/main" id="{5F2F5A8E-9FD0-FC4B-9630-54FFA8C49A43}"/>
            </a:ext>
          </a:extLst>
        </cdr:cNvPr>
        <cdr:cNvSpPr txBox="1"/>
      </cdr:nvSpPr>
      <cdr:spPr>
        <a:xfrm xmlns:a="http://schemas.openxmlformats.org/drawingml/2006/main">
          <a:off x="4720503" y="0"/>
          <a:ext cx="726923" cy="369333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0.72329</cdr:x>
      <cdr:y>0</cdr:y>
    </cdr:from>
    <cdr:to>
      <cdr:x>0.77616</cdr:x>
      <cdr:y>0.08248</cdr:y>
    </cdr:to>
    <cdr:sp macro="" textlink="">
      <cdr:nvSpPr>
        <cdr:cNvPr id="5" name="TextBox 3">
          <a:extLst xmlns:a="http://schemas.openxmlformats.org/drawingml/2006/main">
            <a:ext uri="{FF2B5EF4-FFF2-40B4-BE49-F238E27FC236}">
              <a16:creationId xmlns:a16="http://schemas.microsoft.com/office/drawing/2014/main" id="{5F2F5A8E-9FD0-FC4B-9630-54FFA8C49A43}"/>
            </a:ext>
          </a:extLst>
        </cdr:cNvPr>
        <cdr:cNvSpPr txBox="1"/>
      </cdr:nvSpPr>
      <cdr:spPr>
        <a:xfrm xmlns:a="http://schemas.openxmlformats.org/drawingml/2006/main">
          <a:off x="7510570" y="-1304144"/>
          <a:ext cx="548998" cy="387037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0.79754</cdr:x>
      <cdr:y>0</cdr:y>
    </cdr:from>
    <cdr:to>
      <cdr:x>0.8504</cdr:x>
      <cdr:y>0.08248</cdr:y>
    </cdr:to>
    <cdr:sp macro="" textlink="">
      <cdr:nvSpPr>
        <cdr:cNvPr id="6" name="TextBox 3">
          <a:extLst xmlns:a="http://schemas.openxmlformats.org/drawingml/2006/main">
            <a:ext uri="{FF2B5EF4-FFF2-40B4-BE49-F238E27FC236}">
              <a16:creationId xmlns:a16="http://schemas.microsoft.com/office/drawing/2014/main" id="{5F2F5A8E-9FD0-FC4B-9630-54FFA8C49A43}"/>
            </a:ext>
          </a:extLst>
        </cdr:cNvPr>
        <cdr:cNvSpPr txBox="1"/>
      </cdr:nvSpPr>
      <cdr:spPr>
        <a:xfrm xmlns:a="http://schemas.openxmlformats.org/drawingml/2006/main">
          <a:off x="7635005" y="-1518534"/>
          <a:ext cx="506091" cy="369333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0.93865</cdr:x>
      <cdr:y>0</cdr:y>
    </cdr:from>
    <cdr:to>
      <cdr:x>0.99152</cdr:x>
      <cdr:y>0.08248</cdr:y>
    </cdr:to>
    <cdr:sp macro="" textlink="">
      <cdr:nvSpPr>
        <cdr:cNvPr id="7" name="TextBox 3">
          <a:extLst xmlns:a="http://schemas.openxmlformats.org/drawingml/2006/main">
            <a:ext uri="{FF2B5EF4-FFF2-40B4-BE49-F238E27FC236}">
              <a16:creationId xmlns:a16="http://schemas.microsoft.com/office/drawing/2014/main" id="{5F2F5A8E-9FD0-FC4B-9630-54FFA8C49A43}"/>
            </a:ext>
          </a:extLst>
        </cdr:cNvPr>
        <cdr:cNvSpPr txBox="1"/>
      </cdr:nvSpPr>
      <cdr:spPr>
        <a:xfrm xmlns:a="http://schemas.openxmlformats.org/drawingml/2006/main">
          <a:off x="8985897" y="-1518534"/>
          <a:ext cx="506091" cy="369333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/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0.93865</cdr:x>
      <cdr:y>0</cdr:y>
    </cdr:from>
    <cdr:to>
      <cdr:x>0.99152</cdr:x>
      <cdr:y>0.08248</cdr:y>
    </cdr:to>
    <cdr:sp macro="" textlink="">
      <cdr:nvSpPr>
        <cdr:cNvPr id="7" name="TextBox 3">
          <a:extLst xmlns:a="http://schemas.openxmlformats.org/drawingml/2006/main">
            <a:ext uri="{FF2B5EF4-FFF2-40B4-BE49-F238E27FC236}">
              <a16:creationId xmlns:a16="http://schemas.microsoft.com/office/drawing/2014/main" id="{5F2F5A8E-9FD0-FC4B-9630-54FFA8C49A43}"/>
            </a:ext>
          </a:extLst>
        </cdr:cNvPr>
        <cdr:cNvSpPr txBox="1"/>
      </cdr:nvSpPr>
      <cdr:spPr>
        <a:xfrm xmlns:a="http://schemas.openxmlformats.org/drawingml/2006/main">
          <a:off x="8985897" y="-1518534"/>
          <a:ext cx="506091" cy="369333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/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0.25969</cdr:x>
      <cdr:y>0</cdr:y>
    </cdr:from>
    <cdr:to>
      <cdr:x>0.34605</cdr:x>
      <cdr:y>0.08248</cdr:y>
    </cdr:to>
    <cdr:sp macro="" textlink="">
      <cdr:nvSpPr>
        <cdr:cNvPr id="3" name="TextBox 3">
          <a:extLst xmlns:a="http://schemas.openxmlformats.org/drawingml/2006/main">
            <a:ext uri="{FF2B5EF4-FFF2-40B4-BE49-F238E27FC236}">
              <a16:creationId xmlns:a16="http://schemas.microsoft.com/office/drawing/2014/main" id="{5F2F5A8E-9FD0-FC4B-9630-54FFA8C49A43}"/>
            </a:ext>
          </a:extLst>
        </cdr:cNvPr>
        <cdr:cNvSpPr txBox="1"/>
      </cdr:nvSpPr>
      <cdr:spPr>
        <a:xfrm xmlns:a="http://schemas.openxmlformats.org/drawingml/2006/main">
          <a:off x="2696579" y="0"/>
          <a:ext cx="896792" cy="387037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0.4931</cdr:x>
      <cdr:y>0</cdr:y>
    </cdr:from>
    <cdr:to>
      <cdr:x>0.56903</cdr:x>
      <cdr:y>0.08248</cdr:y>
    </cdr:to>
    <cdr:sp macro="" textlink="">
      <cdr:nvSpPr>
        <cdr:cNvPr id="4" name="TextBox 3">
          <a:extLst xmlns:a="http://schemas.openxmlformats.org/drawingml/2006/main">
            <a:ext uri="{FF2B5EF4-FFF2-40B4-BE49-F238E27FC236}">
              <a16:creationId xmlns:a16="http://schemas.microsoft.com/office/drawing/2014/main" id="{5F2F5A8E-9FD0-FC4B-9630-54FFA8C49A43}"/>
            </a:ext>
          </a:extLst>
        </cdr:cNvPr>
        <cdr:cNvSpPr txBox="1"/>
      </cdr:nvSpPr>
      <cdr:spPr>
        <a:xfrm xmlns:a="http://schemas.openxmlformats.org/drawingml/2006/main">
          <a:off x="4720503" y="0"/>
          <a:ext cx="726923" cy="369333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0.79754</cdr:x>
      <cdr:y>0</cdr:y>
    </cdr:from>
    <cdr:to>
      <cdr:x>0.8504</cdr:x>
      <cdr:y>0.08248</cdr:y>
    </cdr:to>
    <cdr:sp macro="" textlink="">
      <cdr:nvSpPr>
        <cdr:cNvPr id="6" name="TextBox 3">
          <a:extLst xmlns:a="http://schemas.openxmlformats.org/drawingml/2006/main">
            <a:ext uri="{FF2B5EF4-FFF2-40B4-BE49-F238E27FC236}">
              <a16:creationId xmlns:a16="http://schemas.microsoft.com/office/drawing/2014/main" id="{5F2F5A8E-9FD0-FC4B-9630-54FFA8C49A43}"/>
            </a:ext>
          </a:extLst>
        </cdr:cNvPr>
        <cdr:cNvSpPr txBox="1"/>
      </cdr:nvSpPr>
      <cdr:spPr>
        <a:xfrm xmlns:a="http://schemas.openxmlformats.org/drawingml/2006/main">
          <a:off x="7635005" y="-1518534"/>
          <a:ext cx="506091" cy="369333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309AB04-C996-4E0F-B3B5-8F9AE2695C6A}" type="datetimeFigureOut">
              <a:rPr lang="en-US" smtClean="0"/>
              <a:t>7/19/2021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4FC3BFF-6905-428A-875D-D79AE72FAE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8795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D69A5E-3D04-304B-8B2D-79305FF8387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6471" y="4875295"/>
            <a:ext cx="5255942" cy="914400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>
                <a:latin typeface="Nunito" pitchFamily="2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0" i="0" dirty="0">
                <a:solidFill>
                  <a:srgbClr val="4E4E4E"/>
                </a:solidFill>
                <a:effectLst/>
                <a:latin typeface="Nunito ExtraLight" pitchFamily="2" charset="77"/>
                <a:ea typeface="Calibri" panose="020F0502020204030204" pitchFamily="34" charset="0"/>
                <a:cs typeface="Arial" panose="020B0604020202020204" pitchFamily="34" charset="0"/>
              </a:rPr>
              <a:t>Name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0" i="0" dirty="0">
                <a:solidFill>
                  <a:srgbClr val="4E4E4E"/>
                </a:solidFill>
                <a:effectLst/>
                <a:latin typeface="Nunito ExtraLight" pitchFamily="2" charset="77"/>
                <a:ea typeface="Calibri" panose="020F0502020204030204" pitchFamily="34" charset="0"/>
                <a:cs typeface="Arial" panose="020B0604020202020204" pitchFamily="34" charset="0"/>
              </a:rPr>
              <a:t>Title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0" i="0" dirty="0">
                <a:solidFill>
                  <a:srgbClr val="4E4E4E"/>
                </a:solidFill>
                <a:effectLst/>
                <a:latin typeface="Nunito ExtraLight" pitchFamily="2" charset="77"/>
                <a:cs typeface="Arial" panose="020B0604020202020204" pitchFamily="34" charset="0"/>
              </a:rPr>
              <a:t>The Associated General Contractors of America</a:t>
            </a:r>
            <a:endParaRPr lang="en-US" sz="1400" b="0" i="0" dirty="0">
              <a:solidFill>
                <a:srgbClr val="4E4E4E"/>
              </a:solidFill>
              <a:latin typeface="Nunito ExtraLight" pitchFamily="2" charset="77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81AE997-1FAA-5E45-AE1A-EB87337B1FC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76471" y="548152"/>
            <a:ext cx="2537555" cy="1005840"/>
          </a:xfrm>
          <a:prstGeom prst="rect">
            <a:avLst/>
          </a:prstGeom>
        </p:spPr>
      </p:pic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CA94E383-665F-DE4D-9DA1-7E0530F9EEE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6471" y="2004769"/>
            <a:ext cx="2361979" cy="29964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800" b="1" i="0">
                <a:solidFill>
                  <a:srgbClr val="EA0029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en-US" dirty="0"/>
              <a:t>Place Date Here</a:t>
            </a:r>
          </a:p>
        </p:txBody>
      </p:sp>
      <p:sp>
        <p:nvSpPr>
          <p:cNvPr id="21" name="Text Placeholder 19">
            <a:extLst>
              <a:ext uri="{FF2B5EF4-FFF2-40B4-BE49-F238E27FC236}">
                <a16:creationId xmlns:a16="http://schemas.microsoft.com/office/drawing/2014/main" id="{5B94F17A-C46E-D64D-9E67-CBA51BCA8BC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76471" y="2576268"/>
            <a:ext cx="10686829" cy="202811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8000" b="1" i="0">
                <a:solidFill>
                  <a:srgbClr val="221F1F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en-US" dirty="0"/>
              <a:t>Place Presentation Title Here</a:t>
            </a:r>
          </a:p>
        </p:txBody>
      </p:sp>
      <p:sp>
        <p:nvSpPr>
          <p:cNvPr id="23" name="Text Placeholder 19">
            <a:extLst>
              <a:ext uri="{FF2B5EF4-FFF2-40B4-BE49-F238E27FC236}">
                <a16:creationId xmlns:a16="http://schemas.microsoft.com/office/drawing/2014/main" id="{7681E22C-DC4C-674E-8F7D-9DB61A30A91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981575" y="712934"/>
            <a:ext cx="6733954" cy="67627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r">
              <a:lnSpc>
                <a:spcPts val="1860"/>
              </a:lnSpc>
              <a:buFontTx/>
              <a:buNone/>
              <a:defRPr sz="1800" b="1" i="0">
                <a:solidFill>
                  <a:srgbClr val="929497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en-US" dirty="0"/>
              <a:t>Event Name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7CA5187-4A9A-4541-9A36-E87DBF5AFD56}"/>
              </a:ext>
            </a:extLst>
          </p:cNvPr>
          <p:cNvSpPr/>
          <p:nvPr userDrawn="1"/>
        </p:nvSpPr>
        <p:spPr>
          <a:xfrm>
            <a:off x="0" y="6181725"/>
            <a:ext cx="12192000" cy="676275"/>
          </a:xfrm>
          <a:prstGeom prst="rect">
            <a:avLst/>
          </a:prstGeom>
          <a:solidFill>
            <a:srgbClr val="EA00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2CDC78A-1DA5-7D4C-8E95-048DA73365E1}"/>
              </a:ext>
            </a:extLst>
          </p:cNvPr>
          <p:cNvSpPr txBox="1"/>
          <p:nvPr userDrawn="1"/>
        </p:nvSpPr>
        <p:spPr>
          <a:xfrm>
            <a:off x="8138160" y="6404446"/>
            <a:ext cx="362902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>
                <a:solidFill>
                  <a:schemeClr val="bg1"/>
                </a:solidFill>
                <a:latin typeface="Nunito" pitchFamily="2" charset="77"/>
                <a:ea typeface="Cambria" panose="02040503050406030204" pitchFamily="18" charset="0"/>
              </a:rPr>
              <a:t>©</a:t>
            </a:r>
            <a:r>
              <a:rPr lang="en-US" sz="1000">
                <a:solidFill>
                  <a:schemeClr val="bg1"/>
                </a:solidFill>
                <a:latin typeface="Nunito" pitchFamily="2" charset="77"/>
              </a:rPr>
              <a:t>2019  The Associated General Contractors of America, Inc.</a:t>
            </a:r>
          </a:p>
        </p:txBody>
      </p:sp>
    </p:spTree>
    <p:extLst>
      <p:ext uri="{BB962C8B-B14F-4D97-AF65-F5344CB8AC3E}">
        <p14:creationId xmlns:p14="http://schemas.microsoft.com/office/powerpoint/2010/main" val="430145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381AE997-1FAA-5E45-AE1A-EB87337B1FC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378717" y="296944"/>
            <a:ext cx="2306868" cy="914400"/>
          </a:xfrm>
          <a:prstGeom prst="rect">
            <a:avLst/>
          </a:prstGeom>
        </p:spPr>
      </p:pic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CA94E383-665F-DE4D-9DA1-7E0530F9EEE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24320" y="1871831"/>
            <a:ext cx="9660804" cy="3310665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buClr>
                <a:srgbClr val="FF0000"/>
              </a:buClr>
              <a:buSzPct val="150000"/>
              <a:buFont typeface="Arial" panose="020B0604020202020204" pitchFamily="34" charset="0"/>
              <a:buChar char="•"/>
              <a:defRPr sz="1800" b="0" i="0">
                <a:solidFill>
                  <a:schemeClr val="tx1"/>
                </a:solidFill>
                <a:latin typeface="Nunito" pitchFamily="2" charset="77"/>
                <a:cs typeface="Poppins" pitchFamily="2" charset="77"/>
              </a:defRPr>
            </a:lvl1pPr>
            <a:lvl2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2pPr>
          </a:lstStyle>
          <a:p>
            <a:r>
              <a:rPr lang="en-US" dirty="0"/>
              <a:t>Point One</a:t>
            </a:r>
          </a:p>
          <a:p>
            <a:r>
              <a:rPr lang="en-US" dirty="0"/>
              <a:t>Point Two</a:t>
            </a:r>
          </a:p>
          <a:p>
            <a:r>
              <a:rPr lang="en-US" dirty="0"/>
              <a:t>Point Three</a:t>
            </a:r>
          </a:p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B70A239-A0B2-D048-AB37-01552CED27C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24320" y="461115"/>
            <a:ext cx="8354397" cy="914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FontTx/>
              <a:buNone/>
              <a:defRPr sz="4400" b="1" i="0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 dirty="0"/>
              <a:t>Sample Title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F64974F6-3D7D-A949-A938-9BFAD919E764}"/>
              </a:ext>
            </a:extLst>
          </p:cNvPr>
          <p:cNvSpPr/>
          <p:nvPr userDrawn="1"/>
        </p:nvSpPr>
        <p:spPr>
          <a:xfrm flipV="1">
            <a:off x="0" y="6264129"/>
            <a:ext cx="12192000" cy="45719"/>
          </a:xfrm>
          <a:prstGeom prst="rect">
            <a:avLst/>
          </a:prstGeom>
          <a:solidFill>
            <a:srgbClr val="EA00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5DCA65DE-0F0F-1444-95AB-4B826B2B1C63}"/>
              </a:ext>
            </a:extLst>
          </p:cNvPr>
          <p:cNvSpPr txBox="1"/>
          <p:nvPr userDrawn="1"/>
        </p:nvSpPr>
        <p:spPr>
          <a:xfrm>
            <a:off x="8138160" y="6474019"/>
            <a:ext cx="362902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>
                <a:solidFill>
                  <a:srgbClr val="4E4E4E"/>
                </a:solidFill>
                <a:latin typeface="Nunito" pitchFamily="2" charset="77"/>
                <a:ea typeface="Cambria" panose="02040503050406030204" pitchFamily="18" charset="0"/>
              </a:rPr>
              <a:t>©</a:t>
            </a:r>
            <a:r>
              <a:rPr lang="en-US" sz="1000">
                <a:solidFill>
                  <a:srgbClr val="4E4E4E"/>
                </a:solidFill>
                <a:latin typeface="Nunito" pitchFamily="2" charset="77"/>
              </a:rPr>
              <a:t>2019  The Associated General Contractors of America, Inc.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820A7CEA-8ECB-1042-ABB0-F430B0033B5B}"/>
              </a:ext>
            </a:extLst>
          </p:cNvPr>
          <p:cNvSpPr txBox="1"/>
          <p:nvPr userDrawn="1"/>
        </p:nvSpPr>
        <p:spPr>
          <a:xfrm>
            <a:off x="474096" y="6487603"/>
            <a:ext cx="43087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529100-33B3-A14D-8534-25BD471357C9}" type="slidenum">
              <a:rPr lang="en-US" sz="1000" b="0" i="0" smtClean="0">
                <a:solidFill>
                  <a:srgbClr val="221F1F"/>
                </a:solidFill>
                <a:latin typeface="Nunito" pitchFamily="2" charset="77"/>
              </a:rPr>
              <a:t>‹#›</a:t>
            </a:fld>
            <a:r>
              <a:rPr lang="en-US" sz="1000" b="0" i="0">
                <a:solidFill>
                  <a:srgbClr val="221F1F"/>
                </a:solidFill>
                <a:latin typeface="Nunito" pitchFamily="2" charset="77"/>
              </a:rPr>
              <a:t> |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63B2AFF-F4C8-F64E-84A7-7D7AD34A8729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954088" y="6473825"/>
            <a:ext cx="4333875" cy="24606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1000" b="0" i="0">
                <a:latin typeface="Nunito Light" pitchFamily="2" charset="77"/>
              </a:defRPr>
            </a:lvl1pPr>
          </a:lstStyle>
          <a:p>
            <a:pPr lvl="0"/>
            <a:r>
              <a:rPr lang="en-US" dirty="0"/>
              <a:t>Presentation Name </a:t>
            </a:r>
          </a:p>
        </p:txBody>
      </p:sp>
    </p:spTree>
    <p:extLst>
      <p:ext uri="{BB962C8B-B14F-4D97-AF65-F5344CB8AC3E}">
        <p14:creationId xmlns:p14="http://schemas.microsoft.com/office/powerpoint/2010/main" val="6386685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 or Intro to New To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381AE997-1FAA-5E45-AE1A-EB87337B1FC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378717" y="296944"/>
            <a:ext cx="2306868" cy="914400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B70A239-A0B2-D048-AB37-01552CED27C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769754" y="1951984"/>
            <a:ext cx="8354397" cy="303149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4400" b="1" i="0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 dirty="0"/>
              <a:t>Break or Intro of New Topic Title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F64974F6-3D7D-A949-A938-9BFAD919E764}"/>
              </a:ext>
            </a:extLst>
          </p:cNvPr>
          <p:cNvSpPr/>
          <p:nvPr userDrawn="1"/>
        </p:nvSpPr>
        <p:spPr>
          <a:xfrm flipV="1">
            <a:off x="0" y="6264129"/>
            <a:ext cx="12192000" cy="45719"/>
          </a:xfrm>
          <a:prstGeom prst="rect">
            <a:avLst/>
          </a:prstGeom>
          <a:solidFill>
            <a:srgbClr val="EA00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5DCA65DE-0F0F-1444-95AB-4B826B2B1C63}"/>
              </a:ext>
            </a:extLst>
          </p:cNvPr>
          <p:cNvSpPr txBox="1"/>
          <p:nvPr userDrawn="1"/>
        </p:nvSpPr>
        <p:spPr>
          <a:xfrm>
            <a:off x="8138160" y="6474019"/>
            <a:ext cx="362902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>
                <a:solidFill>
                  <a:srgbClr val="4E4E4E"/>
                </a:solidFill>
                <a:latin typeface="Nunito" pitchFamily="2" charset="77"/>
                <a:ea typeface="Cambria" panose="02040503050406030204" pitchFamily="18" charset="0"/>
              </a:rPr>
              <a:t>©</a:t>
            </a:r>
            <a:r>
              <a:rPr lang="en-US" sz="1000">
                <a:solidFill>
                  <a:srgbClr val="4E4E4E"/>
                </a:solidFill>
                <a:latin typeface="Nunito" pitchFamily="2" charset="77"/>
              </a:rPr>
              <a:t>2019  The Associated General Contractors of America, Inc.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820A7CEA-8ECB-1042-ABB0-F430B0033B5B}"/>
              </a:ext>
            </a:extLst>
          </p:cNvPr>
          <p:cNvSpPr txBox="1"/>
          <p:nvPr userDrawn="1"/>
        </p:nvSpPr>
        <p:spPr>
          <a:xfrm>
            <a:off x="474096" y="6487603"/>
            <a:ext cx="43087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529100-33B3-A14D-8534-25BD471357C9}" type="slidenum">
              <a:rPr lang="en-US" sz="1000" b="0" i="0" smtClean="0">
                <a:solidFill>
                  <a:srgbClr val="221F1F"/>
                </a:solidFill>
                <a:latin typeface="Nunito" pitchFamily="2" charset="77"/>
              </a:rPr>
              <a:t>‹#›</a:t>
            </a:fld>
            <a:r>
              <a:rPr lang="en-US" sz="1000" b="0" i="0">
                <a:solidFill>
                  <a:srgbClr val="221F1F"/>
                </a:solidFill>
                <a:latin typeface="Nunito" pitchFamily="2" charset="77"/>
              </a:rPr>
              <a:t> |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63B2AFF-F4C8-F64E-84A7-7D7AD34A8729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954088" y="6473825"/>
            <a:ext cx="4333875" cy="24606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1000" b="0" i="0">
                <a:latin typeface="Nunito" pitchFamily="2" charset="77"/>
              </a:defRPr>
            </a:lvl1pPr>
          </a:lstStyle>
          <a:p>
            <a:pPr lvl="0"/>
            <a:r>
              <a:rPr lang="en-US" dirty="0"/>
              <a:t>Presentation Name </a:t>
            </a:r>
          </a:p>
        </p:txBody>
      </p:sp>
    </p:spTree>
    <p:extLst>
      <p:ext uri="{BB962C8B-B14F-4D97-AF65-F5344CB8AC3E}">
        <p14:creationId xmlns:p14="http://schemas.microsoft.com/office/powerpoint/2010/main" val="31502370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 or Intro to New Topic with Imag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7">
            <a:extLst>
              <a:ext uri="{FF2B5EF4-FFF2-40B4-BE49-F238E27FC236}">
                <a16:creationId xmlns:a16="http://schemas.microsoft.com/office/drawing/2014/main" id="{84713546-9960-9A4A-9FC8-169B3D75C70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26413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360000" tIns="360000">
            <a:noAutofit/>
          </a:bodyPr>
          <a:lstStyle>
            <a:lvl1pPr marL="0" indent="0">
              <a:buNone/>
              <a:defRPr sz="1100" i="0">
                <a:latin typeface="Nunito" pitchFamily="2" charset="77"/>
                <a:cs typeface="Times New Roman" panose="02020603050405020304" pitchFamily="18" charset="0"/>
              </a:defRPr>
            </a:lvl1pPr>
          </a:lstStyle>
          <a:p>
            <a:r>
              <a:rPr lang="en-ZA"/>
              <a:t>Insert or Drag and Drop Image Here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81AE997-1FAA-5E45-AE1A-EB87337B1FC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378717" y="315878"/>
            <a:ext cx="2306868" cy="876530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B70A239-A0B2-D048-AB37-01552CED27C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001044" y="2233949"/>
            <a:ext cx="8189912" cy="22494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FontTx/>
              <a:buNone/>
              <a:defRPr sz="4400" b="1" i="0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 dirty="0"/>
              <a:t>Break or Intro of New Topic Title with Image Background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471D833-4557-D94E-8ADE-FD091E9D936C}"/>
              </a:ext>
            </a:extLst>
          </p:cNvPr>
          <p:cNvSpPr/>
          <p:nvPr userDrawn="1"/>
        </p:nvSpPr>
        <p:spPr>
          <a:xfrm flipV="1">
            <a:off x="0" y="6264129"/>
            <a:ext cx="12192000" cy="45719"/>
          </a:xfrm>
          <a:prstGeom prst="rect">
            <a:avLst/>
          </a:prstGeom>
          <a:solidFill>
            <a:srgbClr val="EA00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AEB5BE6-CE1E-E046-8A32-4672C2138595}"/>
              </a:ext>
            </a:extLst>
          </p:cNvPr>
          <p:cNvSpPr txBox="1"/>
          <p:nvPr userDrawn="1"/>
        </p:nvSpPr>
        <p:spPr>
          <a:xfrm>
            <a:off x="8138160" y="6474019"/>
            <a:ext cx="362902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>
                <a:solidFill>
                  <a:srgbClr val="4E4E4E"/>
                </a:solidFill>
                <a:latin typeface="Nunito" pitchFamily="2" charset="77"/>
                <a:ea typeface="Cambria" panose="02040503050406030204" pitchFamily="18" charset="0"/>
              </a:rPr>
              <a:t>©</a:t>
            </a:r>
            <a:r>
              <a:rPr lang="en-US" sz="1000">
                <a:solidFill>
                  <a:srgbClr val="4E4E4E"/>
                </a:solidFill>
                <a:latin typeface="Nunito" pitchFamily="2" charset="77"/>
              </a:rPr>
              <a:t>2019  The Associated General Contractors of America, Inc.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6004C4B-A28E-7B41-9B2C-BE000A519973}"/>
              </a:ext>
            </a:extLst>
          </p:cNvPr>
          <p:cNvSpPr txBox="1"/>
          <p:nvPr userDrawn="1"/>
        </p:nvSpPr>
        <p:spPr>
          <a:xfrm>
            <a:off x="474096" y="6487603"/>
            <a:ext cx="43087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529100-33B3-A14D-8534-25BD471357C9}" type="slidenum">
              <a:rPr lang="en-US" sz="1000" b="0" i="0" smtClean="0">
                <a:solidFill>
                  <a:srgbClr val="221F1F"/>
                </a:solidFill>
                <a:latin typeface="Nunito" pitchFamily="2" charset="77"/>
              </a:rPr>
              <a:t>‹#›</a:t>
            </a:fld>
            <a:r>
              <a:rPr lang="en-US" sz="1000" b="0" i="0">
                <a:solidFill>
                  <a:srgbClr val="221F1F"/>
                </a:solidFill>
                <a:latin typeface="Nunito" pitchFamily="2" charset="77"/>
              </a:rPr>
              <a:t> |</a:t>
            </a:r>
          </a:p>
        </p:txBody>
      </p:sp>
      <p:sp>
        <p:nvSpPr>
          <p:cNvPr id="15" name="Content Placeholder 6">
            <a:extLst>
              <a:ext uri="{FF2B5EF4-FFF2-40B4-BE49-F238E27FC236}">
                <a16:creationId xmlns:a16="http://schemas.microsoft.com/office/drawing/2014/main" id="{C3B31CC9-5F1F-0044-92E6-231AE1F73B89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954088" y="6473825"/>
            <a:ext cx="4333875" cy="24606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1000" b="0" i="0">
                <a:latin typeface="Nunito" pitchFamily="2" charset="77"/>
              </a:defRPr>
            </a:lvl1pPr>
          </a:lstStyle>
          <a:p>
            <a:pPr lvl="0"/>
            <a:r>
              <a:rPr lang="en-US" dirty="0"/>
              <a:t>Presentation Name </a:t>
            </a:r>
          </a:p>
        </p:txBody>
      </p:sp>
    </p:spTree>
    <p:extLst>
      <p:ext uri="{BB962C8B-B14F-4D97-AF65-F5344CB8AC3E}">
        <p14:creationId xmlns:p14="http://schemas.microsoft.com/office/powerpoint/2010/main" val="8230867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 Title + SubTitle +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381AE997-1FAA-5E45-AE1A-EB87337B1FC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378717" y="296944"/>
            <a:ext cx="2306868" cy="914400"/>
          </a:xfrm>
          <a:prstGeom prst="rect">
            <a:avLst/>
          </a:prstGeom>
        </p:spPr>
      </p:pic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CA94E383-665F-DE4D-9DA1-7E0530F9EEE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96001" y="2241908"/>
            <a:ext cx="5343688" cy="1303233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buClr>
                <a:srgbClr val="FF0000"/>
              </a:buClr>
              <a:buSzPct val="150000"/>
              <a:buFont typeface="Arial" panose="020B0604020202020204" pitchFamily="34" charset="0"/>
              <a:buChar char="•"/>
              <a:defRPr sz="1800" b="0" i="0">
                <a:solidFill>
                  <a:schemeClr val="tx1"/>
                </a:solidFill>
                <a:latin typeface="Nunito" pitchFamily="2" charset="77"/>
                <a:cs typeface="Poppins" pitchFamily="2" charset="77"/>
              </a:defRPr>
            </a:lvl1pPr>
            <a:lvl2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2pPr>
          </a:lstStyle>
          <a:p>
            <a:r>
              <a:rPr lang="en-US" dirty="0"/>
              <a:t>Point One</a:t>
            </a:r>
          </a:p>
          <a:p>
            <a:r>
              <a:rPr lang="en-US" dirty="0"/>
              <a:t>Point Two</a:t>
            </a:r>
          </a:p>
          <a:p>
            <a:r>
              <a:rPr lang="en-US" dirty="0"/>
              <a:t>Point Three</a:t>
            </a:r>
          </a:p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B70A239-A0B2-D048-AB37-01552CED27C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52311" y="1722008"/>
            <a:ext cx="4535652" cy="346048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FontTx/>
              <a:buNone/>
              <a:defRPr sz="4400" b="1" i="0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 dirty="0"/>
              <a:t>Sample Title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F64974F6-3D7D-A949-A938-9BFAD919E764}"/>
              </a:ext>
            </a:extLst>
          </p:cNvPr>
          <p:cNvSpPr/>
          <p:nvPr userDrawn="1"/>
        </p:nvSpPr>
        <p:spPr>
          <a:xfrm flipV="1">
            <a:off x="0" y="6264129"/>
            <a:ext cx="12192000" cy="45719"/>
          </a:xfrm>
          <a:prstGeom prst="rect">
            <a:avLst/>
          </a:prstGeom>
          <a:solidFill>
            <a:srgbClr val="EA00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5DCA65DE-0F0F-1444-95AB-4B826B2B1C63}"/>
              </a:ext>
            </a:extLst>
          </p:cNvPr>
          <p:cNvSpPr txBox="1"/>
          <p:nvPr userDrawn="1"/>
        </p:nvSpPr>
        <p:spPr>
          <a:xfrm>
            <a:off x="8138160" y="6474019"/>
            <a:ext cx="362902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>
                <a:solidFill>
                  <a:srgbClr val="4E4E4E"/>
                </a:solidFill>
                <a:latin typeface="Nunito" pitchFamily="2" charset="77"/>
                <a:ea typeface="Cambria" panose="02040503050406030204" pitchFamily="18" charset="0"/>
              </a:rPr>
              <a:t>©</a:t>
            </a:r>
            <a:r>
              <a:rPr lang="en-US" sz="1000">
                <a:solidFill>
                  <a:srgbClr val="4E4E4E"/>
                </a:solidFill>
                <a:latin typeface="Nunito" pitchFamily="2" charset="77"/>
              </a:rPr>
              <a:t>2019  The Associated General Contractors of America, Inc.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820A7CEA-8ECB-1042-ABB0-F430B0033B5B}"/>
              </a:ext>
            </a:extLst>
          </p:cNvPr>
          <p:cNvSpPr txBox="1"/>
          <p:nvPr userDrawn="1"/>
        </p:nvSpPr>
        <p:spPr>
          <a:xfrm>
            <a:off x="474096" y="6487603"/>
            <a:ext cx="43087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529100-33B3-A14D-8534-25BD471357C9}" type="slidenum">
              <a:rPr lang="en-US" sz="1000" b="0" i="0" smtClean="0">
                <a:solidFill>
                  <a:srgbClr val="221F1F"/>
                </a:solidFill>
                <a:latin typeface="Nunito" pitchFamily="2" charset="77"/>
              </a:rPr>
              <a:t>‹#›</a:t>
            </a:fld>
            <a:r>
              <a:rPr lang="en-US" sz="1000" b="0" i="0">
                <a:solidFill>
                  <a:srgbClr val="221F1F"/>
                </a:solidFill>
                <a:latin typeface="Nunito" pitchFamily="2" charset="77"/>
              </a:rPr>
              <a:t> |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63B2AFF-F4C8-F64E-84A7-7D7AD34A8729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954088" y="6473825"/>
            <a:ext cx="4333875" cy="24606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1000" b="0" i="0">
                <a:latin typeface="Nunito Light" pitchFamily="2" charset="77"/>
              </a:defRPr>
            </a:lvl1pPr>
          </a:lstStyle>
          <a:p>
            <a:pPr lvl="0"/>
            <a:r>
              <a:rPr lang="en-US" dirty="0"/>
              <a:t>Presentation Name </a:t>
            </a:r>
          </a:p>
        </p:txBody>
      </p:sp>
      <p:sp>
        <p:nvSpPr>
          <p:cNvPr id="9" name="Text Placeholder 19">
            <a:extLst>
              <a:ext uri="{FF2B5EF4-FFF2-40B4-BE49-F238E27FC236}">
                <a16:creationId xmlns:a16="http://schemas.microsoft.com/office/drawing/2014/main" id="{83CD2D48-D8D2-8341-A05F-05D85603BAA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115437" y="1722008"/>
            <a:ext cx="5324252" cy="29964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800" b="1" i="0">
                <a:solidFill>
                  <a:srgbClr val="EA0029"/>
                </a:solidFill>
                <a:latin typeface="Poppins" pitchFamily="2" charset="77"/>
                <a:cs typeface="Poppins" pitchFamily="2" charset="77"/>
              </a:defRPr>
            </a:lvl1pPr>
            <a:lvl2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2pPr>
          </a:lstStyle>
          <a:p>
            <a:r>
              <a:rPr lang="en-US" dirty="0"/>
              <a:t>Subtitle One</a:t>
            </a:r>
          </a:p>
        </p:txBody>
      </p:sp>
      <p:sp>
        <p:nvSpPr>
          <p:cNvPr id="10" name="Text Placeholder 19">
            <a:extLst>
              <a:ext uri="{FF2B5EF4-FFF2-40B4-BE49-F238E27FC236}">
                <a16:creationId xmlns:a16="http://schemas.microsoft.com/office/drawing/2014/main" id="{D4B82B2C-700B-B440-9881-26B39C427D2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115437" y="3771525"/>
            <a:ext cx="5324252" cy="29964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800" b="1" i="0">
                <a:solidFill>
                  <a:srgbClr val="EA0029"/>
                </a:solidFill>
                <a:latin typeface="Poppins" pitchFamily="2" charset="77"/>
                <a:cs typeface="Poppins" pitchFamily="2" charset="77"/>
              </a:defRPr>
            </a:lvl1pPr>
            <a:lvl2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2pPr>
          </a:lstStyle>
          <a:p>
            <a:r>
              <a:rPr lang="en-US" dirty="0"/>
              <a:t>Subtitle Two</a:t>
            </a:r>
          </a:p>
        </p:txBody>
      </p:sp>
      <p:sp>
        <p:nvSpPr>
          <p:cNvPr id="11" name="Text Placeholder 19">
            <a:extLst>
              <a:ext uri="{FF2B5EF4-FFF2-40B4-BE49-F238E27FC236}">
                <a16:creationId xmlns:a16="http://schemas.microsoft.com/office/drawing/2014/main" id="{8704C630-C5B3-8647-9FA3-B1575313F4C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096001" y="4301936"/>
            <a:ext cx="5343688" cy="1303233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buClr>
                <a:srgbClr val="FF0000"/>
              </a:buClr>
              <a:buSzPct val="150000"/>
              <a:buFont typeface="Arial" panose="020B0604020202020204" pitchFamily="34" charset="0"/>
              <a:buChar char="•"/>
              <a:defRPr sz="1800" b="0" i="0">
                <a:solidFill>
                  <a:schemeClr val="tx1"/>
                </a:solidFill>
                <a:latin typeface="Nunito" pitchFamily="2" charset="77"/>
                <a:cs typeface="Poppins" pitchFamily="2" charset="77"/>
              </a:defRPr>
            </a:lvl1pPr>
            <a:lvl2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2pPr>
          </a:lstStyle>
          <a:p>
            <a:r>
              <a:rPr lang="en-US" dirty="0"/>
              <a:t>Point One</a:t>
            </a:r>
          </a:p>
          <a:p>
            <a:r>
              <a:rPr lang="en-US" dirty="0"/>
              <a:t>Point Two</a:t>
            </a:r>
          </a:p>
          <a:p>
            <a:r>
              <a:rPr lang="en-US" dirty="0"/>
              <a:t>Point Three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99716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Points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CA94E383-665F-DE4D-9DA1-7E0530F9EEE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680821" y="2506972"/>
            <a:ext cx="4914677" cy="3393537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buClr>
                <a:srgbClr val="EA0029"/>
              </a:buClr>
              <a:buSzPct val="150000"/>
              <a:buFont typeface="Arial" panose="020B0604020202020204" pitchFamily="34" charset="0"/>
              <a:buChar char="•"/>
              <a:defRPr sz="1800" b="0" i="0">
                <a:solidFill>
                  <a:schemeClr val="tx1"/>
                </a:solidFill>
                <a:latin typeface="Nunito" pitchFamily="2" charset="77"/>
                <a:cs typeface="Poppins" pitchFamily="2" charset="77"/>
              </a:defRPr>
            </a:lvl1pPr>
            <a:lvl2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2pPr>
          </a:lstStyle>
          <a:p>
            <a:r>
              <a:rPr lang="en-US" dirty="0"/>
              <a:t>Point One</a:t>
            </a:r>
          </a:p>
          <a:p>
            <a:r>
              <a:rPr lang="en-US" dirty="0"/>
              <a:t>Point Two</a:t>
            </a:r>
          </a:p>
          <a:p>
            <a:r>
              <a:rPr lang="en-US" dirty="0"/>
              <a:t>Point Three</a:t>
            </a:r>
          </a:p>
          <a:p>
            <a:r>
              <a:rPr lang="en-US" dirty="0"/>
              <a:t>Point Four</a:t>
            </a:r>
          </a:p>
        </p:txBody>
      </p:sp>
      <p:sp>
        <p:nvSpPr>
          <p:cNvPr id="16" name="Picture Placeholder 42">
            <a:extLst>
              <a:ext uri="{FF2B5EF4-FFF2-40B4-BE49-F238E27FC236}">
                <a16:creationId xmlns:a16="http://schemas.microsoft.com/office/drawing/2014/main" id="{1B2D02DA-A124-E149-AA36-1EAE876D872C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>
          <a:xfrm>
            <a:off x="574165" y="1353496"/>
            <a:ext cx="4224079" cy="454701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00" b="0" i="0">
                <a:latin typeface="Nunito" pitchFamily="2" charset="77"/>
              </a:defRPr>
            </a:lvl1pPr>
          </a:lstStyle>
          <a:p>
            <a:endParaRPr lang="en-US"/>
          </a:p>
          <a:p>
            <a:r>
              <a:rPr lang="en-US"/>
              <a:t>Insert or Drag and Drop Image Here</a:t>
            </a:r>
          </a:p>
          <a:p>
            <a:endParaRPr lang="en-US"/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526F6137-B09D-7742-A38F-35C76166FE3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680821" y="1684805"/>
            <a:ext cx="4914677" cy="68725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3200" b="1" i="0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 dirty="0"/>
              <a:t>Insert Heading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54EF5488-960B-E049-B326-EFD5543BBE4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378717" y="296944"/>
            <a:ext cx="2306868" cy="914400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D7A92DE7-D6C7-5F4F-B035-62E2A650906C}"/>
              </a:ext>
            </a:extLst>
          </p:cNvPr>
          <p:cNvSpPr/>
          <p:nvPr userDrawn="1"/>
        </p:nvSpPr>
        <p:spPr>
          <a:xfrm flipV="1">
            <a:off x="0" y="6264129"/>
            <a:ext cx="12192000" cy="45719"/>
          </a:xfrm>
          <a:prstGeom prst="rect">
            <a:avLst/>
          </a:prstGeom>
          <a:solidFill>
            <a:srgbClr val="EA00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34A23A9-337C-6640-A5FE-BC1C6B5D4212}"/>
              </a:ext>
            </a:extLst>
          </p:cNvPr>
          <p:cNvSpPr txBox="1"/>
          <p:nvPr userDrawn="1"/>
        </p:nvSpPr>
        <p:spPr>
          <a:xfrm>
            <a:off x="8138160" y="6474019"/>
            <a:ext cx="362902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>
                <a:solidFill>
                  <a:srgbClr val="4E4E4E"/>
                </a:solidFill>
                <a:latin typeface="Nunito" pitchFamily="2" charset="77"/>
                <a:ea typeface="Cambria" panose="02040503050406030204" pitchFamily="18" charset="0"/>
              </a:rPr>
              <a:t>©</a:t>
            </a:r>
            <a:r>
              <a:rPr lang="en-US" sz="1000">
                <a:solidFill>
                  <a:srgbClr val="4E4E4E"/>
                </a:solidFill>
                <a:latin typeface="Nunito" pitchFamily="2" charset="77"/>
              </a:rPr>
              <a:t>2019  The Associated General Contractors of America, Inc.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EB871E5F-C400-024A-BD93-263390F56DC6}"/>
              </a:ext>
            </a:extLst>
          </p:cNvPr>
          <p:cNvSpPr txBox="1"/>
          <p:nvPr userDrawn="1"/>
        </p:nvSpPr>
        <p:spPr>
          <a:xfrm>
            <a:off x="474096" y="6487603"/>
            <a:ext cx="43087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529100-33B3-A14D-8534-25BD471357C9}" type="slidenum">
              <a:rPr lang="en-US" sz="1000" b="0" i="0" smtClean="0">
                <a:solidFill>
                  <a:srgbClr val="221F1F"/>
                </a:solidFill>
                <a:latin typeface="Nunito" pitchFamily="2" charset="77"/>
              </a:rPr>
              <a:t>‹#›</a:t>
            </a:fld>
            <a:r>
              <a:rPr lang="en-US" sz="1000" b="0" i="0">
                <a:solidFill>
                  <a:srgbClr val="221F1F"/>
                </a:solidFill>
                <a:latin typeface="Nunito" pitchFamily="2" charset="77"/>
              </a:rPr>
              <a:t> |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BBB2C7-1649-714B-9036-6F3313F76B67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904875" y="6488113"/>
            <a:ext cx="4622800" cy="24606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1000">
                <a:latin typeface="Nunito" pitchFamily="2" charset="77"/>
              </a:defRPr>
            </a:lvl1pPr>
          </a:lstStyle>
          <a:p>
            <a:pPr lvl="0"/>
            <a:r>
              <a:rPr lang="en-US" dirty="0"/>
              <a:t>Presentation Name</a:t>
            </a:r>
          </a:p>
        </p:txBody>
      </p:sp>
    </p:spTree>
    <p:extLst>
      <p:ext uri="{BB962C8B-B14F-4D97-AF65-F5344CB8AC3E}">
        <p14:creationId xmlns:p14="http://schemas.microsoft.com/office/powerpoint/2010/main" val="20452477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381AE997-1FAA-5E45-AE1A-EB87337B1FC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378717" y="296944"/>
            <a:ext cx="2306868" cy="914400"/>
          </a:xfrm>
          <a:prstGeom prst="rect">
            <a:avLst/>
          </a:prstGeom>
        </p:spPr>
      </p:pic>
      <p:sp>
        <p:nvSpPr>
          <p:cNvPr id="36" name="Rectangle 35">
            <a:extLst>
              <a:ext uri="{FF2B5EF4-FFF2-40B4-BE49-F238E27FC236}">
                <a16:creationId xmlns:a16="http://schemas.microsoft.com/office/drawing/2014/main" id="{F64974F6-3D7D-A949-A938-9BFAD919E764}"/>
              </a:ext>
            </a:extLst>
          </p:cNvPr>
          <p:cNvSpPr/>
          <p:nvPr userDrawn="1"/>
        </p:nvSpPr>
        <p:spPr>
          <a:xfrm flipV="1">
            <a:off x="0" y="6264129"/>
            <a:ext cx="12192000" cy="45719"/>
          </a:xfrm>
          <a:prstGeom prst="rect">
            <a:avLst/>
          </a:prstGeom>
          <a:solidFill>
            <a:srgbClr val="EA00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5DCA65DE-0F0F-1444-95AB-4B826B2B1C63}"/>
              </a:ext>
            </a:extLst>
          </p:cNvPr>
          <p:cNvSpPr txBox="1"/>
          <p:nvPr userDrawn="1"/>
        </p:nvSpPr>
        <p:spPr>
          <a:xfrm>
            <a:off x="8138160" y="6474019"/>
            <a:ext cx="362902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>
                <a:solidFill>
                  <a:srgbClr val="4E4E4E"/>
                </a:solidFill>
                <a:latin typeface="Nunito" pitchFamily="2" charset="77"/>
                <a:ea typeface="Cambria" panose="02040503050406030204" pitchFamily="18" charset="0"/>
              </a:rPr>
              <a:t>©</a:t>
            </a:r>
            <a:r>
              <a:rPr lang="en-US" sz="1000">
                <a:solidFill>
                  <a:srgbClr val="4E4E4E"/>
                </a:solidFill>
                <a:latin typeface="Nunito" pitchFamily="2" charset="77"/>
              </a:rPr>
              <a:t>2019  The Associated General Contractors of America, Inc.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820A7CEA-8ECB-1042-ABB0-F430B0033B5B}"/>
              </a:ext>
            </a:extLst>
          </p:cNvPr>
          <p:cNvSpPr txBox="1"/>
          <p:nvPr userDrawn="1"/>
        </p:nvSpPr>
        <p:spPr>
          <a:xfrm>
            <a:off x="474096" y="6487603"/>
            <a:ext cx="43087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529100-33B3-A14D-8534-25BD471357C9}" type="slidenum">
              <a:rPr lang="en-US" sz="1000" b="0" i="0" smtClean="0">
                <a:solidFill>
                  <a:srgbClr val="221F1F"/>
                </a:solidFill>
                <a:latin typeface="Nunito" pitchFamily="2" charset="77"/>
              </a:rPr>
              <a:t>‹#›</a:t>
            </a:fld>
            <a:r>
              <a:rPr lang="en-US" sz="1000" b="0" i="0">
                <a:solidFill>
                  <a:srgbClr val="221F1F"/>
                </a:solidFill>
                <a:latin typeface="Nunito" pitchFamily="2" charset="77"/>
              </a:rPr>
              <a:t> |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63B2AFF-F4C8-F64E-84A7-7D7AD34A8729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954088" y="6473825"/>
            <a:ext cx="4333875" cy="24606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1000" b="0" i="0">
                <a:latin typeface="Nunito" pitchFamily="2" charset="77"/>
              </a:defRPr>
            </a:lvl1pPr>
          </a:lstStyle>
          <a:p>
            <a:pPr lvl="0"/>
            <a:r>
              <a:rPr lang="en-US" dirty="0"/>
              <a:t>Presentation Name </a:t>
            </a:r>
          </a:p>
        </p:txBody>
      </p:sp>
    </p:spTree>
    <p:extLst>
      <p:ext uri="{BB962C8B-B14F-4D97-AF65-F5344CB8AC3E}">
        <p14:creationId xmlns:p14="http://schemas.microsoft.com/office/powerpoint/2010/main" val="985186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D36945-6B5B-7548-AFCB-F115819980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63A9EC8-021E-EA41-AC16-F0E2777DAA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D7AA2A-3A73-1840-9069-A394452F5C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51194-7A53-AE4F-8DC2-31D0A5CFAB52}" type="datetimeFigureOut">
              <a:rPr lang="en-US" smtClean="0"/>
              <a:t>7/19/2021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66A9CB-918E-934B-A9EB-403B9507EC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B7758F-447F-7E41-ACBB-0D4F4B60F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BB224-C79E-B44C-900B-BCA9ACF3C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4433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7159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Poppins" pitchFamily="2" charset="77"/>
          <a:ea typeface="+mj-ea"/>
          <a:cs typeface="Poppins" pitchFamily="2" charset="77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Nunito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Nunito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Nunito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Nunito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Nunito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onsensusdocs.org/price-escalation-clause/" TargetMode="External"/><Relationship Id="rId2" Type="http://schemas.openxmlformats.org/officeDocument/2006/relationships/hyperlink" Target="https://www.agc.org/sites/default/files/AGC%202021%20Inflation%20Report_Version5_S_0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store.agc.org/Store/CSI/Store/Product_List_WebEds.aspx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gc.org/sites/default/files/AGC%202021%20Inflation%20Report_Version5_S_0.pdf" TargetMode="External"/><Relationship Id="rId7" Type="http://schemas.openxmlformats.org/officeDocument/2006/relationships/image" Target="../media/image6.png"/><Relationship Id="rId2" Type="http://schemas.openxmlformats.org/officeDocument/2006/relationships/hyperlink" Target="http://store.agc.org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ken.simonson@agc.org" TargetMode="External"/><Relationship Id="rId5" Type="http://schemas.openxmlformats.org/officeDocument/2006/relationships/hyperlink" Target="http://www.agc.org/learn/construction-data" TargetMode="External"/><Relationship Id="rId4" Type="http://schemas.openxmlformats.org/officeDocument/2006/relationships/hyperlink" Target="https://www.consensusdocs.org/price-escalation-clause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7D08FC9-76A8-D54F-BCF8-2C9F6BA1045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6471" y="4586536"/>
            <a:ext cx="5255942" cy="1296905"/>
          </a:xfrm>
        </p:spPr>
        <p:txBody>
          <a:bodyPr/>
          <a:lstStyle/>
          <a:p>
            <a:r>
              <a:rPr lang="en-US" sz="2400" dirty="0">
                <a:latin typeface="Nunito" panose="00000500000000000000" pitchFamily="2" charset="0"/>
              </a:rPr>
              <a:t>Ken Simonson </a:t>
            </a:r>
          </a:p>
          <a:p>
            <a:r>
              <a:rPr lang="en-US" sz="2400" dirty="0">
                <a:latin typeface="Nunito" panose="00000500000000000000" pitchFamily="2" charset="0"/>
              </a:rPr>
              <a:t>Chief Economist, AGC of America </a:t>
            </a:r>
          </a:p>
          <a:p>
            <a:r>
              <a:rPr lang="en-US" sz="2400" dirty="0" err="1">
                <a:latin typeface="Nunito" panose="00000500000000000000" pitchFamily="2" charset="0"/>
              </a:rPr>
              <a:t>ken.simonson@agc.org</a:t>
            </a:r>
            <a:r>
              <a:rPr lang="en-US" sz="2400">
                <a:latin typeface="Nunito" panose="00000500000000000000" pitchFamily="2" charset="0"/>
              </a:rPr>
              <a:t>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5464C09-28DB-654A-9CBE-A18E47989EE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76471" y="2474844"/>
            <a:ext cx="10578707" cy="1866498"/>
          </a:xfrm>
        </p:spPr>
        <p:txBody>
          <a:bodyPr>
            <a:normAutofit/>
          </a:bodyPr>
          <a:lstStyle/>
          <a:p>
            <a:r>
              <a:rPr lang="en-US" sz="3600" dirty="0"/>
              <a:t>U.S. &amp; Wisconsin Construction Outlook:</a:t>
            </a:r>
          </a:p>
          <a:p>
            <a:r>
              <a:rPr lang="en-US" sz="2800" dirty="0"/>
              <a:t>Pandemic Impacts, Policy Initiatives, Project Implications</a:t>
            </a:r>
          </a:p>
          <a:p>
            <a:endParaRPr lang="en-US" sz="3000" dirty="0"/>
          </a:p>
          <a:p>
            <a:endParaRPr lang="en-US" sz="3000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06FA9E0-9533-4C15-B92A-20FD44B35FC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70121" y="2004769"/>
            <a:ext cx="9677179" cy="299646"/>
          </a:xfrm>
        </p:spPr>
        <p:txBody>
          <a:bodyPr lIns="91440" tIns="45720" rIns="91440" bIns="45720" anchor="t">
            <a:normAutofit fontScale="25000" lnSpcReduction="20000"/>
          </a:bodyPr>
          <a:lstStyle/>
          <a:p>
            <a:r>
              <a:rPr lang="en-US" sz="9600" dirty="0">
                <a:latin typeface="Poppins"/>
              </a:rPr>
              <a:t>July 21, 2021</a:t>
            </a:r>
            <a:r>
              <a:rPr lang="en-US" dirty="0">
                <a:latin typeface="Poppins"/>
              </a:rPr>
              <a:t>				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75D3CB2-4C68-DC40-9111-1471F2D081D1}"/>
              </a:ext>
            </a:extLst>
          </p:cNvPr>
          <p:cNvSpPr txBox="1"/>
          <p:nvPr/>
        </p:nvSpPr>
        <p:spPr>
          <a:xfrm>
            <a:off x="8504136" y="6433900"/>
            <a:ext cx="3467395" cy="238527"/>
          </a:xfrm>
          <a:prstGeom prst="rect">
            <a:avLst/>
          </a:prstGeom>
          <a:solidFill>
            <a:srgbClr val="EB0029"/>
          </a:solidFill>
        </p:spPr>
        <p:txBody>
          <a:bodyPr wrap="square" rtlCol="0">
            <a:spAutoFit/>
          </a:bodyPr>
          <a:lstStyle/>
          <a:p>
            <a:r>
              <a:rPr lang="en-US" sz="95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©2021 The Associated General Contractors of America, Inc. </a:t>
            </a:r>
          </a:p>
        </p:txBody>
      </p:sp>
    </p:spTree>
    <p:extLst>
      <p:ext uri="{BB962C8B-B14F-4D97-AF65-F5344CB8AC3E}">
        <p14:creationId xmlns:p14="http://schemas.microsoft.com/office/powerpoint/2010/main" val="39138769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2D5236DF-7F9C-1C42-911F-FE84BBFAC8FC}"/>
              </a:ext>
            </a:extLst>
          </p:cNvPr>
          <p:cNvSpPr txBox="1">
            <a:spLocks/>
          </p:cNvSpPr>
          <p:nvPr/>
        </p:nvSpPr>
        <p:spPr>
          <a:xfrm>
            <a:off x="973239" y="364100"/>
            <a:ext cx="9112045" cy="38574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>
                <a:latin typeface="Calibri" panose="020F0502020204030204" pitchFamily="34" charset="0"/>
                <a:cs typeface="Calibri" panose="020F0502020204030204" pitchFamily="34" charset="0"/>
              </a:rPr>
              <a:t>Cost squeeze on contractors can last two years or more</a:t>
            </a:r>
            <a:br>
              <a:rPr lang="en-US" sz="2000" b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2000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C37DF286-589E-784B-98E8-078E7AFE2BF6}"/>
              </a:ext>
            </a:extLst>
          </p:cNvPr>
          <p:cNvSpPr txBox="1">
            <a:spLocks/>
          </p:cNvSpPr>
          <p:nvPr/>
        </p:nvSpPr>
        <p:spPr>
          <a:xfrm>
            <a:off x="978702" y="666435"/>
            <a:ext cx="9392944" cy="50253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/>
              <a:t>Difference between year-over-year change in materials costs vs. bid prices, Jan 2006-June 2021</a:t>
            </a:r>
            <a:br>
              <a:rPr lang="en-US" sz="1800" dirty="0">
                <a:solidFill>
                  <a:prstClr val="black"/>
                </a:solidFill>
                <a:latin typeface="Calibri"/>
              </a:rPr>
            </a:br>
            <a:endParaRPr lang="en-US" sz="1800" dirty="0"/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ED4D3BB8-B9FC-7C44-96F4-AC7D57A28195}"/>
              </a:ext>
            </a:extLst>
          </p:cNvPr>
          <p:cNvSpPr txBox="1">
            <a:spLocks/>
          </p:cNvSpPr>
          <p:nvPr/>
        </p:nvSpPr>
        <p:spPr>
          <a:xfrm>
            <a:off x="462449" y="6012873"/>
            <a:ext cx="9632896" cy="6616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000" b="0" i="0" kern="1200">
                <a:solidFill>
                  <a:schemeClr val="tx1"/>
                </a:solidFill>
                <a:latin typeface="Nunito Light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>
                <a:latin typeface="Calibri" panose="020F0502020204030204" pitchFamily="34" charset="0"/>
                <a:cs typeface="Calibri" panose="020F0502020204030204" pitchFamily="34" charset="0"/>
              </a:rPr>
              <a:t>Source: Bureau of Labor Statistics, producer price indexes for goods inputs to nonresidential construction (material costs) and </a:t>
            </a:r>
          </a:p>
          <a:p>
            <a:r>
              <a:rPr lang="en-US" sz="1400">
                <a:latin typeface="Calibri" panose="020F0502020204030204" pitchFamily="34" charset="0"/>
                <a:cs typeface="Calibri" panose="020F0502020204030204" pitchFamily="34" charset="0"/>
              </a:rPr>
              <a:t>new warehouse construction (bid prices)</a:t>
            </a:r>
          </a:p>
        </p:txBody>
      </p:sp>
      <p:graphicFrame>
        <p:nvGraphicFramePr>
          <p:cNvPr id="12" name="Content Placeholder 4">
            <a:extLst>
              <a:ext uri="{FF2B5EF4-FFF2-40B4-BE49-F238E27FC236}">
                <a16:creationId xmlns:a16="http://schemas.microsoft.com/office/drawing/2014/main" id="{C8C9A361-C4C0-6A49-B2F3-0FFA9ED5064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9412332"/>
              </p:ext>
            </p:extLst>
          </p:nvPr>
        </p:nvGraphicFramePr>
        <p:xfrm>
          <a:off x="402863" y="960365"/>
          <a:ext cx="10035111" cy="49108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8" name="TextBox 27">
            <a:extLst>
              <a:ext uri="{FF2B5EF4-FFF2-40B4-BE49-F238E27FC236}">
                <a16:creationId xmlns:a16="http://schemas.microsoft.com/office/drawing/2014/main" id="{6197CB5A-DFC2-D840-88DB-8C4CCD41D862}"/>
              </a:ext>
            </a:extLst>
          </p:cNvPr>
          <p:cNvSpPr txBox="1"/>
          <p:nvPr/>
        </p:nvSpPr>
        <p:spPr>
          <a:xfrm>
            <a:off x="2739321" y="5452279"/>
            <a:ext cx="5808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/>
              <a:t>2009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1BD2B83-4A83-654E-B1A3-CDF36748887F}"/>
              </a:ext>
            </a:extLst>
          </p:cNvPr>
          <p:cNvSpPr txBox="1"/>
          <p:nvPr/>
        </p:nvSpPr>
        <p:spPr>
          <a:xfrm>
            <a:off x="8032301" y="5452279"/>
            <a:ext cx="5808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/>
              <a:t>2018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EA25A91D-A575-5F4C-872B-A572E4B22A15}"/>
              </a:ext>
            </a:extLst>
          </p:cNvPr>
          <p:cNvSpPr txBox="1"/>
          <p:nvPr/>
        </p:nvSpPr>
        <p:spPr>
          <a:xfrm>
            <a:off x="9790747" y="5452280"/>
            <a:ext cx="5808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/>
              <a:t>2021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F985DED-09DF-344E-9560-817DAFE75121}"/>
              </a:ext>
            </a:extLst>
          </p:cNvPr>
          <p:cNvSpPr txBox="1"/>
          <p:nvPr/>
        </p:nvSpPr>
        <p:spPr>
          <a:xfrm>
            <a:off x="5091315" y="5452279"/>
            <a:ext cx="5808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/>
              <a:t>2013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9F63CA1-AFB8-E645-BCDF-4963990A8100}"/>
              </a:ext>
            </a:extLst>
          </p:cNvPr>
          <p:cNvSpPr txBox="1"/>
          <p:nvPr/>
        </p:nvSpPr>
        <p:spPr>
          <a:xfrm>
            <a:off x="6302351" y="5452279"/>
            <a:ext cx="5808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/>
              <a:t>2015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1EF1BFB-1789-974C-972B-BC7E065CFE20}"/>
              </a:ext>
            </a:extLst>
          </p:cNvPr>
          <p:cNvSpPr txBox="1"/>
          <p:nvPr/>
        </p:nvSpPr>
        <p:spPr>
          <a:xfrm>
            <a:off x="4499978" y="5452279"/>
            <a:ext cx="5808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/>
              <a:t>2012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286CEA4-AAA6-9D4F-95C4-A458066EAF5B}"/>
              </a:ext>
            </a:extLst>
          </p:cNvPr>
          <p:cNvSpPr txBox="1"/>
          <p:nvPr/>
        </p:nvSpPr>
        <p:spPr>
          <a:xfrm>
            <a:off x="3879745" y="5452279"/>
            <a:ext cx="5808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/>
              <a:t>2011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AFC4CBF-3B90-CF44-B43F-C7AD3E314469}"/>
              </a:ext>
            </a:extLst>
          </p:cNvPr>
          <p:cNvSpPr txBox="1"/>
          <p:nvPr/>
        </p:nvSpPr>
        <p:spPr>
          <a:xfrm>
            <a:off x="3313846" y="5452279"/>
            <a:ext cx="5808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/>
              <a:t>2010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A2518F3-D4B2-D24F-A3FD-4E7DE01169F0}"/>
              </a:ext>
            </a:extLst>
          </p:cNvPr>
          <p:cNvSpPr txBox="1"/>
          <p:nvPr/>
        </p:nvSpPr>
        <p:spPr>
          <a:xfrm>
            <a:off x="7451402" y="5452279"/>
            <a:ext cx="5808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/>
              <a:t>2017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12DB4D3-D1DC-CF42-948A-000794CAF36F}"/>
              </a:ext>
            </a:extLst>
          </p:cNvPr>
          <p:cNvSpPr txBox="1"/>
          <p:nvPr/>
        </p:nvSpPr>
        <p:spPr>
          <a:xfrm>
            <a:off x="6878312" y="5452279"/>
            <a:ext cx="5808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/>
              <a:t>2016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D843369-2478-5C4E-99AD-46EBC315358E}"/>
              </a:ext>
            </a:extLst>
          </p:cNvPr>
          <p:cNvSpPr txBox="1"/>
          <p:nvPr/>
        </p:nvSpPr>
        <p:spPr>
          <a:xfrm>
            <a:off x="5667276" y="5452279"/>
            <a:ext cx="5808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/>
              <a:t>2014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570C79A-E768-6D45-B9A0-6854D4EF66C6}"/>
              </a:ext>
            </a:extLst>
          </p:cNvPr>
          <p:cNvSpPr txBox="1"/>
          <p:nvPr/>
        </p:nvSpPr>
        <p:spPr>
          <a:xfrm>
            <a:off x="8645694" y="5452280"/>
            <a:ext cx="5808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/>
              <a:t>2019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F081EFC-BB26-3A49-82D8-C1590BD7F221}"/>
              </a:ext>
            </a:extLst>
          </p:cNvPr>
          <p:cNvSpPr txBox="1"/>
          <p:nvPr/>
        </p:nvSpPr>
        <p:spPr>
          <a:xfrm>
            <a:off x="9243337" y="5452280"/>
            <a:ext cx="5808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/>
              <a:t>2020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26A6414-5A58-B845-802E-5402467C8D67}"/>
              </a:ext>
            </a:extLst>
          </p:cNvPr>
          <p:cNvSpPr txBox="1"/>
          <p:nvPr/>
        </p:nvSpPr>
        <p:spPr>
          <a:xfrm>
            <a:off x="963664" y="5455597"/>
            <a:ext cx="5808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/>
              <a:t>2006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FDAB016-9531-7D48-95B5-FFD599797A19}"/>
              </a:ext>
            </a:extLst>
          </p:cNvPr>
          <p:cNvSpPr txBox="1"/>
          <p:nvPr/>
        </p:nvSpPr>
        <p:spPr>
          <a:xfrm>
            <a:off x="1540079" y="5452278"/>
            <a:ext cx="5808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/>
              <a:t>2007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457A5A7-CD05-1C45-B472-4D32D80730A8}"/>
              </a:ext>
            </a:extLst>
          </p:cNvPr>
          <p:cNvSpPr txBox="1"/>
          <p:nvPr/>
        </p:nvSpPr>
        <p:spPr>
          <a:xfrm>
            <a:off x="2138755" y="5454300"/>
            <a:ext cx="5808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/>
              <a:t>2008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438EAA0-10D2-3548-A97C-B588DCFF7EE6}"/>
              </a:ext>
            </a:extLst>
          </p:cNvPr>
          <p:cNvSpPr/>
          <p:nvPr/>
        </p:nvSpPr>
        <p:spPr>
          <a:xfrm>
            <a:off x="10278246" y="2111999"/>
            <a:ext cx="93400" cy="90288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A0107C1-14DB-E74B-9B96-66C10F2E7644}"/>
              </a:ext>
            </a:extLst>
          </p:cNvPr>
          <p:cNvSpPr txBox="1"/>
          <p:nvPr/>
        </p:nvSpPr>
        <p:spPr>
          <a:xfrm>
            <a:off x="10471785" y="2022764"/>
            <a:ext cx="1101864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>
                <a:latin typeface="Calibri" panose="020F0502020204030204" pitchFamily="34" charset="0"/>
                <a:cs typeface="Calibri" panose="020F0502020204030204" pitchFamily="34" charset="0"/>
              </a:rPr>
              <a:t>= period when change in costs exceeded change in bid price</a:t>
            </a:r>
          </a:p>
        </p:txBody>
      </p:sp>
    </p:spTree>
    <p:extLst>
      <p:ext uri="{BB962C8B-B14F-4D97-AF65-F5344CB8AC3E}">
        <p14:creationId xmlns:p14="http://schemas.microsoft.com/office/powerpoint/2010/main" val="38004238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C552F16-E6C5-45AA-BEBB-FC7BCD1628B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87384" y="1792941"/>
            <a:ext cx="11023168" cy="3602844"/>
          </a:xfrm>
        </p:spPr>
        <p:txBody>
          <a:bodyPr>
            <a:noAutofit/>
          </a:bodyPr>
          <a:lstStyle/>
          <a:p>
            <a:r>
              <a:rPr lang="en-US" sz="2000" i="1" dirty="0">
                <a:latin typeface="+mn-lt"/>
              </a:rPr>
              <a:t>Construction Inflation </a:t>
            </a:r>
            <a:r>
              <a:rPr lang="en-US" sz="2000" i="1" dirty="0">
                <a:latin typeface="+mn-lt"/>
                <a:hlinkClick r:id="rId2"/>
              </a:rPr>
              <a:t>Alert</a:t>
            </a:r>
            <a:r>
              <a:rPr lang="en-US" sz="2000" dirty="0">
                <a:latin typeface="+mn-lt"/>
              </a:rPr>
              <a:t>: </a:t>
            </a:r>
            <a:r>
              <a:rPr lang="en-US" sz="2000" dirty="0">
                <a:latin typeface="Arial Narrow" panose="020B0606020202030204" pitchFamily="34" charset="0"/>
                <a:hlinkClick r:id="rId2"/>
              </a:rPr>
              <a:t>https://www.agc.org/sites/default/files/AGC 2021 Inflation Report_Version5_S_0.pdf</a:t>
            </a:r>
            <a:r>
              <a:rPr lang="en-US" sz="2000" dirty="0">
                <a:latin typeface="Arial Narrow" panose="020B0606020202030204" pitchFamily="34" charset="0"/>
              </a:rPr>
              <a:t>  </a:t>
            </a:r>
          </a:p>
          <a:p>
            <a:r>
              <a:rPr lang="en-US" sz="2000" dirty="0" err="1">
                <a:latin typeface="Arial Narrow" panose="020B0606020202030204" pitchFamily="34" charset="0"/>
              </a:rPr>
              <a:t>ConsensusDocs</a:t>
            </a:r>
            <a:r>
              <a:rPr lang="en-US" sz="2000" dirty="0">
                <a:latin typeface="Arial Narrow" panose="020B0606020202030204" pitchFamily="34" charset="0"/>
              </a:rPr>
              <a:t> Price Escalation Resource </a:t>
            </a:r>
            <a:r>
              <a:rPr lang="en-US" sz="2000" dirty="0">
                <a:latin typeface="Arial Narrow" panose="020B0606020202030204" pitchFamily="34" charset="0"/>
                <a:hlinkClick r:id="rId3"/>
              </a:rPr>
              <a:t>Center</a:t>
            </a:r>
            <a:r>
              <a:rPr lang="en-US" sz="2000" dirty="0">
                <a:latin typeface="Arial Narrow" panose="020B0606020202030204" pitchFamily="34" charset="0"/>
              </a:rPr>
              <a:t>: </a:t>
            </a:r>
            <a:r>
              <a:rPr lang="en-US" sz="2000" dirty="0">
                <a:latin typeface="Arial Narrow" panose="020B0606020202030204" pitchFamily="34" charset="0"/>
                <a:hlinkClick r:id="rId3"/>
              </a:rPr>
              <a:t>https://www.consensusdocs.org/price-escalation-clause/</a:t>
            </a:r>
            <a:r>
              <a:rPr lang="en-US" sz="2000" dirty="0">
                <a:latin typeface="Arial Narrow" panose="020B0606020202030204" pitchFamily="34" charset="0"/>
              </a:rPr>
              <a:t> </a:t>
            </a:r>
          </a:p>
          <a:p>
            <a:r>
              <a:rPr lang="en-US" sz="2000" dirty="0">
                <a:latin typeface="+mn-lt"/>
                <a:hlinkClick r:id="rId4"/>
              </a:rPr>
              <a:t>Recording</a:t>
            </a:r>
            <a:r>
              <a:rPr lang="en-US" sz="2000" dirty="0">
                <a:latin typeface="+mn-lt"/>
              </a:rPr>
              <a:t> of webinar on “Soaring Material and Supply-Chain Costs and Delays”: </a:t>
            </a:r>
            <a:r>
              <a:rPr lang="en-ZW" sz="2000" b="0" i="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hlinkClick r:id="rId4"/>
              </a:rPr>
              <a:t>https://store.agc.org/Store/CSI/Store/Product_List_WebEds.aspx</a:t>
            </a:r>
            <a:endParaRPr lang="en-US" sz="2000" dirty="0">
              <a:latin typeface="+mn-lt"/>
            </a:endParaRPr>
          </a:p>
          <a:p>
            <a:r>
              <a:rPr lang="en-US" sz="2000" dirty="0">
                <a:latin typeface="+mn-lt"/>
              </a:rPr>
              <a:t>Presentations to government contracting officials and owner groups</a:t>
            </a:r>
          </a:p>
          <a:p>
            <a:r>
              <a:rPr lang="en-US" sz="2000" dirty="0">
                <a:latin typeface="+mn-lt"/>
              </a:rPr>
              <a:t>Lobbying for tariff relief on lumber, steel, aluminum, and products</a:t>
            </a:r>
          </a:p>
          <a:p>
            <a:pPr marL="0" indent="0">
              <a:buNone/>
            </a:pPr>
            <a:r>
              <a:rPr lang="en-US" sz="2000" dirty="0">
                <a:latin typeface="+mn-lt"/>
              </a:rPr>
              <a:t>	- Presentation to National Economic Council, VP’s chief economist, Commerce chief economist</a:t>
            </a:r>
          </a:p>
          <a:p>
            <a:pPr marL="0" indent="0">
              <a:buNone/>
            </a:pPr>
            <a:r>
              <a:rPr lang="en-US" sz="2000" dirty="0">
                <a:latin typeface="+mn-lt"/>
              </a:rPr>
              <a:t>	- Presentations in coalitions to counselor to Commerce secretary, Senate &amp; House trade staff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ACCFDC-D3B1-47FC-B28B-4ABA2526AA8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95416" y="461114"/>
            <a:ext cx="8324635" cy="819046"/>
          </a:xfrm>
        </p:spPr>
        <p:txBody>
          <a:bodyPr>
            <a:noAutofit/>
          </a:bodyPr>
          <a:lstStyle/>
          <a:p>
            <a:r>
              <a:rPr lang="en-US" sz="2400" dirty="0"/>
              <a:t>AGC’s responses to material cost </a:t>
            </a:r>
          </a:p>
          <a:p>
            <a:r>
              <a:rPr lang="en-US" sz="2400" dirty="0"/>
              <a:t>and supply-chain issues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CDC900-E1EC-4D40-B193-6ED6A7B5758E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/>
              <a:t>Source: Author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DFD642A-9E75-1C4F-8315-D1D6BE326F32}"/>
              </a:ext>
            </a:extLst>
          </p:cNvPr>
          <p:cNvSpPr txBox="1"/>
          <p:nvPr/>
        </p:nvSpPr>
        <p:spPr>
          <a:xfrm>
            <a:off x="8549291" y="6490344"/>
            <a:ext cx="3467395" cy="23852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950">
                <a:latin typeface="Times New Roman" charset="0"/>
                <a:ea typeface="Times New Roman" charset="0"/>
                <a:cs typeface="Times New Roman" charset="0"/>
              </a:rPr>
              <a:t>©2021 The Associated General Contractors of America, Inc. </a:t>
            </a:r>
          </a:p>
        </p:txBody>
      </p:sp>
    </p:spTree>
    <p:extLst>
      <p:ext uri="{BB962C8B-B14F-4D97-AF65-F5344CB8AC3E}">
        <p14:creationId xmlns:p14="http://schemas.microsoft.com/office/powerpoint/2010/main" val="3645255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39868745-2DDD-E046-A63A-7A6776DF7B4D}"/>
              </a:ext>
            </a:extLst>
          </p:cNvPr>
          <p:cNvSpPr txBox="1">
            <a:spLocks/>
          </p:cNvSpPr>
          <p:nvPr/>
        </p:nvSpPr>
        <p:spPr>
          <a:xfrm>
            <a:off x="372858" y="415292"/>
            <a:ext cx="6157851" cy="72589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4400" b="1" i="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>
                <a:latin typeface="Poppins"/>
              </a:rPr>
              <a:t>Forward-looking indicators </a:t>
            </a:r>
            <a:endParaRPr lang="en-US" sz="280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F2F5A8E-9FD0-FC4B-9630-54FFA8C49A43}"/>
              </a:ext>
            </a:extLst>
          </p:cNvPr>
          <p:cNvSpPr txBox="1"/>
          <p:nvPr/>
        </p:nvSpPr>
        <p:spPr>
          <a:xfrm>
            <a:off x="585394" y="1301296"/>
            <a:ext cx="673374" cy="36933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F7C1B58-0191-F849-B0D7-E685DE72D118}"/>
              </a:ext>
            </a:extLst>
          </p:cNvPr>
          <p:cNvSpPr txBox="1"/>
          <p:nvPr/>
        </p:nvSpPr>
        <p:spPr>
          <a:xfrm>
            <a:off x="8549291" y="6490344"/>
            <a:ext cx="3467395" cy="23852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950">
                <a:latin typeface="Times New Roman" charset="0"/>
                <a:ea typeface="Times New Roman" charset="0"/>
                <a:cs typeface="Times New Roman" charset="0"/>
              </a:rPr>
              <a:t>©2021 The Associated General Contractors of America, Inc. </a:t>
            </a:r>
          </a:p>
        </p:txBody>
      </p:sp>
      <p:graphicFrame>
        <p:nvGraphicFramePr>
          <p:cNvPr id="26" name="Table 26">
            <a:extLst>
              <a:ext uri="{FF2B5EF4-FFF2-40B4-BE49-F238E27FC236}">
                <a16:creationId xmlns:a16="http://schemas.microsoft.com/office/drawing/2014/main" id="{6CF56207-2522-434E-B89F-451131A356C1}"/>
              </a:ext>
            </a:extLst>
          </p:cNvPr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2498428826"/>
              </p:ext>
            </p:extLst>
          </p:nvPr>
        </p:nvGraphicFramePr>
        <p:xfrm>
          <a:off x="500132" y="2107464"/>
          <a:ext cx="10543424" cy="21819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38617">
                  <a:extLst>
                    <a:ext uri="{9D8B030D-6E8A-4147-A177-3AD203B41FA5}">
                      <a16:colId xmlns:a16="http://schemas.microsoft.com/office/drawing/2014/main" val="3386171686"/>
                    </a:ext>
                  </a:extLst>
                </a:gridCol>
                <a:gridCol w="1233095">
                  <a:extLst>
                    <a:ext uri="{9D8B030D-6E8A-4147-A177-3AD203B41FA5}">
                      <a16:colId xmlns:a16="http://schemas.microsoft.com/office/drawing/2014/main" val="1922873956"/>
                    </a:ext>
                  </a:extLst>
                </a:gridCol>
                <a:gridCol w="2635856">
                  <a:extLst>
                    <a:ext uri="{9D8B030D-6E8A-4147-A177-3AD203B41FA5}">
                      <a16:colId xmlns:a16="http://schemas.microsoft.com/office/drawing/2014/main" val="3799346470"/>
                    </a:ext>
                  </a:extLst>
                </a:gridCol>
                <a:gridCol w="2635856">
                  <a:extLst>
                    <a:ext uri="{9D8B030D-6E8A-4147-A177-3AD203B41FA5}">
                      <a16:colId xmlns:a16="http://schemas.microsoft.com/office/drawing/2014/main" val="3011284961"/>
                    </a:ext>
                  </a:extLst>
                </a:gridCol>
              </a:tblGrid>
              <a:tr h="805398">
                <a:tc>
                  <a:txBody>
                    <a:bodyPr/>
                    <a:lstStyle/>
                    <a:p>
                      <a:r>
                        <a:rPr lang="en-US" sz="2200">
                          <a:solidFill>
                            <a:schemeClr val="tx1"/>
                          </a:solidFill>
                        </a:rPr>
                        <a:t>Indicator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r">
                        <a:buNone/>
                      </a:pPr>
                      <a:r>
                        <a:rPr lang="en-US" sz="2200" b="1" i="0" u="none" strike="noStrike" noProof="0">
                          <a:solidFill>
                            <a:schemeClr val="tx1"/>
                          </a:solidFill>
                          <a:latin typeface="Calibri"/>
                        </a:rPr>
                        <a:t>Latest</a:t>
                      </a:r>
                      <a:endParaRPr lang="en-US" sz="2200">
                        <a:solidFill>
                          <a:schemeClr val="tx1"/>
                        </a:solidFill>
                      </a:endParaRPr>
                    </a:p>
                    <a:p>
                      <a:pPr lvl="0" algn="r">
                        <a:buNone/>
                      </a:pPr>
                      <a:r>
                        <a:rPr lang="en-US" sz="2200" b="1" i="0" u="none" strike="noStrike" noProof="0">
                          <a:solidFill>
                            <a:schemeClr val="tx1"/>
                          </a:solidFill>
                          <a:latin typeface="Calibri"/>
                        </a:rPr>
                        <a:t> date</a:t>
                      </a:r>
                      <a:endParaRPr lang="en-US" sz="22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200">
                          <a:solidFill>
                            <a:schemeClr val="tx1"/>
                          </a:solidFill>
                        </a:rPr>
                        <a:t>Current</a:t>
                      </a:r>
                    </a:p>
                    <a:p>
                      <a:pPr lvl="0" algn="r">
                        <a:buNone/>
                      </a:pPr>
                      <a:r>
                        <a:rPr lang="en-US" sz="2200">
                          <a:solidFill>
                            <a:schemeClr val="tx1"/>
                          </a:solidFill>
                        </a:rPr>
                        <a:t> value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200">
                          <a:solidFill>
                            <a:schemeClr val="tx1"/>
                          </a:solidFill>
                        </a:rPr>
                        <a:t>Year-ago</a:t>
                      </a:r>
                    </a:p>
                    <a:p>
                      <a:pPr lvl="0" algn="r">
                        <a:buNone/>
                      </a:pPr>
                      <a:r>
                        <a:rPr lang="en-US" sz="2200">
                          <a:solidFill>
                            <a:schemeClr val="tx1"/>
                          </a:solidFill>
                        </a:rPr>
                        <a:t>value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58888813"/>
                  </a:ext>
                </a:extLst>
              </a:tr>
              <a:tr h="475917">
                <a:tc>
                  <a:txBody>
                    <a:bodyPr/>
                    <a:lstStyle/>
                    <a:p>
                      <a:r>
                        <a:rPr lang="en-US" sz="2000"/>
                        <a:t>Architecture Billings Index (ABI)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r">
                        <a:buNone/>
                      </a:pPr>
                      <a:r>
                        <a:rPr lang="en-US" sz="2000" b="0" i="0" u="none" strike="noStrike" noProof="0" dirty="0">
                          <a:latin typeface="Calibri"/>
                        </a:rPr>
                        <a:t>June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/>
                        <a:t>57.1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/>
                        <a:t>40.7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8161651"/>
                  </a:ext>
                </a:extLst>
              </a:tr>
              <a:tr h="475917">
                <a:tc>
                  <a:txBody>
                    <a:bodyPr/>
                    <a:lstStyle/>
                    <a:p>
                      <a:r>
                        <a:rPr lang="en-US" sz="2000"/>
                        <a:t>Dodge Momentum Index (DMI)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/>
                        <a:t>June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/>
                        <a:t>166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/>
                        <a:t>118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26391679"/>
                  </a:ext>
                </a:extLst>
              </a:tr>
              <a:tr h="424672">
                <a:tc>
                  <a:txBody>
                    <a:bodyPr/>
                    <a:lstStyle/>
                    <a:p>
                      <a:r>
                        <a:rPr lang="en-US" sz="2000"/>
                        <a:t>Multifamily permits (year-to-date)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/>
                        <a:t>Jan-June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/>
                        <a:t>250,700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/>
                        <a:t>207,500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52948214"/>
                  </a:ext>
                </a:extLst>
              </a:tr>
            </a:tbl>
          </a:graphicData>
        </a:graphic>
      </p:graphicFrame>
      <p:sp>
        <p:nvSpPr>
          <p:cNvPr id="27" name="Content Placeholder 3">
            <a:extLst>
              <a:ext uri="{FF2B5EF4-FFF2-40B4-BE49-F238E27FC236}">
                <a16:creationId xmlns:a16="http://schemas.microsoft.com/office/drawing/2014/main" id="{D2F2B239-2A20-1F47-9729-7D3A8514666B}"/>
              </a:ext>
            </a:extLst>
          </p:cNvPr>
          <p:cNvSpPr txBox="1">
            <a:spLocks/>
          </p:cNvSpPr>
          <p:nvPr/>
        </p:nvSpPr>
        <p:spPr>
          <a:xfrm>
            <a:off x="954088" y="6490343"/>
            <a:ext cx="7595203" cy="238528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000" b="0" i="0" kern="1200">
                <a:solidFill>
                  <a:schemeClr val="tx1"/>
                </a:solidFill>
                <a:latin typeface="Nunito Light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Nunito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Nunito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Nunito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Nunito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latin typeface="Nunito Light"/>
              </a:rPr>
              <a:t>Source: American Institute of Architects (ABI), Dodge Data &amp; Analytics (DMI), Census Bureau (New Residential Construction)</a:t>
            </a:r>
          </a:p>
          <a:p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928236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824E9ED-2084-4935-BD1B-B69860302CE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0928" y="1334530"/>
            <a:ext cx="10964996" cy="4110681"/>
          </a:xfrm>
        </p:spPr>
        <p:txBody>
          <a:bodyPr>
            <a:noAutofit/>
          </a:bodyPr>
          <a:lstStyle/>
          <a:p>
            <a:r>
              <a:rPr lang="en-US" sz="2200" dirty="0">
                <a:latin typeface="Calibri  "/>
              </a:rPr>
              <a:t>Economic recovery looks more certain but virus risks remain</a:t>
            </a:r>
          </a:p>
          <a:p>
            <a:r>
              <a:rPr lang="en-US" sz="2200" dirty="0">
                <a:latin typeface="Calibri  "/>
              </a:rPr>
              <a:t>Slower rebound than for other sectors as owners, investors/lenders, institutions, and public agencies face uncertainty about future demand, project costs, and completion times</a:t>
            </a:r>
          </a:p>
          <a:p>
            <a:r>
              <a:rPr lang="en-US" sz="2200" dirty="0">
                <a:latin typeface="Calibri  "/>
              </a:rPr>
              <a:t>Best private prospects: remodeling, local distribution centers, data centers, restaurants</a:t>
            </a:r>
          </a:p>
          <a:p>
            <a:r>
              <a:rPr lang="en-US" sz="2200" dirty="0">
                <a:latin typeface="Calibri  "/>
              </a:rPr>
              <a:t>Less demand than pre-crisis for retail, offices, higher ed, lodging &amp; travel-related</a:t>
            </a:r>
          </a:p>
          <a:p>
            <a:r>
              <a:rPr lang="en-US" sz="2200" dirty="0">
                <a:latin typeface="Calibri  "/>
              </a:rPr>
              <a:t>Less near-term demand for sports, entertainment, cultural facilities </a:t>
            </a:r>
          </a:p>
          <a:p>
            <a:r>
              <a:rPr lang="en-US" sz="2200" dirty="0">
                <a:latin typeface="Calibri  "/>
              </a:rPr>
              <a:t>Best public prospects: K-12 schools</a:t>
            </a:r>
          </a:p>
          <a:p>
            <a:r>
              <a:rPr lang="en-US" sz="2200" dirty="0">
                <a:latin typeface="Calibri  "/>
              </a:rPr>
              <a:t>Unclear how states and localities will spend added federal dollars</a:t>
            </a:r>
          </a:p>
          <a:p>
            <a:r>
              <a:rPr lang="en-US" sz="2200" dirty="0">
                <a:latin typeface="Calibri  "/>
              </a:rPr>
              <a:t>Additional federal highway funding likely; other infrastructure remains uncertain</a:t>
            </a:r>
          </a:p>
          <a:p>
            <a:endParaRPr lang="en-US" sz="22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8445C2-2DB3-436A-B31C-E1AF03BC03A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0928" y="345990"/>
            <a:ext cx="8608386" cy="477794"/>
          </a:xfrm>
        </p:spPr>
        <p:txBody>
          <a:bodyPr>
            <a:noAutofit/>
          </a:bodyPr>
          <a:lstStyle/>
          <a:p>
            <a:r>
              <a:rPr lang="en-US" sz="2400"/>
              <a:t>Medium-term impacts as recovery begins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9B77F1-B1F2-4652-8C18-F89BAA9C311F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/>
              <a:t>Source: Author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8EE5285-DC84-DB45-80C4-C80AA3FB38BD}"/>
              </a:ext>
            </a:extLst>
          </p:cNvPr>
          <p:cNvSpPr txBox="1"/>
          <p:nvPr/>
        </p:nvSpPr>
        <p:spPr>
          <a:xfrm>
            <a:off x="8549291" y="6490344"/>
            <a:ext cx="3467395" cy="23852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950">
                <a:latin typeface="Times New Roman" charset="0"/>
                <a:ea typeface="Times New Roman" charset="0"/>
                <a:cs typeface="Times New Roman" charset="0"/>
              </a:rPr>
              <a:t>©2021 The Associated General Contractors of America, Inc. </a:t>
            </a:r>
          </a:p>
        </p:txBody>
      </p:sp>
    </p:spTree>
    <p:extLst>
      <p:ext uri="{BB962C8B-B14F-4D97-AF65-F5344CB8AC3E}">
        <p14:creationId xmlns:p14="http://schemas.microsoft.com/office/powerpoint/2010/main" val="4083365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824E9ED-2084-4935-BD1B-B69860302CE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0928" y="1867989"/>
            <a:ext cx="11181769" cy="4293914"/>
          </a:xfrm>
        </p:spPr>
        <p:txBody>
          <a:bodyPr>
            <a:noAutofit/>
          </a:bodyPr>
          <a:lstStyle/>
          <a:p>
            <a:r>
              <a:rPr lang="en-US" sz="2400" dirty="0">
                <a:latin typeface="Calibri  "/>
              </a:rPr>
              <a:t>Slower population growth means slower demand growth for most construction</a:t>
            </a:r>
          </a:p>
          <a:p>
            <a:r>
              <a:rPr lang="en-US" sz="2400" dirty="0">
                <a:latin typeface="Calibri  "/>
              </a:rPr>
              <a:t>Permanent shift from retail to e-commerce/distribution structures</a:t>
            </a:r>
          </a:p>
          <a:p>
            <a:r>
              <a:rPr lang="en-US" sz="2400" dirty="0">
                <a:latin typeface="Calibri  "/>
              </a:rPr>
              <a:t>More specialized and online healthcare facilities; fewer hospitals, nursing homes</a:t>
            </a:r>
          </a:p>
          <a:p>
            <a:r>
              <a:rPr lang="en-US" sz="2400" dirty="0">
                <a:latin typeface="Calibri  "/>
              </a:rPr>
              <a:t>More wind, solar, battery storage and charging facilities, and related manufacturing</a:t>
            </a:r>
          </a:p>
          <a:p>
            <a:r>
              <a:rPr lang="en-US" sz="2400" dirty="0">
                <a:latin typeface="Calibri  "/>
              </a:rPr>
              <a:t>Less oil drilling, pipelines, gas stations, auto repair(?)</a:t>
            </a:r>
          </a:p>
          <a:p>
            <a:r>
              <a:rPr lang="en-US" sz="2400" dirty="0">
                <a:latin typeface="Calibri  "/>
              </a:rPr>
              <a:t>Continuing demand for K-12 but much less for higher ed construction</a:t>
            </a:r>
          </a:p>
          <a:p>
            <a:r>
              <a:rPr lang="en-US" sz="2400" dirty="0">
                <a:latin typeface="Calibri  "/>
              </a:rPr>
              <a:t>Not clear if offices will decentralize or remain in less demand</a:t>
            </a:r>
          </a:p>
          <a:p>
            <a:r>
              <a:rPr lang="en-US" sz="2400" dirty="0">
                <a:latin typeface="Calibri  "/>
              </a:rPr>
              <a:t>No sign of change yet in urban/rural or state-to-state trends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8445C2-2DB3-436A-B31C-E1AF03BC03A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0927" y="306802"/>
            <a:ext cx="8477759" cy="715806"/>
          </a:xfrm>
        </p:spPr>
        <p:txBody>
          <a:bodyPr>
            <a:noAutofit/>
          </a:bodyPr>
          <a:lstStyle/>
          <a:p>
            <a:r>
              <a:rPr lang="en-US" sz="2400"/>
              <a:t>Long-run construction outlook (post-pandemic)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9B77F1-B1F2-4652-8C18-F89BAA9C311F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/>
              <a:t>Source: Author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37BE170-E2F2-924D-80E9-47D358C900C0}"/>
              </a:ext>
            </a:extLst>
          </p:cNvPr>
          <p:cNvSpPr txBox="1"/>
          <p:nvPr/>
        </p:nvSpPr>
        <p:spPr>
          <a:xfrm>
            <a:off x="8549291" y="6490344"/>
            <a:ext cx="3467395" cy="23852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950">
                <a:latin typeface="Times New Roman" charset="0"/>
                <a:ea typeface="Times New Roman" charset="0"/>
                <a:cs typeface="Times New Roman" charset="0"/>
              </a:rPr>
              <a:t>©2021 The Associated General Contractors of America, Inc. </a:t>
            </a:r>
          </a:p>
        </p:txBody>
      </p:sp>
    </p:spTree>
    <p:extLst>
      <p:ext uri="{BB962C8B-B14F-4D97-AF65-F5344CB8AC3E}">
        <p14:creationId xmlns:p14="http://schemas.microsoft.com/office/powerpoint/2010/main" val="16291510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1C78C4-0E4C-40C9-9A80-4D32B93B6A4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954088" y="6473825"/>
            <a:ext cx="7595203" cy="246063"/>
          </a:xfrm>
        </p:spPr>
        <p:txBody>
          <a:bodyPr/>
          <a:lstStyle/>
          <a:p>
            <a:r>
              <a:rPr lang="en-US"/>
              <a:t>Source: U.S. Census Bureau, Dec. 2020 estimates (may change once decennial census data is included)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BB4EA2DE-1378-4C5D-BEEC-C28D7796C419}"/>
              </a:ext>
            </a:extLst>
          </p:cNvPr>
          <p:cNvGrpSpPr/>
          <p:nvPr/>
        </p:nvGrpSpPr>
        <p:grpSpPr>
          <a:xfrm>
            <a:off x="2839464" y="1301578"/>
            <a:ext cx="8248665" cy="4980660"/>
            <a:chOff x="990600" y="1752600"/>
            <a:chExt cx="7269480" cy="4297680"/>
          </a:xfrm>
        </p:grpSpPr>
        <p:grpSp>
          <p:nvGrpSpPr>
            <p:cNvPr id="6" name="Group 164">
              <a:extLst>
                <a:ext uri="{FF2B5EF4-FFF2-40B4-BE49-F238E27FC236}">
                  <a16:creationId xmlns:a16="http://schemas.microsoft.com/office/drawing/2014/main" id="{7CA31557-27B2-44F2-9A81-DF62B88CC11A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066800" y="4953000"/>
              <a:ext cx="1441999" cy="925856"/>
              <a:chOff x="-377855" y="5841157"/>
              <a:chExt cx="3352490" cy="2232898"/>
            </a:xfrm>
            <a:solidFill>
              <a:srgbClr val="C0504D">
                <a:lumMod val="60000"/>
                <a:lumOff val="40000"/>
              </a:srgbClr>
            </a:solidFill>
          </p:grpSpPr>
          <p:sp>
            <p:nvSpPr>
              <p:cNvPr id="97" name="Freeform 118">
                <a:extLst>
                  <a:ext uri="{FF2B5EF4-FFF2-40B4-BE49-F238E27FC236}">
                    <a16:creationId xmlns:a16="http://schemas.microsoft.com/office/drawing/2014/main" id="{E21E0F39-267E-4975-9A35-680B6D1814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5376" y="5841157"/>
                <a:ext cx="2349259" cy="1993883"/>
              </a:xfrm>
              <a:custGeom>
                <a:avLst/>
                <a:gdLst/>
                <a:ahLst/>
                <a:cxnLst>
                  <a:cxn ang="0">
                    <a:pos x="342" y="720"/>
                  </a:cxn>
                  <a:cxn ang="0">
                    <a:pos x="608" y="951"/>
                  </a:cxn>
                  <a:cxn ang="0">
                    <a:pos x="419" y="1181"/>
                  </a:cxn>
                  <a:cxn ang="0">
                    <a:pos x="383" y="1027"/>
                  </a:cxn>
                  <a:cxn ang="0">
                    <a:pos x="117" y="1293"/>
                  </a:cxn>
                  <a:cxn ang="0">
                    <a:pos x="266" y="1524"/>
                  </a:cxn>
                  <a:cxn ang="0">
                    <a:pos x="644" y="1446"/>
                  </a:cxn>
                  <a:cxn ang="0">
                    <a:pos x="531" y="1748"/>
                  </a:cxn>
                  <a:cxn ang="0">
                    <a:pos x="419" y="1861"/>
                  </a:cxn>
                  <a:cxn ang="0">
                    <a:pos x="230" y="1937"/>
                  </a:cxn>
                  <a:cxn ang="0">
                    <a:pos x="153" y="2321"/>
                  </a:cxn>
                  <a:cxn ang="0">
                    <a:pos x="266" y="2546"/>
                  </a:cxn>
                  <a:cxn ang="0">
                    <a:pos x="531" y="2663"/>
                  </a:cxn>
                  <a:cxn ang="0">
                    <a:pos x="531" y="2853"/>
                  </a:cxn>
                  <a:cxn ang="0">
                    <a:pos x="839" y="2929"/>
                  </a:cxn>
                  <a:cxn ang="0">
                    <a:pos x="992" y="2965"/>
                  </a:cxn>
                  <a:cxn ang="0">
                    <a:pos x="685" y="3349"/>
                  </a:cxn>
                  <a:cxn ang="0">
                    <a:pos x="454" y="3497"/>
                  </a:cxn>
                  <a:cxn ang="0">
                    <a:pos x="76" y="3685"/>
                  </a:cxn>
                  <a:cxn ang="0">
                    <a:pos x="76" y="3804"/>
                  </a:cxn>
                  <a:cxn ang="0">
                    <a:pos x="685" y="3538"/>
                  </a:cxn>
                  <a:cxn ang="0">
                    <a:pos x="1482" y="2853"/>
                  </a:cxn>
                  <a:cxn ang="0">
                    <a:pos x="1412" y="2776"/>
                  </a:cxn>
                  <a:cxn ang="0">
                    <a:pos x="1826" y="2244"/>
                  </a:cxn>
                  <a:cxn ang="0">
                    <a:pos x="1712" y="2398"/>
                  </a:cxn>
                  <a:cxn ang="0">
                    <a:pos x="1748" y="2587"/>
                  </a:cxn>
                  <a:cxn ang="0">
                    <a:pos x="1712" y="2699"/>
                  </a:cxn>
                  <a:cxn ang="0">
                    <a:pos x="2055" y="2510"/>
                  </a:cxn>
                  <a:cxn ang="0">
                    <a:pos x="2055" y="2321"/>
                  </a:cxn>
                  <a:cxn ang="0">
                    <a:pos x="2546" y="2434"/>
                  </a:cxn>
                  <a:cxn ang="0">
                    <a:pos x="2889" y="2398"/>
                  </a:cxn>
                  <a:cxn ang="0">
                    <a:pos x="3462" y="2587"/>
                  </a:cxn>
                  <a:cxn ang="0">
                    <a:pos x="3650" y="2812"/>
                  </a:cxn>
                  <a:cxn ang="0">
                    <a:pos x="3957" y="3041"/>
                  </a:cxn>
                  <a:cxn ang="0">
                    <a:pos x="4484" y="3077"/>
                  </a:cxn>
                  <a:cxn ang="0">
                    <a:pos x="4413" y="2776"/>
                  </a:cxn>
                  <a:cxn ang="0">
                    <a:pos x="4182" y="2734"/>
                  </a:cxn>
                  <a:cxn ang="0">
                    <a:pos x="3875" y="2510"/>
                  </a:cxn>
                  <a:cxn ang="0">
                    <a:pos x="3497" y="2244"/>
                  </a:cxn>
                  <a:cxn ang="0">
                    <a:pos x="3343" y="2434"/>
                  </a:cxn>
                  <a:cxn ang="0">
                    <a:pos x="3077" y="2203"/>
                  </a:cxn>
                  <a:cxn ang="0">
                    <a:pos x="2777" y="1902"/>
                  </a:cxn>
                  <a:cxn ang="0">
                    <a:pos x="2434" y="495"/>
                  </a:cxn>
                  <a:cxn ang="0">
                    <a:pos x="2133" y="117"/>
                  </a:cxn>
                  <a:cxn ang="0">
                    <a:pos x="1636" y="117"/>
                  </a:cxn>
                  <a:cxn ang="0">
                    <a:pos x="1412" y="117"/>
                  </a:cxn>
                  <a:cxn ang="0">
                    <a:pos x="1063" y="0"/>
                  </a:cxn>
                  <a:cxn ang="0">
                    <a:pos x="839" y="76"/>
                  </a:cxn>
                  <a:cxn ang="0">
                    <a:pos x="573" y="307"/>
                  </a:cxn>
                  <a:cxn ang="0">
                    <a:pos x="454" y="495"/>
                  </a:cxn>
                  <a:cxn ang="0">
                    <a:pos x="230" y="608"/>
                  </a:cxn>
                </a:cxnLst>
                <a:rect l="0" t="0" r="r" b="b"/>
                <a:pathLst>
                  <a:path w="4484" h="3804">
                    <a:moveTo>
                      <a:pt x="230" y="608"/>
                    </a:moveTo>
                    <a:lnTo>
                      <a:pt x="342" y="720"/>
                    </a:lnTo>
                    <a:lnTo>
                      <a:pt x="454" y="915"/>
                    </a:lnTo>
                    <a:lnTo>
                      <a:pt x="608" y="951"/>
                    </a:lnTo>
                    <a:lnTo>
                      <a:pt x="608" y="1181"/>
                    </a:lnTo>
                    <a:lnTo>
                      <a:pt x="419" y="1181"/>
                    </a:lnTo>
                    <a:lnTo>
                      <a:pt x="419" y="1027"/>
                    </a:lnTo>
                    <a:lnTo>
                      <a:pt x="383" y="1027"/>
                    </a:lnTo>
                    <a:lnTo>
                      <a:pt x="0" y="1181"/>
                    </a:lnTo>
                    <a:lnTo>
                      <a:pt x="117" y="1293"/>
                    </a:lnTo>
                    <a:lnTo>
                      <a:pt x="117" y="1446"/>
                    </a:lnTo>
                    <a:lnTo>
                      <a:pt x="266" y="1524"/>
                    </a:lnTo>
                    <a:lnTo>
                      <a:pt x="495" y="1559"/>
                    </a:lnTo>
                    <a:lnTo>
                      <a:pt x="644" y="1446"/>
                    </a:lnTo>
                    <a:lnTo>
                      <a:pt x="685" y="1712"/>
                    </a:lnTo>
                    <a:lnTo>
                      <a:pt x="531" y="1748"/>
                    </a:lnTo>
                    <a:lnTo>
                      <a:pt x="495" y="1825"/>
                    </a:lnTo>
                    <a:lnTo>
                      <a:pt x="419" y="1861"/>
                    </a:lnTo>
                    <a:lnTo>
                      <a:pt x="307" y="1790"/>
                    </a:lnTo>
                    <a:lnTo>
                      <a:pt x="230" y="1937"/>
                    </a:lnTo>
                    <a:lnTo>
                      <a:pt x="41" y="2132"/>
                    </a:lnTo>
                    <a:lnTo>
                      <a:pt x="153" y="2321"/>
                    </a:lnTo>
                    <a:lnTo>
                      <a:pt x="117" y="2398"/>
                    </a:lnTo>
                    <a:lnTo>
                      <a:pt x="266" y="2546"/>
                    </a:lnTo>
                    <a:lnTo>
                      <a:pt x="454" y="2546"/>
                    </a:lnTo>
                    <a:lnTo>
                      <a:pt x="531" y="2663"/>
                    </a:lnTo>
                    <a:lnTo>
                      <a:pt x="495" y="2734"/>
                    </a:lnTo>
                    <a:lnTo>
                      <a:pt x="531" y="2853"/>
                    </a:lnTo>
                    <a:lnTo>
                      <a:pt x="685" y="2776"/>
                    </a:lnTo>
                    <a:lnTo>
                      <a:pt x="839" y="2929"/>
                    </a:lnTo>
                    <a:lnTo>
                      <a:pt x="1063" y="2812"/>
                    </a:lnTo>
                    <a:lnTo>
                      <a:pt x="992" y="2965"/>
                    </a:lnTo>
                    <a:lnTo>
                      <a:pt x="992" y="3119"/>
                    </a:lnTo>
                    <a:lnTo>
                      <a:pt x="685" y="3349"/>
                    </a:lnTo>
                    <a:lnTo>
                      <a:pt x="573" y="3497"/>
                    </a:lnTo>
                    <a:lnTo>
                      <a:pt x="454" y="3497"/>
                    </a:lnTo>
                    <a:lnTo>
                      <a:pt x="266" y="3650"/>
                    </a:lnTo>
                    <a:lnTo>
                      <a:pt x="76" y="3685"/>
                    </a:lnTo>
                    <a:lnTo>
                      <a:pt x="0" y="3763"/>
                    </a:lnTo>
                    <a:lnTo>
                      <a:pt x="76" y="3804"/>
                    </a:lnTo>
                    <a:lnTo>
                      <a:pt x="454" y="3650"/>
                    </a:lnTo>
                    <a:lnTo>
                      <a:pt x="685" y="3538"/>
                    </a:lnTo>
                    <a:lnTo>
                      <a:pt x="1139" y="3231"/>
                    </a:lnTo>
                    <a:lnTo>
                      <a:pt x="1482" y="2853"/>
                    </a:lnTo>
                    <a:lnTo>
                      <a:pt x="1517" y="2776"/>
                    </a:lnTo>
                    <a:lnTo>
                      <a:pt x="1412" y="2776"/>
                    </a:lnTo>
                    <a:lnTo>
                      <a:pt x="1748" y="2280"/>
                    </a:lnTo>
                    <a:lnTo>
                      <a:pt x="1826" y="2244"/>
                    </a:lnTo>
                    <a:lnTo>
                      <a:pt x="1826" y="2321"/>
                    </a:lnTo>
                    <a:lnTo>
                      <a:pt x="1712" y="2398"/>
                    </a:lnTo>
                    <a:lnTo>
                      <a:pt x="1671" y="2622"/>
                    </a:lnTo>
                    <a:lnTo>
                      <a:pt x="1748" y="2587"/>
                    </a:lnTo>
                    <a:lnTo>
                      <a:pt x="1671" y="2663"/>
                    </a:lnTo>
                    <a:lnTo>
                      <a:pt x="1712" y="2699"/>
                    </a:lnTo>
                    <a:lnTo>
                      <a:pt x="1943" y="2546"/>
                    </a:lnTo>
                    <a:lnTo>
                      <a:pt x="2055" y="2510"/>
                    </a:lnTo>
                    <a:lnTo>
                      <a:pt x="2090" y="2398"/>
                    </a:lnTo>
                    <a:lnTo>
                      <a:pt x="2055" y="2321"/>
                    </a:lnTo>
                    <a:lnTo>
                      <a:pt x="2280" y="2280"/>
                    </a:lnTo>
                    <a:lnTo>
                      <a:pt x="2546" y="2434"/>
                    </a:lnTo>
                    <a:lnTo>
                      <a:pt x="2777" y="2356"/>
                    </a:lnTo>
                    <a:lnTo>
                      <a:pt x="2889" y="2398"/>
                    </a:lnTo>
                    <a:lnTo>
                      <a:pt x="3042" y="2398"/>
                    </a:lnTo>
                    <a:lnTo>
                      <a:pt x="3462" y="2587"/>
                    </a:lnTo>
                    <a:lnTo>
                      <a:pt x="3538" y="2663"/>
                    </a:lnTo>
                    <a:lnTo>
                      <a:pt x="3650" y="2812"/>
                    </a:lnTo>
                    <a:lnTo>
                      <a:pt x="3875" y="2965"/>
                    </a:lnTo>
                    <a:lnTo>
                      <a:pt x="3957" y="3041"/>
                    </a:lnTo>
                    <a:lnTo>
                      <a:pt x="4223" y="3195"/>
                    </a:lnTo>
                    <a:lnTo>
                      <a:pt x="4484" y="3077"/>
                    </a:lnTo>
                    <a:lnTo>
                      <a:pt x="4484" y="2929"/>
                    </a:lnTo>
                    <a:lnTo>
                      <a:pt x="4413" y="2776"/>
                    </a:lnTo>
                    <a:lnTo>
                      <a:pt x="4294" y="2734"/>
                    </a:lnTo>
                    <a:lnTo>
                      <a:pt x="4182" y="2734"/>
                    </a:lnTo>
                    <a:lnTo>
                      <a:pt x="4028" y="2622"/>
                    </a:lnTo>
                    <a:lnTo>
                      <a:pt x="3875" y="2510"/>
                    </a:lnTo>
                    <a:lnTo>
                      <a:pt x="3574" y="2203"/>
                    </a:lnTo>
                    <a:lnTo>
                      <a:pt x="3497" y="2244"/>
                    </a:lnTo>
                    <a:lnTo>
                      <a:pt x="3421" y="2356"/>
                    </a:lnTo>
                    <a:lnTo>
                      <a:pt x="3343" y="2434"/>
                    </a:lnTo>
                    <a:lnTo>
                      <a:pt x="3077" y="2280"/>
                    </a:lnTo>
                    <a:lnTo>
                      <a:pt x="3077" y="2203"/>
                    </a:lnTo>
                    <a:lnTo>
                      <a:pt x="2853" y="2280"/>
                    </a:lnTo>
                    <a:lnTo>
                      <a:pt x="2777" y="1902"/>
                    </a:lnTo>
                    <a:lnTo>
                      <a:pt x="2587" y="1063"/>
                    </a:lnTo>
                    <a:lnTo>
                      <a:pt x="2434" y="495"/>
                    </a:lnTo>
                    <a:lnTo>
                      <a:pt x="2356" y="230"/>
                    </a:lnTo>
                    <a:lnTo>
                      <a:pt x="2133" y="117"/>
                    </a:lnTo>
                    <a:lnTo>
                      <a:pt x="2014" y="188"/>
                    </a:lnTo>
                    <a:lnTo>
                      <a:pt x="1636" y="117"/>
                    </a:lnTo>
                    <a:lnTo>
                      <a:pt x="1517" y="153"/>
                    </a:lnTo>
                    <a:lnTo>
                      <a:pt x="1412" y="117"/>
                    </a:lnTo>
                    <a:lnTo>
                      <a:pt x="1412" y="76"/>
                    </a:lnTo>
                    <a:lnTo>
                      <a:pt x="1063" y="0"/>
                    </a:lnTo>
                    <a:lnTo>
                      <a:pt x="1027" y="76"/>
                    </a:lnTo>
                    <a:lnTo>
                      <a:pt x="839" y="76"/>
                    </a:lnTo>
                    <a:lnTo>
                      <a:pt x="685" y="188"/>
                    </a:lnTo>
                    <a:lnTo>
                      <a:pt x="573" y="307"/>
                    </a:lnTo>
                    <a:lnTo>
                      <a:pt x="531" y="419"/>
                    </a:lnTo>
                    <a:lnTo>
                      <a:pt x="454" y="495"/>
                    </a:lnTo>
                    <a:lnTo>
                      <a:pt x="307" y="495"/>
                    </a:lnTo>
                    <a:lnTo>
                      <a:pt x="230" y="608"/>
                    </a:lnTo>
                  </a:path>
                </a:pathLst>
              </a:custGeom>
              <a:solidFill>
                <a:srgbClr val="C0504D">
                  <a:lumMod val="50000"/>
                </a:srgbClr>
              </a:solidFill>
              <a:ln w="12700">
                <a:solidFill>
                  <a:sysClr val="windowText" lastClr="000000"/>
                </a:solidFill>
                <a:prstDash val="solid"/>
                <a:round/>
                <a:headEnd/>
                <a:tailEnd/>
              </a:ln>
            </p:spPr>
            <p:txBody>
              <a:bodyPr anchor="ctr"/>
              <a:lstStyle/>
              <a:p>
                <a:pPr marL="0" marR="0" lvl="0" indent="0" defTabSz="54423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1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Arial" pitchFamily="34" charset="0"/>
                  </a:rPr>
                  <a:t>    </a:t>
                </a:r>
                <a:r>
                  <a:rPr kumimoji="0" lang="en-US" sz="1200" b="1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cs typeface="Arial" pitchFamily="34" charset="0"/>
                  </a:rPr>
                  <a:t>AK </a:t>
                </a:r>
              </a:p>
              <a:p>
                <a:pPr marL="0" marR="0" lvl="0" indent="0" defTabSz="54423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1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cs typeface="Arial" pitchFamily="34" charset="0"/>
                  </a:rPr>
                  <a:t>   -0.3%</a:t>
                </a:r>
              </a:p>
              <a:p>
                <a:pPr marL="0" marR="0" lvl="0" indent="0" algn="ctr" defTabSz="54423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Arial" pitchFamily="34" charset="0"/>
                </a:endParaRPr>
              </a:p>
            </p:txBody>
          </p:sp>
          <p:grpSp>
            <p:nvGrpSpPr>
              <p:cNvPr id="98" name="Group 162">
                <a:extLst>
                  <a:ext uri="{FF2B5EF4-FFF2-40B4-BE49-F238E27FC236}">
                    <a16:creationId xmlns:a16="http://schemas.microsoft.com/office/drawing/2014/main" id="{55091A79-D94C-4183-94FF-E2E7EA340272}"/>
                  </a:ext>
                </a:extLst>
              </p:cNvPr>
              <p:cNvGrpSpPr/>
              <p:nvPr/>
            </p:nvGrpSpPr>
            <p:grpSpPr>
              <a:xfrm>
                <a:off x="-377855" y="7838186"/>
                <a:ext cx="912028" cy="235869"/>
                <a:chOff x="-377855" y="7838186"/>
                <a:chExt cx="912028" cy="235869"/>
              </a:xfrm>
              <a:grpFill/>
            </p:grpSpPr>
            <p:sp>
              <p:nvSpPr>
                <p:cNvPr id="99" name="Freeform 120">
                  <a:extLst>
                    <a:ext uri="{FF2B5EF4-FFF2-40B4-BE49-F238E27FC236}">
                      <a16:creationId xmlns:a16="http://schemas.microsoft.com/office/drawing/2014/main" id="{2E0EE83F-BC76-4CEF-AAC5-88D4403C948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20956" y="7847620"/>
                  <a:ext cx="113217" cy="75478"/>
                </a:xfrm>
                <a:custGeom>
                  <a:avLst/>
                  <a:gdLst/>
                  <a:ahLst/>
                  <a:cxnLst>
                    <a:cxn ang="0">
                      <a:pos x="187" y="8"/>
                    </a:cxn>
                    <a:cxn ang="0">
                      <a:pos x="157" y="6"/>
                    </a:cxn>
                    <a:cxn ang="0">
                      <a:pos x="126" y="5"/>
                    </a:cxn>
                    <a:cxn ang="0">
                      <a:pos x="104" y="6"/>
                    </a:cxn>
                    <a:cxn ang="0">
                      <a:pos x="89" y="9"/>
                    </a:cxn>
                    <a:cxn ang="0">
                      <a:pos x="77" y="17"/>
                    </a:cxn>
                    <a:cxn ang="0">
                      <a:pos x="72" y="28"/>
                    </a:cxn>
                    <a:cxn ang="0">
                      <a:pos x="73" y="47"/>
                    </a:cxn>
                    <a:cxn ang="0">
                      <a:pos x="69" y="57"/>
                    </a:cxn>
                    <a:cxn ang="0">
                      <a:pos x="57" y="56"/>
                    </a:cxn>
                    <a:cxn ang="0">
                      <a:pos x="45" y="61"/>
                    </a:cxn>
                    <a:cxn ang="0">
                      <a:pos x="34" y="71"/>
                    </a:cxn>
                    <a:cxn ang="0">
                      <a:pos x="26" y="90"/>
                    </a:cxn>
                    <a:cxn ang="0">
                      <a:pos x="22" y="111"/>
                    </a:cxn>
                    <a:cxn ang="0">
                      <a:pos x="16" y="114"/>
                    </a:cxn>
                    <a:cxn ang="0">
                      <a:pos x="7" y="119"/>
                    </a:cxn>
                    <a:cxn ang="0">
                      <a:pos x="1" y="124"/>
                    </a:cxn>
                    <a:cxn ang="0">
                      <a:pos x="3" y="131"/>
                    </a:cxn>
                    <a:cxn ang="0">
                      <a:pos x="6" y="132"/>
                    </a:cxn>
                    <a:cxn ang="0">
                      <a:pos x="6" y="135"/>
                    </a:cxn>
                    <a:cxn ang="0">
                      <a:pos x="12" y="137"/>
                    </a:cxn>
                    <a:cxn ang="0">
                      <a:pos x="14" y="137"/>
                    </a:cxn>
                    <a:cxn ang="0">
                      <a:pos x="12" y="139"/>
                    </a:cxn>
                    <a:cxn ang="0">
                      <a:pos x="21" y="142"/>
                    </a:cxn>
                    <a:cxn ang="0">
                      <a:pos x="36" y="141"/>
                    </a:cxn>
                    <a:cxn ang="0">
                      <a:pos x="44" y="139"/>
                    </a:cxn>
                    <a:cxn ang="0">
                      <a:pos x="56" y="128"/>
                    </a:cxn>
                    <a:cxn ang="0">
                      <a:pos x="75" y="114"/>
                    </a:cxn>
                    <a:cxn ang="0">
                      <a:pos x="105" y="95"/>
                    </a:cxn>
                    <a:cxn ang="0">
                      <a:pos x="130" y="80"/>
                    </a:cxn>
                    <a:cxn ang="0">
                      <a:pos x="142" y="72"/>
                    </a:cxn>
                    <a:cxn ang="0">
                      <a:pos x="156" y="58"/>
                    </a:cxn>
                    <a:cxn ang="0">
                      <a:pos x="174" y="45"/>
                    </a:cxn>
                    <a:cxn ang="0">
                      <a:pos x="191" y="39"/>
                    </a:cxn>
                    <a:cxn ang="0">
                      <a:pos x="205" y="33"/>
                    </a:cxn>
                    <a:cxn ang="0">
                      <a:pos x="211" y="28"/>
                    </a:cxn>
                    <a:cxn ang="0">
                      <a:pos x="215" y="21"/>
                    </a:cxn>
                    <a:cxn ang="0">
                      <a:pos x="214" y="15"/>
                    </a:cxn>
                    <a:cxn ang="0">
                      <a:pos x="212" y="8"/>
                    </a:cxn>
                    <a:cxn ang="0">
                      <a:pos x="209" y="2"/>
                    </a:cxn>
                    <a:cxn ang="0">
                      <a:pos x="205" y="1"/>
                    </a:cxn>
                    <a:cxn ang="0">
                      <a:pos x="200" y="3"/>
                    </a:cxn>
                  </a:cxnLst>
                  <a:rect l="0" t="0" r="r" b="b"/>
                  <a:pathLst>
                    <a:path w="215" h="142">
                      <a:moveTo>
                        <a:pt x="200" y="7"/>
                      </a:moveTo>
                      <a:lnTo>
                        <a:pt x="187" y="8"/>
                      </a:lnTo>
                      <a:lnTo>
                        <a:pt x="173" y="7"/>
                      </a:lnTo>
                      <a:lnTo>
                        <a:pt x="157" y="6"/>
                      </a:lnTo>
                      <a:lnTo>
                        <a:pt x="142" y="5"/>
                      </a:lnTo>
                      <a:lnTo>
                        <a:pt x="126" y="5"/>
                      </a:lnTo>
                      <a:lnTo>
                        <a:pt x="110" y="5"/>
                      </a:lnTo>
                      <a:lnTo>
                        <a:pt x="104" y="6"/>
                      </a:lnTo>
                      <a:lnTo>
                        <a:pt x="96" y="7"/>
                      </a:lnTo>
                      <a:lnTo>
                        <a:pt x="89" y="9"/>
                      </a:lnTo>
                      <a:lnTo>
                        <a:pt x="83" y="12"/>
                      </a:lnTo>
                      <a:lnTo>
                        <a:pt x="77" y="17"/>
                      </a:lnTo>
                      <a:lnTo>
                        <a:pt x="73" y="22"/>
                      </a:lnTo>
                      <a:lnTo>
                        <a:pt x="72" y="28"/>
                      </a:lnTo>
                      <a:lnTo>
                        <a:pt x="71" y="33"/>
                      </a:lnTo>
                      <a:lnTo>
                        <a:pt x="73" y="47"/>
                      </a:lnTo>
                      <a:lnTo>
                        <a:pt x="76" y="60"/>
                      </a:lnTo>
                      <a:lnTo>
                        <a:pt x="69" y="57"/>
                      </a:lnTo>
                      <a:lnTo>
                        <a:pt x="63" y="54"/>
                      </a:lnTo>
                      <a:lnTo>
                        <a:pt x="57" y="56"/>
                      </a:lnTo>
                      <a:lnTo>
                        <a:pt x="51" y="58"/>
                      </a:lnTo>
                      <a:lnTo>
                        <a:pt x="45" y="61"/>
                      </a:lnTo>
                      <a:lnTo>
                        <a:pt x="40" y="66"/>
                      </a:lnTo>
                      <a:lnTo>
                        <a:pt x="34" y="71"/>
                      </a:lnTo>
                      <a:lnTo>
                        <a:pt x="30" y="78"/>
                      </a:lnTo>
                      <a:lnTo>
                        <a:pt x="26" y="90"/>
                      </a:lnTo>
                      <a:lnTo>
                        <a:pt x="23" y="107"/>
                      </a:lnTo>
                      <a:lnTo>
                        <a:pt x="22" y="111"/>
                      </a:lnTo>
                      <a:lnTo>
                        <a:pt x="20" y="113"/>
                      </a:lnTo>
                      <a:lnTo>
                        <a:pt x="16" y="114"/>
                      </a:lnTo>
                      <a:lnTo>
                        <a:pt x="12" y="117"/>
                      </a:lnTo>
                      <a:lnTo>
                        <a:pt x="7" y="119"/>
                      </a:lnTo>
                      <a:lnTo>
                        <a:pt x="3" y="121"/>
                      </a:lnTo>
                      <a:lnTo>
                        <a:pt x="1" y="124"/>
                      </a:lnTo>
                      <a:lnTo>
                        <a:pt x="0" y="131"/>
                      </a:lnTo>
                      <a:lnTo>
                        <a:pt x="3" y="131"/>
                      </a:lnTo>
                      <a:lnTo>
                        <a:pt x="5" y="131"/>
                      </a:lnTo>
                      <a:lnTo>
                        <a:pt x="6" y="132"/>
                      </a:lnTo>
                      <a:lnTo>
                        <a:pt x="7" y="133"/>
                      </a:lnTo>
                      <a:lnTo>
                        <a:pt x="6" y="135"/>
                      </a:lnTo>
                      <a:lnTo>
                        <a:pt x="5" y="137"/>
                      </a:lnTo>
                      <a:lnTo>
                        <a:pt x="12" y="137"/>
                      </a:lnTo>
                      <a:lnTo>
                        <a:pt x="17" y="137"/>
                      </a:lnTo>
                      <a:lnTo>
                        <a:pt x="14" y="137"/>
                      </a:lnTo>
                      <a:lnTo>
                        <a:pt x="12" y="138"/>
                      </a:lnTo>
                      <a:lnTo>
                        <a:pt x="12" y="139"/>
                      </a:lnTo>
                      <a:lnTo>
                        <a:pt x="12" y="142"/>
                      </a:lnTo>
                      <a:lnTo>
                        <a:pt x="21" y="142"/>
                      </a:lnTo>
                      <a:lnTo>
                        <a:pt x="32" y="142"/>
                      </a:lnTo>
                      <a:lnTo>
                        <a:pt x="36" y="141"/>
                      </a:lnTo>
                      <a:lnTo>
                        <a:pt x="41" y="140"/>
                      </a:lnTo>
                      <a:lnTo>
                        <a:pt x="44" y="139"/>
                      </a:lnTo>
                      <a:lnTo>
                        <a:pt x="47" y="137"/>
                      </a:lnTo>
                      <a:lnTo>
                        <a:pt x="56" y="128"/>
                      </a:lnTo>
                      <a:lnTo>
                        <a:pt x="66" y="121"/>
                      </a:lnTo>
                      <a:lnTo>
                        <a:pt x="75" y="114"/>
                      </a:lnTo>
                      <a:lnTo>
                        <a:pt x="85" y="108"/>
                      </a:lnTo>
                      <a:lnTo>
                        <a:pt x="105" y="95"/>
                      </a:lnTo>
                      <a:lnTo>
                        <a:pt x="124" y="83"/>
                      </a:lnTo>
                      <a:lnTo>
                        <a:pt x="130" y="80"/>
                      </a:lnTo>
                      <a:lnTo>
                        <a:pt x="136" y="77"/>
                      </a:lnTo>
                      <a:lnTo>
                        <a:pt x="142" y="72"/>
                      </a:lnTo>
                      <a:lnTo>
                        <a:pt x="147" y="68"/>
                      </a:lnTo>
                      <a:lnTo>
                        <a:pt x="156" y="58"/>
                      </a:lnTo>
                      <a:lnTo>
                        <a:pt x="165" y="48"/>
                      </a:lnTo>
                      <a:lnTo>
                        <a:pt x="174" y="45"/>
                      </a:lnTo>
                      <a:lnTo>
                        <a:pt x="183" y="42"/>
                      </a:lnTo>
                      <a:lnTo>
                        <a:pt x="191" y="39"/>
                      </a:lnTo>
                      <a:lnTo>
                        <a:pt x="200" y="36"/>
                      </a:lnTo>
                      <a:lnTo>
                        <a:pt x="205" y="33"/>
                      </a:lnTo>
                      <a:lnTo>
                        <a:pt x="208" y="30"/>
                      </a:lnTo>
                      <a:lnTo>
                        <a:pt x="211" y="28"/>
                      </a:lnTo>
                      <a:lnTo>
                        <a:pt x="214" y="25"/>
                      </a:lnTo>
                      <a:lnTo>
                        <a:pt x="215" y="21"/>
                      </a:lnTo>
                      <a:lnTo>
                        <a:pt x="215" y="18"/>
                      </a:lnTo>
                      <a:lnTo>
                        <a:pt x="214" y="15"/>
                      </a:lnTo>
                      <a:lnTo>
                        <a:pt x="212" y="12"/>
                      </a:lnTo>
                      <a:lnTo>
                        <a:pt x="212" y="8"/>
                      </a:lnTo>
                      <a:lnTo>
                        <a:pt x="211" y="5"/>
                      </a:lnTo>
                      <a:lnTo>
                        <a:pt x="209" y="2"/>
                      </a:lnTo>
                      <a:lnTo>
                        <a:pt x="207" y="1"/>
                      </a:lnTo>
                      <a:lnTo>
                        <a:pt x="205" y="1"/>
                      </a:lnTo>
                      <a:lnTo>
                        <a:pt x="200" y="0"/>
                      </a:lnTo>
                      <a:lnTo>
                        <a:pt x="200" y="3"/>
                      </a:lnTo>
                      <a:lnTo>
                        <a:pt x="200" y="7"/>
                      </a:lnTo>
                      <a:close/>
                    </a:path>
                  </a:pathLst>
                </a:custGeom>
                <a:grpFill/>
                <a:ln w="12700">
                  <a:solidFill>
                    <a:sysClr val="windowText" lastClr="000000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marL="0" marR="0" lvl="0" indent="0" algn="ctr" defTabSz="544237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00" b="1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Arial" pitchFamily="34" charset="0"/>
                  </a:endParaRPr>
                </a:p>
              </p:txBody>
            </p:sp>
            <p:sp>
              <p:nvSpPr>
                <p:cNvPr id="100" name="Freeform 122">
                  <a:extLst>
                    <a:ext uri="{FF2B5EF4-FFF2-40B4-BE49-F238E27FC236}">
                      <a16:creationId xmlns:a16="http://schemas.microsoft.com/office/drawing/2014/main" id="{AC72CFB1-DCBA-464B-B303-02B2EDC4319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7173" y="7891649"/>
                  <a:ext cx="100638" cy="75478"/>
                </a:xfrm>
                <a:custGeom>
                  <a:avLst/>
                  <a:gdLst/>
                  <a:ahLst/>
                  <a:cxnLst>
                    <a:cxn ang="0">
                      <a:pos x="178" y="44"/>
                    </a:cxn>
                    <a:cxn ang="0">
                      <a:pos x="187" y="31"/>
                    </a:cxn>
                    <a:cxn ang="0">
                      <a:pos x="192" y="17"/>
                    </a:cxn>
                    <a:cxn ang="0">
                      <a:pos x="191" y="8"/>
                    </a:cxn>
                    <a:cxn ang="0">
                      <a:pos x="188" y="3"/>
                    </a:cxn>
                    <a:cxn ang="0">
                      <a:pos x="178" y="0"/>
                    </a:cxn>
                    <a:cxn ang="0">
                      <a:pos x="166" y="0"/>
                    </a:cxn>
                    <a:cxn ang="0">
                      <a:pos x="153" y="2"/>
                    </a:cxn>
                    <a:cxn ang="0">
                      <a:pos x="142" y="7"/>
                    </a:cxn>
                    <a:cxn ang="0">
                      <a:pos x="127" y="17"/>
                    </a:cxn>
                    <a:cxn ang="0">
                      <a:pos x="109" y="34"/>
                    </a:cxn>
                    <a:cxn ang="0">
                      <a:pos x="99" y="49"/>
                    </a:cxn>
                    <a:cxn ang="0">
                      <a:pos x="97" y="64"/>
                    </a:cxn>
                    <a:cxn ang="0">
                      <a:pos x="91" y="78"/>
                    </a:cxn>
                    <a:cxn ang="0">
                      <a:pos x="80" y="87"/>
                    </a:cxn>
                    <a:cxn ang="0">
                      <a:pos x="68" y="94"/>
                    </a:cxn>
                    <a:cxn ang="0">
                      <a:pos x="57" y="97"/>
                    </a:cxn>
                    <a:cxn ang="0">
                      <a:pos x="44" y="99"/>
                    </a:cxn>
                    <a:cxn ang="0">
                      <a:pos x="35" y="105"/>
                    </a:cxn>
                    <a:cxn ang="0">
                      <a:pos x="27" y="115"/>
                    </a:cxn>
                    <a:cxn ang="0">
                      <a:pos x="14" y="125"/>
                    </a:cxn>
                    <a:cxn ang="0">
                      <a:pos x="3" y="132"/>
                    </a:cxn>
                    <a:cxn ang="0">
                      <a:pos x="0" y="135"/>
                    </a:cxn>
                    <a:cxn ang="0">
                      <a:pos x="5" y="142"/>
                    </a:cxn>
                    <a:cxn ang="0">
                      <a:pos x="13" y="145"/>
                    </a:cxn>
                    <a:cxn ang="0">
                      <a:pos x="20" y="144"/>
                    </a:cxn>
                    <a:cxn ang="0">
                      <a:pos x="28" y="140"/>
                    </a:cxn>
                    <a:cxn ang="0">
                      <a:pos x="38" y="135"/>
                    </a:cxn>
                    <a:cxn ang="0">
                      <a:pos x="49" y="128"/>
                    </a:cxn>
                    <a:cxn ang="0">
                      <a:pos x="64" y="115"/>
                    </a:cxn>
                    <a:cxn ang="0">
                      <a:pos x="89" y="101"/>
                    </a:cxn>
                    <a:cxn ang="0">
                      <a:pos x="112" y="93"/>
                    </a:cxn>
                    <a:cxn ang="0">
                      <a:pos x="129" y="85"/>
                    </a:cxn>
                    <a:cxn ang="0">
                      <a:pos x="143" y="77"/>
                    </a:cxn>
                    <a:cxn ang="0">
                      <a:pos x="153" y="69"/>
                    </a:cxn>
                    <a:cxn ang="0">
                      <a:pos x="162" y="60"/>
                    </a:cxn>
                    <a:cxn ang="0">
                      <a:pos x="173" y="52"/>
                    </a:cxn>
                    <a:cxn ang="0">
                      <a:pos x="176" y="50"/>
                    </a:cxn>
                  </a:cxnLst>
                  <a:rect l="0" t="0" r="r" b="b"/>
                  <a:pathLst>
                    <a:path w="192" h="145">
                      <a:moveTo>
                        <a:pt x="173" y="50"/>
                      </a:moveTo>
                      <a:lnTo>
                        <a:pt x="178" y="44"/>
                      </a:lnTo>
                      <a:lnTo>
                        <a:pt x="182" y="38"/>
                      </a:lnTo>
                      <a:lnTo>
                        <a:pt x="187" y="31"/>
                      </a:lnTo>
                      <a:lnTo>
                        <a:pt x="190" y="23"/>
                      </a:lnTo>
                      <a:lnTo>
                        <a:pt x="192" y="17"/>
                      </a:lnTo>
                      <a:lnTo>
                        <a:pt x="192" y="10"/>
                      </a:lnTo>
                      <a:lnTo>
                        <a:pt x="191" y="8"/>
                      </a:lnTo>
                      <a:lnTo>
                        <a:pt x="190" y="6"/>
                      </a:lnTo>
                      <a:lnTo>
                        <a:pt x="188" y="3"/>
                      </a:lnTo>
                      <a:lnTo>
                        <a:pt x="184" y="2"/>
                      </a:lnTo>
                      <a:lnTo>
                        <a:pt x="178" y="0"/>
                      </a:lnTo>
                      <a:lnTo>
                        <a:pt x="172" y="0"/>
                      </a:lnTo>
                      <a:lnTo>
                        <a:pt x="166" y="0"/>
                      </a:lnTo>
                      <a:lnTo>
                        <a:pt x="160" y="0"/>
                      </a:lnTo>
                      <a:lnTo>
                        <a:pt x="153" y="2"/>
                      </a:lnTo>
                      <a:lnTo>
                        <a:pt x="148" y="3"/>
                      </a:lnTo>
                      <a:lnTo>
                        <a:pt x="142" y="7"/>
                      </a:lnTo>
                      <a:lnTo>
                        <a:pt x="137" y="10"/>
                      </a:lnTo>
                      <a:lnTo>
                        <a:pt x="127" y="17"/>
                      </a:lnTo>
                      <a:lnTo>
                        <a:pt x="118" y="26"/>
                      </a:lnTo>
                      <a:lnTo>
                        <a:pt x="109" y="34"/>
                      </a:lnTo>
                      <a:lnTo>
                        <a:pt x="102" y="43"/>
                      </a:lnTo>
                      <a:lnTo>
                        <a:pt x="99" y="49"/>
                      </a:lnTo>
                      <a:lnTo>
                        <a:pt x="97" y="57"/>
                      </a:lnTo>
                      <a:lnTo>
                        <a:pt x="97" y="64"/>
                      </a:lnTo>
                      <a:lnTo>
                        <a:pt x="96" y="73"/>
                      </a:lnTo>
                      <a:lnTo>
                        <a:pt x="91" y="78"/>
                      </a:lnTo>
                      <a:lnTo>
                        <a:pt x="87" y="82"/>
                      </a:lnTo>
                      <a:lnTo>
                        <a:pt x="80" y="87"/>
                      </a:lnTo>
                      <a:lnTo>
                        <a:pt x="72" y="91"/>
                      </a:lnTo>
                      <a:lnTo>
                        <a:pt x="68" y="94"/>
                      </a:lnTo>
                      <a:lnTo>
                        <a:pt x="62" y="97"/>
                      </a:lnTo>
                      <a:lnTo>
                        <a:pt x="57" y="97"/>
                      </a:lnTo>
                      <a:lnTo>
                        <a:pt x="49" y="97"/>
                      </a:lnTo>
                      <a:lnTo>
                        <a:pt x="44" y="99"/>
                      </a:lnTo>
                      <a:lnTo>
                        <a:pt x="38" y="102"/>
                      </a:lnTo>
                      <a:lnTo>
                        <a:pt x="35" y="105"/>
                      </a:lnTo>
                      <a:lnTo>
                        <a:pt x="33" y="109"/>
                      </a:lnTo>
                      <a:lnTo>
                        <a:pt x="27" y="115"/>
                      </a:lnTo>
                      <a:lnTo>
                        <a:pt x="19" y="120"/>
                      </a:lnTo>
                      <a:lnTo>
                        <a:pt x="14" y="125"/>
                      </a:lnTo>
                      <a:lnTo>
                        <a:pt x="6" y="129"/>
                      </a:lnTo>
                      <a:lnTo>
                        <a:pt x="3" y="132"/>
                      </a:lnTo>
                      <a:lnTo>
                        <a:pt x="2" y="134"/>
                      </a:lnTo>
                      <a:lnTo>
                        <a:pt x="0" y="135"/>
                      </a:lnTo>
                      <a:lnTo>
                        <a:pt x="2" y="138"/>
                      </a:lnTo>
                      <a:lnTo>
                        <a:pt x="5" y="142"/>
                      </a:lnTo>
                      <a:lnTo>
                        <a:pt x="8" y="144"/>
                      </a:lnTo>
                      <a:lnTo>
                        <a:pt x="13" y="145"/>
                      </a:lnTo>
                      <a:lnTo>
                        <a:pt x="17" y="144"/>
                      </a:lnTo>
                      <a:lnTo>
                        <a:pt x="20" y="144"/>
                      </a:lnTo>
                      <a:lnTo>
                        <a:pt x="25" y="142"/>
                      </a:lnTo>
                      <a:lnTo>
                        <a:pt x="28" y="140"/>
                      </a:lnTo>
                      <a:lnTo>
                        <a:pt x="31" y="138"/>
                      </a:lnTo>
                      <a:lnTo>
                        <a:pt x="38" y="135"/>
                      </a:lnTo>
                      <a:lnTo>
                        <a:pt x="44" y="132"/>
                      </a:lnTo>
                      <a:lnTo>
                        <a:pt x="49" y="128"/>
                      </a:lnTo>
                      <a:lnTo>
                        <a:pt x="55" y="123"/>
                      </a:lnTo>
                      <a:lnTo>
                        <a:pt x="64" y="115"/>
                      </a:lnTo>
                      <a:lnTo>
                        <a:pt x="72" y="109"/>
                      </a:lnTo>
                      <a:lnTo>
                        <a:pt x="89" y="101"/>
                      </a:lnTo>
                      <a:lnTo>
                        <a:pt x="105" y="97"/>
                      </a:lnTo>
                      <a:lnTo>
                        <a:pt x="112" y="93"/>
                      </a:lnTo>
                      <a:lnTo>
                        <a:pt x="121" y="90"/>
                      </a:lnTo>
                      <a:lnTo>
                        <a:pt x="129" y="85"/>
                      </a:lnTo>
                      <a:lnTo>
                        <a:pt x="138" y="79"/>
                      </a:lnTo>
                      <a:lnTo>
                        <a:pt x="143" y="77"/>
                      </a:lnTo>
                      <a:lnTo>
                        <a:pt x="149" y="73"/>
                      </a:lnTo>
                      <a:lnTo>
                        <a:pt x="153" y="69"/>
                      </a:lnTo>
                      <a:lnTo>
                        <a:pt x="158" y="64"/>
                      </a:lnTo>
                      <a:lnTo>
                        <a:pt x="162" y="60"/>
                      </a:lnTo>
                      <a:lnTo>
                        <a:pt x="168" y="56"/>
                      </a:lnTo>
                      <a:lnTo>
                        <a:pt x="173" y="52"/>
                      </a:lnTo>
                      <a:lnTo>
                        <a:pt x="179" y="50"/>
                      </a:lnTo>
                      <a:lnTo>
                        <a:pt x="176" y="50"/>
                      </a:lnTo>
                      <a:lnTo>
                        <a:pt x="173" y="50"/>
                      </a:lnTo>
                      <a:close/>
                    </a:path>
                  </a:pathLst>
                </a:custGeom>
                <a:grpFill/>
                <a:ln w="12700">
                  <a:solidFill>
                    <a:sysClr val="windowText" lastClr="000000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marL="0" marR="0" lvl="0" indent="0" algn="ctr" defTabSz="544237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00" b="1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Arial" pitchFamily="34" charset="0"/>
                  </a:endParaRPr>
                </a:p>
              </p:txBody>
            </p:sp>
            <p:sp>
              <p:nvSpPr>
                <p:cNvPr id="101" name="Freeform 123">
                  <a:extLst>
                    <a:ext uri="{FF2B5EF4-FFF2-40B4-BE49-F238E27FC236}">
                      <a16:creationId xmlns:a16="http://schemas.microsoft.com/office/drawing/2014/main" id="{051FC62A-A5AF-423E-8E20-339A8A45900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7173" y="7891649"/>
                  <a:ext cx="100638" cy="75478"/>
                </a:xfrm>
                <a:custGeom>
                  <a:avLst/>
                  <a:gdLst/>
                  <a:ahLst/>
                  <a:cxnLst>
                    <a:cxn ang="0">
                      <a:pos x="178" y="44"/>
                    </a:cxn>
                    <a:cxn ang="0">
                      <a:pos x="187" y="31"/>
                    </a:cxn>
                    <a:cxn ang="0">
                      <a:pos x="192" y="17"/>
                    </a:cxn>
                    <a:cxn ang="0">
                      <a:pos x="191" y="8"/>
                    </a:cxn>
                    <a:cxn ang="0">
                      <a:pos x="188" y="3"/>
                    </a:cxn>
                    <a:cxn ang="0">
                      <a:pos x="178" y="0"/>
                    </a:cxn>
                    <a:cxn ang="0">
                      <a:pos x="166" y="0"/>
                    </a:cxn>
                    <a:cxn ang="0">
                      <a:pos x="153" y="2"/>
                    </a:cxn>
                    <a:cxn ang="0">
                      <a:pos x="142" y="7"/>
                    </a:cxn>
                    <a:cxn ang="0">
                      <a:pos x="127" y="17"/>
                    </a:cxn>
                    <a:cxn ang="0">
                      <a:pos x="109" y="34"/>
                    </a:cxn>
                    <a:cxn ang="0">
                      <a:pos x="99" y="49"/>
                    </a:cxn>
                    <a:cxn ang="0">
                      <a:pos x="97" y="64"/>
                    </a:cxn>
                    <a:cxn ang="0">
                      <a:pos x="91" y="78"/>
                    </a:cxn>
                    <a:cxn ang="0">
                      <a:pos x="80" y="87"/>
                    </a:cxn>
                    <a:cxn ang="0">
                      <a:pos x="68" y="94"/>
                    </a:cxn>
                    <a:cxn ang="0">
                      <a:pos x="57" y="97"/>
                    </a:cxn>
                    <a:cxn ang="0">
                      <a:pos x="44" y="99"/>
                    </a:cxn>
                    <a:cxn ang="0">
                      <a:pos x="35" y="105"/>
                    </a:cxn>
                    <a:cxn ang="0">
                      <a:pos x="27" y="115"/>
                    </a:cxn>
                    <a:cxn ang="0">
                      <a:pos x="14" y="125"/>
                    </a:cxn>
                    <a:cxn ang="0">
                      <a:pos x="3" y="132"/>
                    </a:cxn>
                    <a:cxn ang="0">
                      <a:pos x="0" y="135"/>
                    </a:cxn>
                    <a:cxn ang="0">
                      <a:pos x="5" y="142"/>
                    </a:cxn>
                    <a:cxn ang="0">
                      <a:pos x="13" y="145"/>
                    </a:cxn>
                    <a:cxn ang="0">
                      <a:pos x="20" y="144"/>
                    </a:cxn>
                    <a:cxn ang="0">
                      <a:pos x="28" y="140"/>
                    </a:cxn>
                    <a:cxn ang="0">
                      <a:pos x="38" y="135"/>
                    </a:cxn>
                    <a:cxn ang="0">
                      <a:pos x="49" y="128"/>
                    </a:cxn>
                    <a:cxn ang="0">
                      <a:pos x="64" y="115"/>
                    </a:cxn>
                    <a:cxn ang="0">
                      <a:pos x="89" y="101"/>
                    </a:cxn>
                    <a:cxn ang="0">
                      <a:pos x="112" y="93"/>
                    </a:cxn>
                    <a:cxn ang="0">
                      <a:pos x="129" y="85"/>
                    </a:cxn>
                    <a:cxn ang="0">
                      <a:pos x="143" y="77"/>
                    </a:cxn>
                    <a:cxn ang="0">
                      <a:pos x="153" y="69"/>
                    </a:cxn>
                    <a:cxn ang="0">
                      <a:pos x="162" y="60"/>
                    </a:cxn>
                    <a:cxn ang="0">
                      <a:pos x="173" y="52"/>
                    </a:cxn>
                    <a:cxn ang="0">
                      <a:pos x="176" y="50"/>
                    </a:cxn>
                  </a:cxnLst>
                  <a:rect l="0" t="0" r="r" b="b"/>
                  <a:pathLst>
                    <a:path w="192" h="145">
                      <a:moveTo>
                        <a:pt x="173" y="50"/>
                      </a:moveTo>
                      <a:lnTo>
                        <a:pt x="178" y="44"/>
                      </a:lnTo>
                      <a:lnTo>
                        <a:pt x="182" y="38"/>
                      </a:lnTo>
                      <a:lnTo>
                        <a:pt x="187" y="31"/>
                      </a:lnTo>
                      <a:lnTo>
                        <a:pt x="190" y="23"/>
                      </a:lnTo>
                      <a:lnTo>
                        <a:pt x="192" y="17"/>
                      </a:lnTo>
                      <a:lnTo>
                        <a:pt x="192" y="10"/>
                      </a:lnTo>
                      <a:lnTo>
                        <a:pt x="191" y="8"/>
                      </a:lnTo>
                      <a:lnTo>
                        <a:pt x="190" y="6"/>
                      </a:lnTo>
                      <a:lnTo>
                        <a:pt x="188" y="3"/>
                      </a:lnTo>
                      <a:lnTo>
                        <a:pt x="184" y="2"/>
                      </a:lnTo>
                      <a:lnTo>
                        <a:pt x="178" y="0"/>
                      </a:lnTo>
                      <a:lnTo>
                        <a:pt x="172" y="0"/>
                      </a:lnTo>
                      <a:lnTo>
                        <a:pt x="166" y="0"/>
                      </a:lnTo>
                      <a:lnTo>
                        <a:pt x="160" y="0"/>
                      </a:lnTo>
                      <a:lnTo>
                        <a:pt x="153" y="2"/>
                      </a:lnTo>
                      <a:lnTo>
                        <a:pt x="148" y="3"/>
                      </a:lnTo>
                      <a:lnTo>
                        <a:pt x="142" y="7"/>
                      </a:lnTo>
                      <a:lnTo>
                        <a:pt x="137" y="10"/>
                      </a:lnTo>
                      <a:lnTo>
                        <a:pt x="127" y="17"/>
                      </a:lnTo>
                      <a:lnTo>
                        <a:pt x="118" y="26"/>
                      </a:lnTo>
                      <a:lnTo>
                        <a:pt x="109" y="34"/>
                      </a:lnTo>
                      <a:lnTo>
                        <a:pt x="102" y="43"/>
                      </a:lnTo>
                      <a:lnTo>
                        <a:pt x="99" y="49"/>
                      </a:lnTo>
                      <a:lnTo>
                        <a:pt x="97" y="57"/>
                      </a:lnTo>
                      <a:lnTo>
                        <a:pt x="97" y="64"/>
                      </a:lnTo>
                      <a:lnTo>
                        <a:pt x="96" y="73"/>
                      </a:lnTo>
                      <a:lnTo>
                        <a:pt x="91" y="78"/>
                      </a:lnTo>
                      <a:lnTo>
                        <a:pt x="87" y="82"/>
                      </a:lnTo>
                      <a:lnTo>
                        <a:pt x="80" y="87"/>
                      </a:lnTo>
                      <a:lnTo>
                        <a:pt x="72" y="91"/>
                      </a:lnTo>
                      <a:lnTo>
                        <a:pt x="68" y="94"/>
                      </a:lnTo>
                      <a:lnTo>
                        <a:pt x="62" y="97"/>
                      </a:lnTo>
                      <a:lnTo>
                        <a:pt x="57" y="97"/>
                      </a:lnTo>
                      <a:lnTo>
                        <a:pt x="49" y="97"/>
                      </a:lnTo>
                      <a:lnTo>
                        <a:pt x="44" y="99"/>
                      </a:lnTo>
                      <a:lnTo>
                        <a:pt x="38" y="102"/>
                      </a:lnTo>
                      <a:lnTo>
                        <a:pt x="35" y="105"/>
                      </a:lnTo>
                      <a:lnTo>
                        <a:pt x="33" y="109"/>
                      </a:lnTo>
                      <a:lnTo>
                        <a:pt x="27" y="115"/>
                      </a:lnTo>
                      <a:lnTo>
                        <a:pt x="19" y="120"/>
                      </a:lnTo>
                      <a:lnTo>
                        <a:pt x="14" y="125"/>
                      </a:lnTo>
                      <a:lnTo>
                        <a:pt x="6" y="129"/>
                      </a:lnTo>
                      <a:lnTo>
                        <a:pt x="3" y="132"/>
                      </a:lnTo>
                      <a:lnTo>
                        <a:pt x="2" y="134"/>
                      </a:lnTo>
                      <a:lnTo>
                        <a:pt x="0" y="135"/>
                      </a:lnTo>
                      <a:lnTo>
                        <a:pt x="2" y="138"/>
                      </a:lnTo>
                      <a:lnTo>
                        <a:pt x="5" y="142"/>
                      </a:lnTo>
                      <a:lnTo>
                        <a:pt x="8" y="144"/>
                      </a:lnTo>
                      <a:lnTo>
                        <a:pt x="13" y="145"/>
                      </a:lnTo>
                      <a:lnTo>
                        <a:pt x="17" y="144"/>
                      </a:lnTo>
                      <a:lnTo>
                        <a:pt x="20" y="144"/>
                      </a:lnTo>
                      <a:lnTo>
                        <a:pt x="25" y="142"/>
                      </a:lnTo>
                      <a:lnTo>
                        <a:pt x="28" y="140"/>
                      </a:lnTo>
                      <a:lnTo>
                        <a:pt x="31" y="138"/>
                      </a:lnTo>
                      <a:lnTo>
                        <a:pt x="38" y="135"/>
                      </a:lnTo>
                      <a:lnTo>
                        <a:pt x="44" y="132"/>
                      </a:lnTo>
                      <a:lnTo>
                        <a:pt x="49" y="128"/>
                      </a:lnTo>
                      <a:lnTo>
                        <a:pt x="55" y="123"/>
                      </a:lnTo>
                      <a:lnTo>
                        <a:pt x="64" y="115"/>
                      </a:lnTo>
                      <a:lnTo>
                        <a:pt x="72" y="109"/>
                      </a:lnTo>
                      <a:lnTo>
                        <a:pt x="89" y="101"/>
                      </a:lnTo>
                      <a:lnTo>
                        <a:pt x="105" y="97"/>
                      </a:lnTo>
                      <a:lnTo>
                        <a:pt x="112" y="93"/>
                      </a:lnTo>
                      <a:lnTo>
                        <a:pt x="121" y="90"/>
                      </a:lnTo>
                      <a:lnTo>
                        <a:pt x="129" y="85"/>
                      </a:lnTo>
                      <a:lnTo>
                        <a:pt x="138" y="79"/>
                      </a:lnTo>
                      <a:lnTo>
                        <a:pt x="143" y="77"/>
                      </a:lnTo>
                      <a:lnTo>
                        <a:pt x="149" y="73"/>
                      </a:lnTo>
                      <a:lnTo>
                        <a:pt x="153" y="69"/>
                      </a:lnTo>
                      <a:lnTo>
                        <a:pt x="158" y="64"/>
                      </a:lnTo>
                      <a:lnTo>
                        <a:pt x="162" y="60"/>
                      </a:lnTo>
                      <a:lnTo>
                        <a:pt x="168" y="56"/>
                      </a:lnTo>
                      <a:lnTo>
                        <a:pt x="173" y="52"/>
                      </a:lnTo>
                      <a:lnTo>
                        <a:pt x="179" y="50"/>
                      </a:lnTo>
                      <a:lnTo>
                        <a:pt x="176" y="50"/>
                      </a:lnTo>
                      <a:lnTo>
                        <a:pt x="173" y="50"/>
                      </a:lnTo>
                    </a:path>
                  </a:pathLst>
                </a:custGeom>
                <a:grpFill/>
                <a:ln w="12700">
                  <a:solidFill>
                    <a:sysClr val="windowText" lastClr="000000"/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marL="0" marR="0" lvl="0" indent="0" algn="ctr" defTabSz="544237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00" b="1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Arial" pitchFamily="34" charset="0"/>
                  </a:endParaRPr>
                </a:p>
              </p:txBody>
            </p:sp>
            <p:sp>
              <p:nvSpPr>
                <p:cNvPr id="102" name="Freeform 124">
                  <a:extLst>
                    <a:ext uri="{FF2B5EF4-FFF2-40B4-BE49-F238E27FC236}">
                      <a16:creationId xmlns:a16="http://schemas.microsoft.com/office/drawing/2014/main" id="{1344CD4C-258F-403C-977E-03F3269CAE8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6289" y="7973417"/>
                  <a:ext cx="22014" cy="9435"/>
                </a:xfrm>
                <a:custGeom>
                  <a:avLst/>
                  <a:gdLst/>
                  <a:ahLst/>
                  <a:cxnLst>
                    <a:cxn ang="0">
                      <a:pos x="36" y="0"/>
                    </a:cxn>
                    <a:cxn ang="0">
                      <a:pos x="25" y="2"/>
                    </a:cxn>
                    <a:cxn ang="0">
                      <a:pos x="14" y="4"/>
                    </a:cxn>
                    <a:cxn ang="0">
                      <a:pos x="8" y="5"/>
                    </a:cxn>
                    <a:cxn ang="0">
                      <a:pos x="4" y="8"/>
                    </a:cxn>
                    <a:cxn ang="0">
                      <a:pos x="3" y="10"/>
                    </a:cxn>
                    <a:cxn ang="0">
                      <a:pos x="2" y="12"/>
                    </a:cxn>
                    <a:cxn ang="0">
                      <a:pos x="0" y="14"/>
                    </a:cxn>
                    <a:cxn ang="0">
                      <a:pos x="0" y="18"/>
                    </a:cxn>
                    <a:cxn ang="0">
                      <a:pos x="13" y="18"/>
                    </a:cxn>
                    <a:cxn ang="0">
                      <a:pos x="26" y="18"/>
                    </a:cxn>
                    <a:cxn ang="0">
                      <a:pos x="32" y="18"/>
                    </a:cxn>
                    <a:cxn ang="0">
                      <a:pos x="37" y="15"/>
                    </a:cxn>
                    <a:cxn ang="0">
                      <a:pos x="43" y="11"/>
                    </a:cxn>
                    <a:cxn ang="0">
                      <a:pos x="47" y="5"/>
                    </a:cxn>
                    <a:cxn ang="0">
                      <a:pos x="45" y="2"/>
                    </a:cxn>
                    <a:cxn ang="0">
                      <a:pos x="42" y="0"/>
                    </a:cxn>
                    <a:cxn ang="0">
                      <a:pos x="36" y="0"/>
                    </a:cxn>
                    <a:cxn ang="0">
                      <a:pos x="36" y="0"/>
                    </a:cxn>
                  </a:cxnLst>
                  <a:rect l="0" t="0" r="r" b="b"/>
                  <a:pathLst>
                    <a:path w="47" h="18">
                      <a:moveTo>
                        <a:pt x="36" y="0"/>
                      </a:moveTo>
                      <a:lnTo>
                        <a:pt x="25" y="2"/>
                      </a:lnTo>
                      <a:lnTo>
                        <a:pt x="14" y="4"/>
                      </a:lnTo>
                      <a:lnTo>
                        <a:pt x="8" y="5"/>
                      </a:lnTo>
                      <a:lnTo>
                        <a:pt x="4" y="8"/>
                      </a:lnTo>
                      <a:lnTo>
                        <a:pt x="3" y="10"/>
                      </a:lnTo>
                      <a:lnTo>
                        <a:pt x="2" y="12"/>
                      </a:lnTo>
                      <a:lnTo>
                        <a:pt x="0" y="14"/>
                      </a:lnTo>
                      <a:lnTo>
                        <a:pt x="0" y="18"/>
                      </a:lnTo>
                      <a:lnTo>
                        <a:pt x="13" y="18"/>
                      </a:lnTo>
                      <a:lnTo>
                        <a:pt x="26" y="18"/>
                      </a:lnTo>
                      <a:lnTo>
                        <a:pt x="32" y="18"/>
                      </a:lnTo>
                      <a:lnTo>
                        <a:pt x="37" y="15"/>
                      </a:lnTo>
                      <a:lnTo>
                        <a:pt x="43" y="11"/>
                      </a:lnTo>
                      <a:lnTo>
                        <a:pt x="47" y="5"/>
                      </a:lnTo>
                      <a:lnTo>
                        <a:pt x="45" y="2"/>
                      </a:lnTo>
                      <a:lnTo>
                        <a:pt x="42" y="0"/>
                      </a:lnTo>
                      <a:lnTo>
                        <a:pt x="36" y="0"/>
                      </a:lnTo>
                      <a:lnTo>
                        <a:pt x="36" y="0"/>
                      </a:lnTo>
                      <a:close/>
                    </a:path>
                  </a:pathLst>
                </a:custGeom>
                <a:grpFill/>
                <a:ln w="12700">
                  <a:solidFill>
                    <a:sysClr val="windowText" lastClr="000000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marL="0" marR="0" lvl="0" indent="0" algn="ctr" defTabSz="544237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00" b="1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Arial" pitchFamily="34" charset="0"/>
                  </a:endParaRPr>
                </a:p>
              </p:txBody>
            </p:sp>
            <p:sp>
              <p:nvSpPr>
                <p:cNvPr id="103" name="Freeform 125">
                  <a:extLst>
                    <a:ext uri="{FF2B5EF4-FFF2-40B4-BE49-F238E27FC236}">
                      <a16:creationId xmlns:a16="http://schemas.microsoft.com/office/drawing/2014/main" id="{2BEEE77B-0287-4E9F-94D4-4ADB0D49D9D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6289" y="7973417"/>
                  <a:ext cx="22014" cy="9435"/>
                </a:xfrm>
                <a:custGeom>
                  <a:avLst/>
                  <a:gdLst/>
                  <a:ahLst/>
                  <a:cxnLst>
                    <a:cxn ang="0">
                      <a:pos x="36" y="0"/>
                    </a:cxn>
                    <a:cxn ang="0">
                      <a:pos x="25" y="2"/>
                    </a:cxn>
                    <a:cxn ang="0">
                      <a:pos x="14" y="4"/>
                    </a:cxn>
                    <a:cxn ang="0">
                      <a:pos x="8" y="5"/>
                    </a:cxn>
                    <a:cxn ang="0">
                      <a:pos x="4" y="8"/>
                    </a:cxn>
                    <a:cxn ang="0">
                      <a:pos x="3" y="10"/>
                    </a:cxn>
                    <a:cxn ang="0">
                      <a:pos x="2" y="12"/>
                    </a:cxn>
                    <a:cxn ang="0">
                      <a:pos x="0" y="14"/>
                    </a:cxn>
                    <a:cxn ang="0">
                      <a:pos x="0" y="18"/>
                    </a:cxn>
                    <a:cxn ang="0">
                      <a:pos x="13" y="18"/>
                    </a:cxn>
                    <a:cxn ang="0">
                      <a:pos x="26" y="18"/>
                    </a:cxn>
                    <a:cxn ang="0">
                      <a:pos x="32" y="18"/>
                    </a:cxn>
                    <a:cxn ang="0">
                      <a:pos x="37" y="15"/>
                    </a:cxn>
                    <a:cxn ang="0">
                      <a:pos x="43" y="11"/>
                    </a:cxn>
                    <a:cxn ang="0">
                      <a:pos x="47" y="5"/>
                    </a:cxn>
                    <a:cxn ang="0">
                      <a:pos x="45" y="2"/>
                    </a:cxn>
                    <a:cxn ang="0">
                      <a:pos x="42" y="0"/>
                    </a:cxn>
                    <a:cxn ang="0">
                      <a:pos x="36" y="0"/>
                    </a:cxn>
                    <a:cxn ang="0">
                      <a:pos x="36" y="0"/>
                    </a:cxn>
                  </a:cxnLst>
                  <a:rect l="0" t="0" r="r" b="b"/>
                  <a:pathLst>
                    <a:path w="47" h="18">
                      <a:moveTo>
                        <a:pt x="36" y="0"/>
                      </a:moveTo>
                      <a:lnTo>
                        <a:pt x="25" y="2"/>
                      </a:lnTo>
                      <a:lnTo>
                        <a:pt x="14" y="4"/>
                      </a:lnTo>
                      <a:lnTo>
                        <a:pt x="8" y="5"/>
                      </a:lnTo>
                      <a:lnTo>
                        <a:pt x="4" y="8"/>
                      </a:lnTo>
                      <a:lnTo>
                        <a:pt x="3" y="10"/>
                      </a:lnTo>
                      <a:lnTo>
                        <a:pt x="2" y="12"/>
                      </a:lnTo>
                      <a:lnTo>
                        <a:pt x="0" y="14"/>
                      </a:lnTo>
                      <a:lnTo>
                        <a:pt x="0" y="18"/>
                      </a:lnTo>
                      <a:lnTo>
                        <a:pt x="13" y="18"/>
                      </a:lnTo>
                      <a:lnTo>
                        <a:pt x="26" y="18"/>
                      </a:lnTo>
                      <a:lnTo>
                        <a:pt x="32" y="18"/>
                      </a:lnTo>
                      <a:lnTo>
                        <a:pt x="37" y="15"/>
                      </a:lnTo>
                      <a:lnTo>
                        <a:pt x="43" y="11"/>
                      </a:lnTo>
                      <a:lnTo>
                        <a:pt x="47" y="5"/>
                      </a:lnTo>
                      <a:lnTo>
                        <a:pt x="45" y="2"/>
                      </a:lnTo>
                      <a:lnTo>
                        <a:pt x="42" y="0"/>
                      </a:lnTo>
                      <a:lnTo>
                        <a:pt x="36" y="0"/>
                      </a:lnTo>
                      <a:lnTo>
                        <a:pt x="36" y="0"/>
                      </a:lnTo>
                    </a:path>
                  </a:pathLst>
                </a:custGeom>
                <a:grpFill/>
                <a:ln w="12700">
                  <a:solidFill>
                    <a:sysClr val="windowText" lastClr="000000"/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marL="0" marR="0" lvl="0" indent="0" algn="ctr" defTabSz="544237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00" b="1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Arial" pitchFamily="34" charset="0"/>
                  </a:endParaRPr>
                </a:p>
              </p:txBody>
            </p:sp>
            <p:sp>
              <p:nvSpPr>
                <p:cNvPr id="104" name="Freeform 126">
                  <a:extLst>
                    <a:ext uri="{FF2B5EF4-FFF2-40B4-BE49-F238E27FC236}">
                      <a16:creationId xmlns:a16="http://schemas.microsoft.com/office/drawing/2014/main" id="{95DAA2D1-B612-44E0-8EB4-5A7509B9BE2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1130" y="7995432"/>
                  <a:ext cx="12580" cy="6290"/>
                </a:xfrm>
                <a:custGeom>
                  <a:avLst/>
                  <a:gdLst/>
                  <a:ahLst/>
                  <a:cxnLst>
                    <a:cxn ang="0">
                      <a:pos x="23" y="5"/>
                    </a:cxn>
                    <a:cxn ang="0">
                      <a:pos x="21" y="3"/>
                    </a:cxn>
                    <a:cxn ang="0">
                      <a:pos x="18" y="2"/>
                    </a:cxn>
                    <a:cxn ang="0">
                      <a:pos x="15" y="0"/>
                    </a:cxn>
                    <a:cxn ang="0">
                      <a:pos x="12" y="0"/>
                    </a:cxn>
                    <a:cxn ang="0">
                      <a:pos x="9" y="0"/>
                    </a:cxn>
                    <a:cxn ang="0">
                      <a:pos x="5" y="2"/>
                    </a:cxn>
                    <a:cxn ang="0">
                      <a:pos x="2" y="3"/>
                    </a:cxn>
                    <a:cxn ang="0">
                      <a:pos x="0" y="5"/>
                    </a:cxn>
                    <a:cxn ang="0">
                      <a:pos x="0" y="13"/>
                    </a:cxn>
                    <a:cxn ang="0">
                      <a:pos x="0" y="17"/>
                    </a:cxn>
                    <a:cxn ang="0">
                      <a:pos x="10" y="17"/>
                    </a:cxn>
                    <a:cxn ang="0">
                      <a:pos x="19" y="15"/>
                    </a:cxn>
                    <a:cxn ang="0">
                      <a:pos x="22" y="14"/>
                    </a:cxn>
                    <a:cxn ang="0">
                      <a:pos x="24" y="12"/>
                    </a:cxn>
                    <a:cxn ang="0">
                      <a:pos x="24" y="9"/>
                    </a:cxn>
                    <a:cxn ang="0">
                      <a:pos x="23" y="5"/>
                    </a:cxn>
                  </a:cxnLst>
                  <a:rect l="0" t="0" r="r" b="b"/>
                  <a:pathLst>
                    <a:path w="24" h="17">
                      <a:moveTo>
                        <a:pt x="23" y="5"/>
                      </a:moveTo>
                      <a:lnTo>
                        <a:pt x="21" y="3"/>
                      </a:lnTo>
                      <a:lnTo>
                        <a:pt x="18" y="2"/>
                      </a:lnTo>
                      <a:lnTo>
                        <a:pt x="15" y="0"/>
                      </a:lnTo>
                      <a:lnTo>
                        <a:pt x="12" y="0"/>
                      </a:lnTo>
                      <a:lnTo>
                        <a:pt x="9" y="0"/>
                      </a:lnTo>
                      <a:lnTo>
                        <a:pt x="5" y="2"/>
                      </a:lnTo>
                      <a:lnTo>
                        <a:pt x="2" y="3"/>
                      </a:lnTo>
                      <a:lnTo>
                        <a:pt x="0" y="5"/>
                      </a:lnTo>
                      <a:lnTo>
                        <a:pt x="0" y="13"/>
                      </a:lnTo>
                      <a:lnTo>
                        <a:pt x="0" y="17"/>
                      </a:lnTo>
                      <a:lnTo>
                        <a:pt x="10" y="17"/>
                      </a:lnTo>
                      <a:lnTo>
                        <a:pt x="19" y="15"/>
                      </a:lnTo>
                      <a:lnTo>
                        <a:pt x="22" y="14"/>
                      </a:lnTo>
                      <a:lnTo>
                        <a:pt x="24" y="12"/>
                      </a:lnTo>
                      <a:lnTo>
                        <a:pt x="24" y="9"/>
                      </a:lnTo>
                      <a:lnTo>
                        <a:pt x="23" y="5"/>
                      </a:lnTo>
                      <a:close/>
                    </a:path>
                  </a:pathLst>
                </a:custGeom>
                <a:grpFill/>
                <a:ln w="12700">
                  <a:solidFill>
                    <a:sysClr val="windowText" lastClr="000000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marL="0" marR="0" lvl="0" indent="0" algn="ctr" defTabSz="544237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00" b="1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Arial" pitchFamily="34" charset="0"/>
                  </a:endParaRPr>
                </a:p>
              </p:txBody>
            </p:sp>
            <p:sp>
              <p:nvSpPr>
                <p:cNvPr id="105" name="Freeform 127">
                  <a:extLst>
                    <a:ext uri="{FF2B5EF4-FFF2-40B4-BE49-F238E27FC236}">
                      <a16:creationId xmlns:a16="http://schemas.microsoft.com/office/drawing/2014/main" id="{790B07B0-FB59-4B70-8485-413608ABD2F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1130" y="7995432"/>
                  <a:ext cx="12580" cy="6290"/>
                </a:xfrm>
                <a:custGeom>
                  <a:avLst/>
                  <a:gdLst/>
                  <a:ahLst/>
                  <a:cxnLst>
                    <a:cxn ang="0">
                      <a:pos x="23" y="5"/>
                    </a:cxn>
                    <a:cxn ang="0">
                      <a:pos x="21" y="3"/>
                    </a:cxn>
                    <a:cxn ang="0">
                      <a:pos x="18" y="2"/>
                    </a:cxn>
                    <a:cxn ang="0">
                      <a:pos x="15" y="0"/>
                    </a:cxn>
                    <a:cxn ang="0">
                      <a:pos x="12" y="0"/>
                    </a:cxn>
                    <a:cxn ang="0">
                      <a:pos x="9" y="0"/>
                    </a:cxn>
                    <a:cxn ang="0">
                      <a:pos x="5" y="2"/>
                    </a:cxn>
                    <a:cxn ang="0">
                      <a:pos x="2" y="3"/>
                    </a:cxn>
                    <a:cxn ang="0">
                      <a:pos x="0" y="5"/>
                    </a:cxn>
                    <a:cxn ang="0">
                      <a:pos x="0" y="13"/>
                    </a:cxn>
                    <a:cxn ang="0">
                      <a:pos x="0" y="17"/>
                    </a:cxn>
                    <a:cxn ang="0">
                      <a:pos x="10" y="17"/>
                    </a:cxn>
                    <a:cxn ang="0">
                      <a:pos x="19" y="15"/>
                    </a:cxn>
                    <a:cxn ang="0">
                      <a:pos x="22" y="14"/>
                    </a:cxn>
                    <a:cxn ang="0">
                      <a:pos x="24" y="12"/>
                    </a:cxn>
                    <a:cxn ang="0">
                      <a:pos x="24" y="9"/>
                    </a:cxn>
                    <a:cxn ang="0">
                      <a:pos x="23" y="5"/>
                    </a:cxn>
                  </a:cxnLst>
                  <a:rect l="0" t="0" r="r" b="b"/>
                  <a:pathLst>
                    <a:path w="24" h="17">
                      <a:moveTo>
                        <a:pt x="23" y="5"/>
                      </a:moveTo>
                      <a:lnTo>
                        <a:pt x="21" y="3"/>
                      </a:lnTo>
                      <a:lnTo>
                        <a:pt x="18" y="2"/>
                      </a:lnTo>
                      <a:lnTo>
                        <a:pt x="15" y="0"/>
                      </a:lnTo>
                      <a:lnTo>
                        <a:pt x="12" y="0"/>
                      </a:lnTo>
                      <a:lnTo>
                        <a:pt x="9" y="0"/>
                      </a:lnTo>
                      <a:lnTo>
                        <a:pt x="5" y="2"/>
                      </a:lnTo>
                      <a:lnTo>
                        <a:pt x="2" y="3"/>
                      </a:lnTo>
                      <a:lnTo>
                        <a:pt x="0" y="5"/>
                      </a:lnTo>
                      <a:lnTo>
                        <a:pt x="0" y="13"/>
                      </a:lnTo>
                      <a:lnTo>
                        <a:pt x="0" y="17"/>
                      </a:lnTo>
                      <a:lnTo>
                        <a:pt x="10" y="17"/>
                      </a:lnTo>
                      <a:lnTo>
                        <a:pt x="19" y="15"/>
                      </a:lnTo>
                      <a:lnTo>
                        <a:pt x="22" y="14"/>
                      </a:lnTo>
                      <a:lnTo>
                        <a:pt x="24" y="12"/>
                      </a:lnTo>
                      <a:lnTo>
                        <a:pt x="24" y="9"/>
                      </a:lnTo>
                      <a:lnTo>
                        <a:pt x="23" y="5"/>
                      </a:lnTo>
                    </a:path>
                  </a:pathLst>
                </a:custGeom>
                <a:grpFill/>
                <a:ln w="12700">
                  <a:solidFill>
                    <a:sysClr val="windowText" lastClr="000000"/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marL="0" marR="0" lvl="0" indent="0" algn="ctr" defTabSz="544237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00" b="1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Arial" pitchFamily="34" charset="0"/>
                  </a:endParaRPr>
                </a:p>
              </p:txBody>
            </p:sp>
            <p:sp>
              <p:nvSpPr>
                <p:cNvPr id="106" name="Freeform 128">
                  <a:extLst>
                    <a:ext uri="{FF2B5EF4-FFF2-40B4-BE49-F238E27FC236}">
                      <a16:creationId xmlns:a16="http://schemas.microsoft.com/office/drawing/2014/main" id="{CC74BABD-A78D-4DE1-8B8D-9908CF51E38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5971" y="8011157"/>
                  <a:ext cx="3145" cy="3145"/>
                </a:xfrm>
                <a:custGeom>
                  <a:avLst/>
                  <a:gdLst/>
                  <a:ahLst/>
                  <a:cxnLst>
                    <a:cxn ang="0">
                      <a:pos x="7" y="0"/>
                    </a:cxn>
                    <a:cxn ang="0">
                      <a:pos x="3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5"/>
                    </a:cxn>
                    <a:cxn ang="0">
                      <a:pos x="3" y="5"/>
                    </a:cxn>
                    <a:cxn ang="0">
                      <a:pos x="7" y="5"/>
                    </a:cxn>
                    <a:cxn ang="0">
                      <a:pos x="7" y="2"/>
                    </a:cxn>
                    <a:cxn ang="0">
                      <a:pos x="7" y="0"/>
                    </a:cxn>
                  </a:cxnLst>
                  <a:rect l="0" t="0" r="r" b="b"/>
                  <a:pathLst>
                    <a:path w="7" h="5">
                      <a:moveTo>
                        <a:pt x="7" y="0"/>
                      </a:move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5"/>
                      </a:lnTo>
                      <a:lnTo>
                        <a:pt x="3" y="5"/>
                      </a:lnTo>
                      <a:lnTo>
                        <a:pt x="7" y="5"/>
                      </a:lnTo>
                      <a:lnTo>
                        <a:pt x="7" y="2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grpFill/>
                <a:ln w="12700">
                  <a:solidFill>
                    <a:sysClr val="windowText" lastClr="000000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marL="0" marR="0" lvl="0" indent="0" algn="ctr" defTabSz="544237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00" b="1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Arial" pitchFamily="34" charset="0"/>
                  </a:endParaRPr>
                </a:p>
              </p:txBody>
            </p:sp>
            <p:sp>
              <p:nvSpPr>
                <p:cNvPr id="107" name="Freeform 129">
                  <a:extLst>
                    <a:ext uri="{FF2B5EF4-FFF2-40B4-BE49-F238E27FC236}">
                      <a16:creationId xmlns:a16="http://schemas.microsoft.com/office/drawing/2014/main" id="{2D05F438-1A85-4DA0-9632-32312F1B841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5971" y="8011157"/>
                  <a:ext cx="3145" cy="3145"/>
                </a:xfrm>
                <a:custGeom>
                  <a:avLst/>
                  <a:gdLst/>
                  <a:ahLst/>
                  <a:cxnLst>
                    <a:cxn ang="0">
                      <a:pos x="7" y="0"/>
                    </a:cxn>
                    <a:cxn ang="0">
                      <a:pos x="3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5"/>
                    </a:cxn>
                    <a:cxn ang="0">
                      <a:pos x="3" y="5"/>
                    </a:cxn>
                    <a:cxn ang="0">
                      <a:pos x="7" y="5"/>
                    </a:cxn>
                    <a:cxn ang="0">
                      <a:pos x="7" y="2"/>
                    </a:cxn>
                    <a:cxn ang="0">
                      <a:pos x="7" y="0"/>
                    </a:cxn>
                  </a:cxnLst>
                  <a:rect l="0" t="0" r="r" b="b"/>
                  <a:pathLst>
                    <a:path w="7" h="5">
                      <a:moveTo>
                        <a:pt x="7" y="0"/>
                      </a:move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5"/>
                      </a:lnTo>
                      <a:lnTo>
                        <a:pt x="3" y="5"/>
                      </a:lnTo>
                      <a:lnTo>
                        <a:pt x="7" y="5"/>
                      </a:lnTo>
                      <a:lnTo>
                        <a:pt x="7" y="2"/>
                      </a:lnTo>
                      <a:lnTo>
                        <a:pt x="7" y="0"/>
                      </a:lnTo>
                    </a:path>
                  </a:pathLst>
                </a:custGeom>
                <a:grpFill/>
                <a:ln w="12700">
                  <a:solidFill>
                    <a:sysClr val="windowText" lastClr="000000"/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marL="0" marR="0" lvl="0" indent="0" algn="ctr" defTabSz="544237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00" b="1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Arial" pitchFamily="34" charset="0"/>
                  </a:endParaRPr>
                </a:p>
              </p:txBody>
            </p:sp>
            <p:sp>
              <p:nvSpPr>
                <p:cNvPr id="108" name="Freeform 130">
                  <a:extLst>
                    <a:ext uri="{FF2B5EF4-FFF2-40B4-BE49-F238E27FC236}">
                      <a16:creationId xmlns:a16="http://schemas.microsoft.com/office/drawing/2014/main" id="{3FB1F98C-8439-4A42-8CF3-5E638A985F2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0246" y="8017446"/>
                  <a:ext cx="6290" cy="6290"/>
                </a:xfrm>
                <a:custGeom>
                  <a:avLst/>
                  <a:gdLst/>
                  <a:ahLst/>
                  <a:cxnLst>
                    <a:cxn ang="0">
                      <a:pos x="6" y="0"/>
                    </a:cxn>
                    <a:cxn ang="0">
                      <a:pos x="5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12"/>
                    </a:cxn>
                    <a:cxn ang="0">
                      <a:pos x="6" y="12"/>
                    </a:cxn>
                    <a:cxn ang="0">
                      <a:pos x="11" y="12"/>
                    </a:cxn>
                    <a:cxn ang="0">
                      <a:pos x="11" y="8"/>
                    </a:cxn>
                    <a:cxn ang="0">
                      <a:pos x="11" y="4"/>
                    </a:cxn>
                    <a:cxn ang="0">
                      <a:pos x="10" y="2"/>
                    </a:cxn>
                    <a:cxn ang="0">
                      <a:pos x="9" y="1"/>
                    </a:cxn>
                    <a:cxn ang="0">
                      <a:pos x="8" y="1"/>
                    </a:cxn>
                    <a:cxn ang="0">
                      <a:pos x="6" y="0"/>
                    </a:cxn>
                  </a:cxnLst>
                  <a:rect l="0" t="0" r="r" b="b"/>
                  <a:pathLst>
                    <a:path w="11" h="12">
                      <a:moveTo>
                        <a:pt x="6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12"/>
                      </a:lnTo>
                      <a:lnTo>
                        <a:pt x="6" y="12"/>
                      </a:lnTo>
                      <a:lnTo>
                        <a:pt x="11" y="12"/>
                      </a:lnTo>
                      <a:lnTo>
                        <a:pt x="11" y="8"/>
                      </a:lnTo>
                      <a:lnTo>
                        <a:pt x="11" y="4"/>
                      </a:lnTo>
                      <a:lnTo>
                        <a:pt x="10" y="2"/>
                      </a:lnTo>
                      <a:lnTo>
                        <a:pt x="9" y="1"/>
                      </a:lnTo>
                      <a:lnTo>
                        <a:pt x="8" y="1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grpFill/>
                <a:ln w="12700">
                  <a:solidFill>
                    <a:sysClr val="windowText" lastClr="000000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marL="0" marR="0" lvl="0" indent="0" algn="ctr" defTabSz="544237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00" b="1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Arial" pitchFamily="34" charset="0"/>
                  </a:endParaRPr>
                </a:p>
              </p:txBody>
            </p:sp>
            <p:sp>
              <p:nvSpPr>
                <p:cNvPr id="109" name="Freeform 131">
                  <a:extLst>
                    <a:ext uri="{FF2B5EF4-FFF2-40B4-BE49-F238E27FC236}">
                      <a16:creationId xmlns:a16="http://schemas.microsoft.com/office/drawing/2014/main" id="{B2090971-3BB4-43AF-9AB1-B2E1E2187CE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0246" y="8017446"/>
                  <a:ext cx="6290" cy="6290"/>
                </a:xfrm>
                <a:custGeom>
                  <a:avLst/>
                  <a:gdLst/>
                  <a:ahLst/>
                  <a:cxnLst>
                    <a:cxn ang="0">
                      <a:pos x="6" y="0"/>
                    </a:cxn>
                    <a:cxn ang="0">
                      <a:pos x="5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12"/>
                    </a:cxn>
                    <a:cxn ang="0">
                      <a:pos x="6" y="12"/>
                    </a:cxn>
                    <a:cxn ang="0">
                      <a:pos x="11" y="12"/>
                    </a:cxn>
                    <a:cxn ang="0">
                      <a:pos x="11" y="8"/>
                    </a:cxn>
                    <a:cxn ang="0">
                      <a:pos x="11" y="4"/>
                    </a:cxn>
                    <a:cxn ang="0">
                      <a:pos x="10" y="2"/>
                    </a:cxn>
                    <a:cxn ang="0">
                      <a:pos x="9" y="1"/>
                    </a:cxn>
                    <a:cxn ang="0">
                      <a:pos x="8" y="1"/>
                    </a:cxn>
                    <a:cxn ang="0">
                      <a:pos x="6" y="0"/>
                    </a:cxn>
                  </a:cxnLst>
                  <a:rect l="0" t="0" r="r" b="b"/>
                  <a:pathLst>
                    <a:path w="11" h="12">
                      <a:moveTo>
                        <a:pt x="6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12"/>
                      </a:lnTo>
                      <a:lnTo>
                        <a:pt x="6" y="12"/>
                      </a:lnTo>
                      <a:lnTo>
                        <a:pt x="11" y="12"/>
                      </a:lnTo>
                      <a:lnTo>
                        <a:pt x="11" y="8"/>
                      </a:lnTo>
                      <a:lnTo>
                        <a:pt x="11" y="4"/>
                      </a:lnTo>
                      <a:lnTo>
                        <a:pt x="10" y="2"/>
                      </a:lnTo>
                      <a:lnTo>
                        <a:pt x="9" y="1"/>
                      </a:lnTo>
                      <a:lnTo>
                        <a:pt x="8" y="1"/>
                      </a:lnTo>
                      <a:lnTo>
                        <a:pt x="6" y="0"/>
                      </a:lnTo>
                    </a:path>
                  </a:pathLst>
                </a:custGeom>
                <a:grpFill/>
                <a:ln w="12700">
                  <a:solidFill>
                    <a:sysClr val="windowText" lastClr="000000"/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marL="0" marR="0" lvl="0" indent="0" algn="ctr" defTabSz="544237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00" b="1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Arial" pitchFamily="34" charset="0"/>
                  </a:endParaRPr>
                </a:p>
              </p:txBody>
            </p:sp>
            <p:sp>
              <p:nvSpPr>
                <p:cNvPr id="110" name="Freeform 132">
                  <a:extLst>
                    <a:ext uri="{FF2B5EF4-FFF2-40B4-BE49-F238E27FC236}">
                      <a16:creationId xmlns:a16="http://schemas.microsoft.com/office/drawing/2014/main" id="{C5867247-6192-41AB-9C48-DBE9A8EE75A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9362" y="8023736"/>
                  <a:ext cx="22014" cy="6290"/>
                </a:xfrm>
                <a:custGeom>
                  <a:avLst/>
                  <a:gdLst/>
                  <a:ahLst/>
                  <a:cxnLst>
                    <a:cxn ang="0">
                      <a:pos x="17" y="0"/>
                    </a:cxn>
                    <a:cxn ang="0">
                      <a:pos x="14" y="1"/>
                    </a:cxn>
                    <a:cxn ang="0">
                      <a:pos x="11" y="2"/>
                    </a:cxn>
                    <a:cxn ang="0">
                      <a:pos x="9" y="3"/>
                    </a:cxn>
                    <a:cxn ang="0">
                      <a:pos x="6" y="6"/>
                    </a:cxn>
                    <a:cxn ang="0">
                      <a:pos x="5" y="7"/>
                    </a:cxn>
                    <a:cxn ang="0">
                      <a:pos x="4" y="8"/>
                    </a:cxn>
                    <a:cxn ang="0">
                      <a:pos x="2" y="8"/>
                    </a:cxn>
                    <a:cxn ang="0">
                      <a:pos x="0" y="6"/>
                    </a:cxn>
                    <a:cxn ang="0">
                      <a:pos x="0" y="11"/>
                    </a:cxn>
                    <a:cxn ang="0">
                      <a:pos x="0" y="12"/>
                    </a:cxn>
                    <a:cxn ang="0">
                      <a:pos x="10" y="12"/>
                    </a:cxn>
                    <a:cxn ang="0">
                      <a:pos x="21" y="12"/>
                    </a:cxn>
                    <a:cxn ang="0">
                      <a:pos x="32" y="12"/>
                    </a:cxn>
                    <a:cxn ang="0">
                      <a:pos x="42" y="12"/>
                    </a:cxn>
                    <a:cxn ang="0">
                      <a:pos x="42" y="11"/>
                    </a:cxn>
                    <a:cxn ang="0">
                      <a:pos x="42" y="6"/>
                    </a:cxn>
                    <a:cxn ang="0">
                      <a:pos x="39" y="8"/>
                    </a:cxn>
                    <a:cxn ang="0">
                      <a:pos x="36" y="8"/>
                    </a:cxn>
                    <a:cxn ang="0">
                      <a:pos x="33" y="7"/>
                    </a:cxn>
                    <a:cxn ang="0">
                      <a:pos x="30" y="6"/>
                    </a:cxn>
                    <a:cxn ang="0">
                      <a:pos x="23" y="2"/>
                    </a:cxn>
                    <a:cxn ang="0">
                      <a:pos x="17" y="0"/>
                    </a:cxn>
                  </a:cxnLst>
                  <a:rect l="0" t="0" r="r" b="b"/>
                  <a:pathLst>
                    <a:path w="42" h="12">
                      <a:moveTo>
                        <a:pt x="17" y="0"/>
                      </a:moveTo>
                      <a:lnTo>
                        <a:pt x="14" y="1"/>
                      </a:lnTo>
                      <a:lnTo>
                        <a:pt x="11" y="2"/>
                      </a:lnTo>
                      <a:lnTo>
                        <a:pt x="9" y="3"/>
                      </a:lnTo>
                      <a:lnTo>
                        <a:pt x="6" y="6"/>
                      </a:lnTo>
                      <a:lnTo>
                        <a:pt x="5" y="7"/>
                      </a:lnTo>
                      <a:lnTo>
                        <a:pt x="4" y="8"/>
                      </a:lnTo>
                      <a:lnTo>
                        <a:pt x="2" y="8"/>
                      </a:lnTo>
                      <a:lnTo>
                        <a:pt x="0" y="6"/>
                      </a:lnTo>
                      <a:lnTo>
                        <a:pt x="0" y="11"/>
                      </a:lnTo>
                      <a:lnTo>
                        <a:pt x="0" y="12"/>
                      </a:lnTo>
                      <a:lnTo>
                        <a:pt x="10" y="12"/>
                      </a:lnTo>
                      <a:lnTo>
                        <a:pt x="21" y="12"/>
                      </a:lnTo>
                      <a:lnTo>
                        <a:pt x="32" y="12"/>
                      </a:lnTo>
                      <a:lnTo>
                        <a:pt x="42" y="12"/>
                      </a:lnTo>
                      <a:lnTo>
                        <a:pt x="42" y="11"/>
                      </a:lnTo>
                      <a:lnTo>
                        <a:pt x="42" y="6"/>
                      </a:lnTo>
                      <a:lnTo>
                        <a:pt x="39" y="8"/>
                      </a:lnTo>
                      <a:lnTo>
                        <a:pt x="36" y="8"/>
                      </a:lnTo>
                      <a:lnTo>
                        <a:pt x="33" y="7"/>
                      </a:lnTo>
                      <a:lnTo>
                        <a:pt x="30" y="6"/>
                      </a:lnTo>
                      <a:lnTo>
                        <a:pt x="23" y="2"/>
                      </a:lnTo>
                      <a:lnTo>
                        <a:pt x="17" y="0"/>
                      </a:lnTo>
                      <a:close/>
                    </a:path>
                  </a:pathLst>
                </a:custGeom>
                <a:grpFill/>
                <a:ln w="12700">
                  <a:solidFill>
                    <a:sysClr val="windowText" lastClr="000000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marL="0" marR="0" lvl="0" indent="0" algn="ctr" defTabSz="544237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00" b="1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Arial" pitchFamily="34" charset="0"/>
                  </a:endParaRPr>
                </a:p>
              </p:txBody>
            </p:sp>
            <p:sp>
              <p:nvSpPr>
                <p:cNvPr id="111" name="Freeform 133">
                  <a:extLst>
                    <a:ext uri="{FF2B5EF4-FFF2-40B4-BE49-F238E27FC236}">
                      <a16:creationId xmlns:a16="http://schemas.microsoft.com/office/drawing/2014/main" id="{9B527EC9-7308-4C27-9CE7-A3A4E782AF0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9362" y="8023736"/>
                  <a:ext cx="22014" cy="6290"/>
                </a:xfrm>
                <a:custGeom>
                  <a:avLst/>
                  <a:gdLst/>
                  <a:ahLst/>
                  <a:cxnLst>
                    <a:cxn ang="0">
                      <a:pos x="17" y="0"/>
                    </a:cxn>
                    <a:cxn ang="0">
                      <a:pos x="14" y="1"/>
                    </a:cxn>
                    <a:cxn ang="0">
                      <a:pos x="11" y="2"/>
                    </a:cxn>
                    <a:cxn ang="0">
                      <a:pos x="9" y="3"/>
                    </a:cxn>
                    <a:cxn ang="0">
                      <a:pos x="6" y="6"/>
                    </a:cxn>
                    <a:cxn ang="0">
                      <a:pos x="5" y="7"/>
                    </a:cxn>
                    <a:cxn ang="0">
                      <a:pos x="4" y="8"/>
                    </a:cxn>
                    <a:cxn ang="0">
                      <a:pos x="2" y="8"/>
                    </a:cxn>
                    <a:cxn ang="0">
                      <a:pos x="0" y="6"/>
                    </a:cxn>
                    <a:cxn ang="0">
                      <a:pos x="0" y="11"/>
                    </a:cxn>
                    <a:cxn ang="0">
                      <a:pos x="0" y="12"/>
                    </a:cxn>
                    <a:cxn ang="0">
                      <a:pos x="10" y="12"/>
                    </a:cxn>
                    <a:cxn ang="0">
                      <a:pos x="21" y="12"/>
                    </a:cxn>
                    <a:cxn ang="0">
                      <a:pos x="32" y="12"/>
                    </a:cxn>
                    <a:cxn ang="0">
                      <a:pos x="42" y="12"/>
                    </a:cxn>
                    <a:cxn ang="0">
                      <a:pos x="42" y="11"/>
                    </a:cxn>
                    <a:cxn ang="0">
                      <a:pos x="42" y="6"/>
                    </a:cxn>
                    <a:cxn ang="0">
                      <a:pos x="39" y="8"/>
                    </a:cxn>
                    <a:cxn ang="0">
                      <a:pos x="36" y="8"/>
                    </a:cxn>
                    <a:cxn ang="0">
                      <a:pos x="33" y="7"/>
                    </a:cxn>
                    <a:cxn ang="0">
                      <a:pos x="30" y="6"/>
                    </a:cxn>
                    <a:cxn ang="0">
                      <a:pos x="23" y="2"/>
                    </a:cxn>
                    <a:cxn ang="0">
                      <a:pos x="17" y="0"/>
                    </a:cxn>
                  </a:cxnLst>
                  <a:rect l="0" t="0" r="r" b="b"/>
                  <a:pathLst>
                    <a:path w="42" h="12">
                      <a:moveTo>
                        <a:pt x="17" y="0"/>
                      </a:moveTo>
                      <a:lnTo>
                        <a:pt x="14" y="1"/>
                      </a:lnTo>
                      <a:lnTo>
                        <a:pt x="11" y="2"/>
                      </a:lnTo>
                      <a:lnTo>
                        <a:pt x="9" y="3"/>
                      </a:lnTo>
                      <a:lnTo>
                        <a:pt x="6" y="6"/>
                      </a:lnTo>
                      <a:lnTo>
                        <a:pt x="5" y="7"/>
                      </a:lnTo>
                      <a:lnTo>
                        <a:pt x="4" y="8"/>
                      </a:lnTo>
                      <a:lnTo>
                        <a:pt x="2" y="8"/>
                      </a:lnTo>
                      <a:lnTo>
                        <a:pt x="0" y="6"/>
                      </a:lnTo>
                      <a:lnTo>
                        <a:pt x="0" y="11"/>
                      </a:lnTo>
                      <a:lnTo>
                        <a:pt x="0" y="12"/>
                      </a:lnTo>
                      <a:lnTo>
                        <a:pt x="10" y="12"/>
                      </a:lnTo>
                      <a:lnTo>
                        <a:pt x="21" y="12"/>
                      </a:lnTo>
                      <a:lnTo>
                        <a:pt x="32" y="12"/>
                      </a:lnTo>
                      <a:lnTo>
                        <a:pt x="42" y="12"/>
                      </a:lnTo>
                      <a:lnTo>
                        <a:pt x="42" y="11"/>
                      </a:lnTo>
                      <a:lnTo>
                        <a:pt x="42" y="6"/>
                      </a:lnTo>
                      <a:lnTo>
                        <a:pt x="39" y="8"/>
                      </a:lnTo>
                      <a:lnTo>
                        <a:pt x="36" y="8"/>
                      </a:lnTo>
                      <a:lnTo>
                        <a:pt x="33" y="7"/>
                      </a:lnTo>
                      <a:lnTo>
                        <a:pt x="30" y="6"/>
                      </a:lnTo>
                      <a:lnTo>
                        <a:pt x="23" y="2"/>
                      </a:lnTo>
                      <a:lnTo>
                        <a:pt x="17" y="0"/>
                      </a:lnTo>
                    </a:path>
                  </a:pathLst>
                </a:custGeom>
                <a:grpFill/>
                <a:ln w="12700">
                  <a:solidFill>
                    <a:sysClr val="windowText" lastClr="000000"/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marL="0" marR="0" lvl="0" indent="0" algn="ctr" defTabSz="544237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00" b="1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Arial" pitchFamily="34" charset="0"/>
                  </a:endParaRPr>
                </a:p>
              </p:txBody>
            </p:sp>
            <p:sp>
              <p:nvSpPr>
                <p:cNvPr id="112" name="Freeform 134">
                  <a:extLst>
                    <a:ext uri="{FF2B5EF4-FFF2-40B4-BE49-F238E27FC236}">
                      <a16:creationId xmlns:a16="http://schemas.microsoft.com/office/drawing/2014/main" id="{2BD73245-6CBF-497B-AAA8-991BEDFF4D2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5333" y="8014301"/>
                  <a:ext cx="37739" cy="28304"/>
                </a:xfrm>
                <a:custGeom>
                  <a:avLst/>
                  <a:gdLst/>
                  <a:ahLst/>
                  <a:cxnLst>
                    <a:cxn ang="0">
                      <a:pos x="35" y="7"/>
                    </a:cxn>
                    <a:cxn ang="0">
                      <a:pos x="40" y="4"/>
                    </a:cxn>
                    <a:cxn ang="0">
                      <a:pos x="46" y="1"/>
                    </a:cxn>
                    <a:cxn ang="0">
                      <a:pos x="53" y="0"/>
                    </a:cxn>
                    <a:cxn ang="0">
                      <a:pos x="60" y="0"/>
                    </a:cxn>
                    <a:cxn ang="0">
                      <a:pos x="62" y="0"/>
                    </a:cxn>
                    <a:cxn ang="0">
                      <a:pos x="65" y="3"/>
                    </a:cxn>
                    <a:cxn ang="0">
                      <a:pos x="67" y="4"/>
                    </a:cxn>
                    <a:cxn ang="0">
                      <a:pos x="68" y="6"/>
                    </a:cxn>
                    <a:cxn ang="0">
                      <a:pos x="71" y="8"/>
                    </a:cxn>
                    <a:cxn ang="0">
                      <a:pos x="71" y="11"/>
                    </a:cxn>
                    <a:cxn ang="0">
                      <a:pos x="71" y="15"/>
                    </a:cxn>
                    <a:cxn ang="0">
                      <a:pos x="71" y="19"/>
                    </a:cxn>
                    <a:cxn ang="0">
                      <a:pos x="62" y="19"/>
                    </a:cxn>
                    <a:cxn ang="0">
                      <a:pos x="53" y="19"/>
                    </a:cxn>
                    <a:cxn ang="0">
                      <a:pos x="61" y="25"/>
                    </a:cxn>
                    <a:cxn ang="0">
                      <a:pos x="64" y="25"/>
                    </a:cxn>
                    <a:cxn ang="0">
                      <a:pos x="64" y="27"/>
                    </a:cxn>
                    <a:cxn ang="0">
                      <a:pos x="63" y="29"/>
                    </a:cxn>
                    <a:cxn ang="0">
                      <a:pos x="61" y="30"/>
                    </a:cxn>
                    <a:cxn ang="0">
                      <a:pos x="57" y="31"/>
                    </a:cxn>
                    <a:cxn ang="0">
                      <a:pos x="52" y="34"/>
                    </a:cxn>
                    <a:cxn ang="0">
                      <a:pos x="46" y="37"/>
                    </a:cxn>
                    <a:cxn ang="0">
                      <a:pos x="42" y="38"/>
                    </a:cxn>
                    <a:cxn ang="0">
                      <a:pos x="39" y="40"/>
                    </a:cxn>
                    <a:cxn ang="0">
                      <a:pos x="36" y="45"/>
                    </a:cxn>
                    <a:cxn ang="0">
                      <a:pos x="35" y="49"/>
                    </a:cxn>
                    <a:cxn ang="0">
                      <a:pos x="26" y="52"/>
                    </a:cxn>
                    <a:cxn ang="0">
                      <a:pos x="17" y="53"/>
                    </a:cxn>
                    <a:cxn ang="0">
                      <a:pos x="9" y="55"/>
                    </a:cxn>
                    <a:cxn ang="0">
                      <a:pos x="0" y="55"/>
                    </a:cxn>
                    <a:cxn ang="0">
                      <a:pos x="2" y="49"/>
                    </a:cxn>
                    <a:cxn ang="0">
                      <a:pos x="6" y="44"/>
                    </a:cxn>
                    <a:cxn ang="0">
                      <a:pos x="10" y="39"/>
                    </a:cxn>
                    <a:cxn ang="0">
                      <a:pos x="15" y="35"/>
                    </a:cxn>
                    <a:cxn ang="0">
                      <a:pos x="25" y="27"/>
                    </a:cxn>
                    <a:cxn ang="0">
                      <a:pos x="35" y="19"/>
                    </a:cxn>
                    <a:cxn ang="0">
                      <a:pos x="36" y="18"/>
                    </a:cxn>
                    <a:cxn ang="0">
                      <a:pos x="40" y="16"/>
                    </a:cxn>
                    <a:cxn ang="0">
                      <a:pos x="40" y="14"/>
                    </a:cxn>
                    <a:cxn ang="0">
                      <a:pos x="40" y="11"/>
                    </a:cxn>
                    <a:cxn ang="0">
                      <a:pos x="39" y="9"/>
                    </a:cxn>
                    <a:cxn ang="0">
                      <a:pos x="35" y="7"/>
                    </a:cxn>
                  </a:cxnLst>
                  <a:rect l="0" t="0" r="r" b="b"/>
                  <a:pathLst>
                    <a:path w="71" h="55">
                      <a:moveTo>
                        <a:pt x="35" y="7"/>
                      </a:moveTo>
                      <a:lnTo>
                        <a:pt x="40" y="4"/>
                      </a:lnTo>
                      <a:lnTo>
                        <a:pt x="46" y="1"/>
                      </a:lnTo>
                      <a:lnTo>
                        <a:pt x="53" y="0"/>
                      </a:lnTo>
                      <a:lnTo>
                        <a:pt x="60" y="0"/>
                      </a:lnTo>
                      <a:lnTo>
                        <a:pt x="62" y="0"/>
                      </a:lnTo>
                      <a:lnTo>
                        <a:pt x="65" y="3"/>
                      </a:lnTo>
                      <a:lnTo>
                        <a:pt x="67" y="4"/>
                      </a:lnTo>
                      <a:lnTo>
                        <a:pt x="68" y="6"/>
                      </a:lnTo>
                      <a:lnTo>
                        <a:pt x="71" y="8"/>
                      </a:lnTo>
                      <a:lnTo>
                        <a:pt x="71" y="11"/>
                      </a:lnTo>
                      <a:lnTo>
                        <a:pt x="71" y="15"/>
                      </a:lnTo>
                      <a:lnTo>
                        <a:pt x="71" y="19"/>
                      </a:lnTo>
                      <a:lnTo>
                        <a:pt x="62" y="19"/>
                      </a:lnTo>
                      <a:lnTo>
                        <a:pt x="53" y="19"/>
                      </a:lnTo>
                      <a:lnTo>
                        <a:pt x="61" y="25"/>
                      </a:lnTo>
                      <a:lnTo>
                        <a:pt x="64" y="25"/>
                      </a:lnTo>
                      <a:lnTo>
                        <a:pt x="64" y="27"/>
                      </a:lnTo>
                      <a:lnTo>
                        <a:pt x="63" y="29"/>
                      </a:lnTo>
                      <a:lnTo>
                        <a:pt x="61" y="30"/>
                      </a:lnTo>
                      <a:lnTo>
                        <a:pt x="57" y="31"/>
                      </a:lnTo>
                      <a:lnTo>
                        <a:pt x="52" y="34"/>
                      </a:lnTo>
                      <a:lnTo>
                        <a:pt x="46" y="37"/>
                      </a:lnTo>
                      <a:lnTo>
                        <a:pt x="42" y="38"/>
                      </a:lnTo>
                      <a:lnTo>
                        <a:pt x="39" y="40"/>
                      </a:lnTo>
                      <a:lnTo>
                        <a:pt x="36" y="45"/>
                      </a:lnTo>
                      <a:lnTo>
                        <a:pt x="35" y="49"/>
                      </a:lnTo>
                      <a:lnTo>
                        <a:pt x="26" y="52"/>
                      </a:lnTo>
                      <a:lnTo>
                        <a:pt x="17" y="53"/>
                      </a:lnTo>
                      <a:lnTo>
                        <a:pt x="9" y="55"/>
                      </a:lnTo>
                      <a:lnTo>
                        <a:pt x="0" y="55"/>
                      </a:lnTo>
                      <a:lnTo>
                        <a:pt x="2" y="49"/>
                      </a:lnTo>
                      <a:lnTo>
                        <a:pt x="6" y="44"/>
                      </a:lnTo>
                      <a:lnTo>
                        <a:pt x="10" y="39"/>
                      </a:lnTo>
                      <a:lnTo>
                        <a:pt x="15" y="35"/>
                      </a:lnTo>
                      <a:lnTo>
                        <a:pt x="25" y="27"/>
                      </a:lnTo>
                      <a:lnTo>
                        <a:pt x="35" y="19"/>
                      </a:lnTo>
                      <a:lnTo>
                        <a:pt x="36" y="18"/>
                      </a:lnTo>
                      <a:lnTo>
                        <a:pt x="40" y="16"/>
                      </a:lnTo>
                      <a:lnTo>
                        <a:pt x="40" y="14"/>
                      </a:lnTo>
                      <a:lnTo>
                        <a:pt x="40" y="11"/>
                      </a:lnTo>
                      <a:lnTo>
                        <a:pt x="39" y="9"/>
                      </a:lnTo>
                      <a:lnTo>
                        <a:pt x="35" y="7"/>
                      </a:lnTo>
                      <a:close/>
                    </a:path>
                  </a:pathLst>
                </a:custGeom>
                <a:grpFill/>
                <a:ln w="12700">
                  <a:solidFill>
                    <a:sysClr val="windowText" lastClr="000000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marL="0" marR="0" lvl="0" indent="0" algn="ctr" defTabSz="544237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00" b="1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Arial" pitchFamily="34" charset="0"/>
                  </a:endParaRPr>
                </a:p>
              </p:txBody>
            </p:sp>
            <p:sp>
              <p:nvSpPr>
                <p:cNvPr id="113" name="Freeform 135">
                  <a:extLst>
                    <a:ext uri="{FF2B5EF4-FFF2-40B4-BE49-F238E27FC236}">
                      <a16:creationId xmlns:a16="http://schemas.microsoft.com/office/drawing/2014/main" id="{8084D69E-37E1-49ED-8A71-95C7380C7A7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5333" y="8014301"/>
                  <a:ext cx="37739" cy="28304"/>
                </a:xfrm>
                <a:custGeom>
                  <a:avLst/>
                  <a:gdLst/>
                  <a:ahLst/>
                  <a:cxnLst>
                    <a:cxn ang="0">
                      <a:pos x="35" y="7"/>
                    </a:cxn>
                    <a:cxn ang="0">
                      <a:pos x="40" y="4"/>
                    </a:cxn>
                    <a:cxn ang="0">
                      <a:pos x="46" y="1"/>
                    </a:cxn>
                    <a:cxn ang="0">
                      <a:pos x="53" y="0"/>
                    </a:cxn>
                    <a:cxn ang="0">
                      <a:pos x="60" y="0"/>
                    </a:cxn>
                    <a:cxn ang="0">
                      <a:pos x="62" y="0"/>
                    </a:cxn>
                    <a:cxn ang="0">
                      <a:pos x="65" y="3"/>
                    </a:cxn>
                    <a:cxn ang="0">
                      <a:pos x="67" y="4"/>
                    </a:cxn>
                    <a:cxn ang="0">
                      <a:pos x="68" y="6"/>
                    </a:cxn>
                    <a:cxn ang="0">
                      <a:pos x="71" y="8"/>
                    </a:cxn>
                    <a:cxn ang="0">
                      <a:pos x="71" y="11"/>
                    </a:cxn>
                    <a:cxn ang="0">
                      <a:pos x="71" y="15"/>
                    </a:cxn>
                    <a:cxn ang="0">
                      <a:pos x="71" y="19"/>
                    </a:cxn>
                    <a:cxn ang="0">
                      <a:pos x="62" y="19"/>
                    </a:cxn>
                    <a:cxn ang="0">
                      <a:pos x="53" y="19"/>
                    </a:cxn>
                    <a:cxn ang="0">
                      <a:pos x="61" y="25"/>
                    </a:cxn>
                    <a:cxn ang="0">
                      <a:pos x="64" y="25"/>
                    </a:cxn>
                    <a:cxn ang="0">
                      <a:pos x="64" y="27"/>
                    </a:cxn>
                    <a:cxn ang="0">
                      <a:pos x="63" y="29"/>
                    </a:cxn>
                    <a:cxn ang="0">
                      <a:pos x="61" y="30"/>
                    </a:cxn>
                    <a:cxn ang="0">
                      <a:pos x="57" y="31"/>
                    </a:cxn>
                    <a:cxn ang="0">
                      <a:pos x="52" y="34"/>
                    </a:cxn>
                    <a:cxn ang="0">
                      <a:pos x="46" y="37"/>
                    </a:cxn>
                    <a:cxn ang="0">
                      <a:pos x="42" y="38"/>
                    </a:cxn>
                    <a:cxn ang="0">
                      <a:pos x="39" y="40"/>
                    </a:cxn>
                    <a:cxn ang="0">
                      <a:pos x="36" y="45"/>
                    </a:cxn>
                    <a:cxn ang="0">
                      <a:pos x="35" y="49"/>
                    </a:cxn>
                    <a:cxn ang="0">
                      <a:pos x="26" y="52"/>
                    </a:cxn>
                    <a:cxn ang="0">
                      <a:pos x="17" y="53"/>
                    </a:cxn>
                    <a:cxn ang="0">
                      <a:pos x="9" y="55"/>
                    </a:cxn>
                    <a:cxn ang="0">
                      <a:pos x="0" y="55"/>
                    </a:cxn>
                    <a:cxn ang="0">
                      <a:pos x="2" y="49"/>
                    </a:cxn>
                    <a:cxn ang="0">
                      <a:pos x="6" y="44"/>
                    </a:cxn>
                    <a:cxn ang="0">
                      <a:pos x="10" y="39"/>
                    </a:cxn>
                    <a:cxn ang="0">
                      <a:pos x="15" y="35"/>
                    </a:cxn>
                    <a:cxn ang="0">
                      <a:pos x="25" y="27"/>
                    </a:cxn>
                    <a:cxn ang="0">
                      <a:pos x="35" y="19"/>
                    </a:cxn>
                    <a:cxn ang="0">
                      <a:pos x="36" y="18"/>
                    </a:cxn>
                    <a:cxn ang="0">
                      <a:pos x="40" y="16"/>
                    </a:cxn>
                    <a:cxn ang="0">
                      <a:pos x="40" y="14"/>
                    </a:cxn>
                    <a:cxn ang="0">
                      <a:pos x="40" y="11"/>
                    </a:cxn>
                    <a:cxn ang="0">
                      <a:pos x="39" y="9"/>
                    </a:cxn>
                    <a:cxn ang="0">
                      <a:pos x="35" y="7"/>
                    </a:cxn>
                  </a:cxnLst>
                  <a:rect l="0" t="0" r="r" b="b"/>
                  <a:pathLst>
                    <a:path w="71" h="55">
                      <a:moveTo>
                        <a:pt x="35" y="7"/>
                      </a:moveTo>
                      <a:lnTo>
                        <a:pt x="40" y="4"/>
                      </a:lnTo>
                      <a:lnTo>
                        <a:pt x="46" y="1"/>
                      </a:lnTo>
                      <a:lnTo>
                        <a:pt x="53" y="0"/>
                      </a:lnTo>
                      <a:lnTo>
                        <a:pt x="60" y="0"/>
                      </a:lnTo>
                      <a:lnTo>
                        <a:pt x="62" y="0"/>
                      </a:lnTo>
                      <a:lnTo>
                        <a:pt x="65" y="3"/>
                      </a:lnTo>
                      <a:lnTo>
                        <a:pt x="67" y="4"/>
                      </a:lnTo>
                      <a:lnTo>
                        <a:pt x="68" y="6"/>
                      </a:lnTo>
                      <a:lnTo>
                        <a:pt x="71" y="8"/>
                      </a:lnTo>
                      <a:lnTo>
                        <a:pt x="71" y="11"/>
                      </a:lnTo>
                      <a:lnTo>
                        <a:pt x="71" y="15"/>
                      </a:lnTo>
                      <a:lnTo>
                        <a:pt x="71" y="19"/>
                      </a:lnTo>
                      <a:lnTo>
                        <a:pt x="62" y="19"/>
                      </a:lnTo>
                      <a:lnTo>
                        <a:pt x="53" y="19"/>
                      </a:lnTo>
                      <a:lnTo>
                        <a:pt x="61" y="25"/>
                      </a:lnTo>
                      <a:lnTo>
                        <a:pt x="64" y="25"/>
                      </a:lnTo>
                      <a:lnTo>
                        <a:pt x="64" y="27"/>
                      </a:lnTo>
                      <a:lnTo>
                        <a:pt x="63" y="29"/>
                      </a:lnTo>
                      <a:lnTo>
                        <a:pt x="61" y="30"/>
                      </a:lnTo>
                      <a:lnTo>
                        <a:pt x="57" y="31"/>
                      </a:lnTo>
                      <a:lnTo>
                        <a:pt x="52" y="34"/>
                      </a:lnTo>
                      <a:lnTo>
                        <a:pt x="46" y="37"/>
                      </a:lnTo>
                      <a:lnTo>
                        <a:pt x="42" y="38"/>
                      </a:lnTo>
                      <a:lnTo>
                        <a:pt x="39" y="40"/>
                      </a:lnTo>
                      <a:lnTo>
                        <a:pt x="36" y="45"/>
                      </a:lnTo>
                      <a:lnTo>
                        <a:pt x="35" y="49"/>
                      </a:lnTo>
                      <a:lnTo>
                        <a:pt x="26" y="52"/>
                      </a:lnTo>
                      <a:lnTo>
                        <a:pt x="17" y="53"/>
                      </a:lnTo>
                      <a:lnTo>
                        <a:pt x="9" y="55"/>
                      </a:lnTo>
                      <a:lnTo>
                        <a:pt x="0" y="55"/>
                      </a:lnTo>
                      <a:lnTo>
                        <a:pt x="2" y="49"/>
                      </a:lnTo>
                      <a:lnTo>
                        <a:pt x="6" y="44"/>
                      </a:lnTo>
                      <a:lnTo>
                        <a:pt x="10" y="39"/>
                      </a:lnTo>
                      <a:lnTo>
                        <a:pt x="15" y="35"/>
                      </a:lnTo>
                      <a:lnTo>
                        <a:pt x="25" y="27"/>
                      </a:lnTo>
                      <a:lnTo>
                        <a:pt x="35" y="19"/>
                      </a:lnTo>
                      <a:lnTo>
                        <a:pt x="36" y="18"/>
                      </a:lnTo>
                      <a:lnTo>
                        <a:pt x="40" y="16"/>
                      </a:lnTo>
                      <a:lnTo>
                        <a:pt x="40" y="14"/>
                      </a:lnTo>
                      <a:lnTo>
                        <a:pt x="40" y="11"/>
                      </a:lnTo>
                      <a:lnTo>
                        <a:pt x="39" y="9"/>
                      </a:lnTo>
                      <a:lnTo>
                        <a:pt x="35" y="7"/>
                      </a:lnTo>
                    </a:path>
                  </a:pathLst>
                </a:custGeom>
                <a:grpFill/>
                <a:ln w="12700">
                  <a:solidFill>
                    <a:sysClr val="windowText" lastClr="000000"/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marL="0" marR="0" lvl="0" indent="0" algn="ctr" defTabSz="544237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00" b="1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Arial" pitchFamily="34" charset="0"/>
                  </a:endParaRPr>
                </a:p>
              </p:txBody>
            </p:sp>
            <p:sp>
              <p:nvSpPr>
                <p:cNvPr id="114" name="Freeform 136">
                  <a:extLst>
                    <a:ext uri="{FF2B5EF4-FFF2-40B4-BE49-F238E27FC236}">
                      <a16:creationId xmlns:a16="http://schemas.microsoft.com/office/drawing/2014/main" id="{9BB2E8EF-5842-4D92-8FEC-2CBE11A747C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8159" y="8026881"/>
                  <a:ext cx="28304" cy="34594"/>
                </a:xfrm>
                <a:custGeom>
                  <a:avLst/>
                  <a:gdLst/>
                  <a:ahLst/>
                  <a:cxnLst>
                    <a:cxn ang="0">
                      <a:pos x="42" y="24"/>
                    </a:cxn>
                    <a:cxn ang="0">
                      <a:pos x="38" y="22"/>
                    </a:cxn>
                    <a:cxn ang="0">
                      <a:pos x="35" y="20"/>
                    </a:cxn>
                    <a:cxn ang="0">
                      <a:pos x="34" y="17"/>
                    </a:cxn>
                    <a:cxn ang="0">
                      <a:pos x="33" y="15"/>
                    </a:cxn>
                    <a:cxn ang="0">
                      <a:pos x="33" y="11"/>
                    </a:cxn>
                    <a:cxn ang="0">
                      <a:pos x="29" y="6"/>
                    </a:cxn>
                    <a:cxn ang="0">
                      <a:pos x="27" y="2"/>
                    </a:cxn>
                    <a:cxn ang="0">
                      <a:pos x="24" y="1"/>
                    </a:cxn>
                    <a:cxn ang="0">
                      <a:pos x="20" y="0"/>
                    </a:cxn>
                    <a:cxn ang="0">
                      <a:pos x="17" y="0"/>
                    </a:cxn>
                    <a:cxn ang="0">
                      <a:pos x="12" y="2"/>
                    </a:cxn>
                    <a:cxn ang="0">
                      <a:pos x="6" y="6"/>
                    </a:cxn>
                    <a:cxn ang="0">
                      <a:pos x="4" y="6"/>
                    </a:cxn>
                    <a:cxn ang="0">
                      <a:pos x="3" y="7"/>
                    </a:cxn>
                    <a:cxn ang="0">
                      <a:pos x="2" y="9"/>
                    </a:cxn>
                    <a:cxn ang="0">
                      <a:pos x="0" y="10"/>
                    </a:cxn>
                    <a:cxn ang="0">
                      <a:pos x="0" y="13"/>
                    </a:cxn>
                    <a:cxn ang="0">
                      <a:pos x="0" y="17"/>
                    </a:cxn>
                    <a:cxn ang="0">
                      <a:pos x="3" y="22"/>
                    </a:cxn>
                    <a:cxn ang="0">
                      <a:pos x="8" y="24"/>
                    </a:cxn>
                    <a:cxn ang="0">
                      <a:pos x="14" y="26"/>
                    </a:cxn>
                    <a:cxn ang="0">
                      <a:pos x="19" y="27"/>
                    </a:cxn>
                    <a:cxn ang="0">
                      <a:pos x="24" y="30"/>
                    </a:cxn>
                    <a:cxn ang="0">
                      <a:pos x="28" y="32"/>
                    </a:cxn>
                    <a:cxn ang="0">
                      <a:pos x="29" y="34"/>
                    </a:cxn>
                    <a:cxn ang="0">
                      <a:pos x="30" y="36"/>
                    </a:cxn>
                    <a:cxn ang="0">
                      <a:pos x="30" y="38"/>
                    </a:cxn>
                    <a:cxn ang="0">
                      <a:pos x="29" y="42"/>
                    </a:cxn>
                    <a:cxn ang="0">
                      <a:pos x="24" y="45"/>
                    </a:cxn>
                    <a:cxn ang="0">
                      <a:pos x="18" y="47"/>
                    </a:cxn>
                    <a:cxn ang="0">
                      <a:pos x="16" y="48"/>
                    </a:cxn>
                    <a:cxn ang="0">
                      <a:pos x="14" y="50"/>
                    </a:cxn>
                    <a:cxn ang="0">
                      <a:pos x="13" y="52"/>
                    </a:cxn>
                    <a:cxn ang="0">
                      <a:pos x="12" y="53"/>
                    </a:cxn>
                    <a:cxn ang="0">
                      <a:pos x="13" y="55"/>
                    </a:cxn>
                    <a:cxn ang="0">
                      <a:pos x="14" y="57"/>
                    </a:cxn>
                    <a:cxn ang="0">
                      <a:pos x="16" y="60"/>
                    </a:cxn>
                    <a:cxn ang="0">
                      <a:pos x="18" y="62"/>
                    </a:cxn>
                    <a:cxn ang="0">
                      <a:pos x="24" y="64"/>
                    </a:cxn>
                    <a:cxn ang="0">
                      <a:pos x="29" y="65"/>
                    </a:cxn>
                    <a:cxn ang="0">
                      <a:pos x="42" y="60"/>
                    </a:cxn>
                    <a:cxn ang="0">
                      <a:pos x="53" y="53"/>
                    </a:cxn>
                    <a:cxn ang="0">
                      <a:pos x="57" y="51"/>
                    </a:cxn>
                    <a:cxn ang="0">
                      <a:pos x="59" y="47"/>
                    </a:cxn>
                    <a:cxn ang="0">
                      <a:pos x="59" y="43"/>
                    </a:cxn>
                    <a:cxn ang="0">
                      <a:pos x="58" y="38"/>
                    </a:cxn>
                    <a:cxn ang="0">
                      <a:pos x="56" y="34"/>
                    </a:cxn>
                    <a:cxn ang="0">
                      <a:pos x="53" y="30"/>
                    </a:cxn>
                    <a:cxn ang="0">
                      <a:pos x="47" y="26"/>
                    </a:cxn>
                    <a:cxn ang="0">
                      <a:pos x="42" y="24"/>
                    </a:cxn>
                  </a:cxnLst>
                  <a:rect l="0" t="0" r="r" b="b"/>
                  <a:pathLst>
                    <a:path w="59" h="65">
                      <a:moveTo>
                        <a:pt x="42" y="24"/>
                      </a:moveTo>
                      <a:lnTo>
                        <a:pt x="38" y="22"/>
                      </a:lnTo>
                      <a:lnTo>
                        <a:pt x="35" y="20"/>
                      </a:lnTo>
                      <a:lnTo>
                        <a:pt x="34" y="17"/>
                      </a:lnTo>
                      <a:lnTo>
                        <a:pt x="33" y="15"/>
                      </a:lnTo>
                      <a:lnTo>
                        <a:pt x="33" y="11"/>
                      </a:lnTo>
                      <a:lnTo>
                        <a:pt x="29" y="6"/>
                      </a:lnTo>
                      <a:lnTo>
                        <a:pt x="27" y="2"/>
                      </a:lnTo>
                      <a:lnTo>
                        <a:pt x="24" y="1"/>
                      </a:lnTo>
                      <a:lnTo>
                        <a:pt x="20" y="0"/>
                      </a:lnTo>
                      <a:lnTo>
                        <a:pt x="17" y="0"/>
                      </a:lnTo>
                      <a:lnTo>
                        <a:pt x="12" y="2"/>
                      </a:lnTo>
                      <a:lnTo>
                        <a:pt x="6" y="6"/>
                      </a:lnTo>
                      <a:lnTo>
                        <a:pt x="4" y="6"/>
                      </a:lnTo>
                      <a:lnTo>
                        <a:pt x="3" y="7"/>
                      </a:lnTo>
                      <a:lnTo>
                        <a:pt x="2" y="9"/>
                      </a:lnTo>
                      <a:lnTo>
                        <a:pt x="0" y="10"/>
                      </a:lnTo>
                      <a:lnTo>
                        <a:pt x="0" y="13"/>
                      </a:lnTo>
                      <a:lnTo>
                        <a:pt x="0" y="17"/>
                      </a:lnTo>
                      <a:lnTo>
                        <a:pt x="3" y="22"/>
                      </a:lnTo>
                      <a:lnTo>
                        <a:pt x="8" y="24"/>
                      </a:lnTo>
                      <a:lnTo>
                        <a:pt x="14" y="26"/>
                      </a:lnTo>
                      <a:lnTo>
                        <a:pt x="19" y="27"/>
                      </a:lnTo>
                      <a:lnTo>
                        <a:pt x="24" y="30"/>
                      </a:lnTo>
                      <a:lnTo>
                        <a:pt x="28" y="32"/>
                      </a:lnTo>
                      <a:lnTo>
                        <a:pt x="29" y="34"/>
                      </a:lnTo>
                      <a:lnTo>
                        <a:pt x="30" y="36"/>
                      </a:lnTo>
                      <a:lnTo>
                        <a:pt x="30" y="38"/>
                      </a:lnTo>
                      <a:lnTo>
                        <a:pt x="29" y="42"/>
                      </a:lnTo>
                      <a:lnTo>
                        <a:pt x="24" y="45"/>
                      </a:lnTo>
                      <a:lnTo>
                        <a:pt x="18" y="47"/>
                      </a:lnTo>
                      <a:lnTo>
                        <a:pt x="16" y="48"/>
                      </a:lnTo>
                      <a:lnTo>
                        <a:pt x="14" y="50"/>
                      </a:lnTo>
                      <a:lnTo>
                        <a:pt x="13" y="52"/>
                      </a:lnTo>
                      <a:lnTo>
                        <a:pt x="12" y="53"/>
                      </a:lnTo>
                      <a:lnTo>
                        <a:pt x="13" y="55"/>
                      </a:lnTo>
                      <a:lnTo>
                        <a:pt x="14" y="57"/>
                      </a:lnTo>
                      <a:lnTo>
                        <a:pt x="16" y="60"/>
                      </a:lnTo>
                      <a:lnTo>
                        <a:pt x="18" y="62"/>
                      </a:lnTo>
                      <a:lnTo>
                        <a:pt x="24" y="64"/>
                      </a:lnTo>
                      <a:lnTo>
                        <a:pt x="29" y="65"/>
                      </a:lnTo>
                      <a:lnTo>
                        <a:pt x="42" y="60"/>
                      </a:lnTo>
                      <a:lnTo>
                        <a:pt x="53" y="53"/>
                      </a:lnTo>
                      <a:lnTo>
                        <a:pt x="57" y="51"/>
                      </a:lnTo>
                      <a:lnTo>
                        <a:pt x="59" y="47"/>
                      </a:lnTo>
                      <a:lnTo>
                        <a:pt x="59" y="43"/>
                      </a:lnTo>
                      <a:lnTo>
                        <a:pt x="58" y="38"/>
                      </a:lnTo>
                      <a:lnTo>
                        <a:pt x="56" y="34"/>
                      </a:lnTo>
                      <a:lnTo>
                        <a:pt x="53" y="30"/>
                      </a:lnTo>
                      <a:lnTo>
                        <a:pt x="47" y="26"/>
                      </a:lnTo>
                      <a:lnTo>
                        <a:pt x="42" y="24"/>
                      </a:lnTo>
                      <a:close/>
                    </a:path>
                  </a:pathLst>
                </a:custGeom>
                <a:grpFill/>
                <a:ln w="12700">
                  <a:solidFill>
                    <a:sysClr val="windowText" lastClr="000000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marL="0" marR="0" lvl="0" indent="0" algn="ctr" defTabSz="544237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00" b="1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Arial" pitchFamily="34" charset="0"/>
                  </a:endParaRPr>
                </a:p>
              </p:txBody>
            </p:sp>
            <p:sp>
              <p:nvSpPr>
                <p:cNvPr id="115" name="Freeform 137">
                  <a:extLst>
                    <a:ext uri="{FF2B5EF4-FFF2-40B4-BE49-F238E27FC236}">
                      <a16:creationId xmlns:a16="http://schemas.microsoft.com/office/drawing/2014/main" id="{80877B12-43B3-4B03-912C-6EA460515F9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8159" y="8026881"/>
                  <a:ext cx="28304" cy="34594"/>
                </a:xfrm>
                <a:custGeom>
                  <a:avLst/>
                  <a:gdLst/>
                  <a:ahLst/>
                  <a:cxnLst>
                    <a:cxn ang="0">
                      <a:pos x="42" y="24"/>
                    </a:cxn>
                    <a:cxn ang="0">
                      <a:pos x="38" y="22"/>
                    </a:cxn>
                    <a:cxn ang="0">
                      <a:pos x="35" y="20"/>
                    </a:cxn>
                    <a:cxn ang="0">
                      <a:pos x="34" y="17"/>
                    </a:cxn>
                    <a:cxn ang="0">
                      <a:pos x="33" y="15"/>
                    </a:cxn>
                    <a:cxn ang="0">
                      <a:pos x="33" y="11"/>
                    </a:cxn>
                    <a:cxn ang="0">
                      <a:pos x="29" y="6"/>
                    </a:cxn>
                    <a:cxn ang="0">
                      <a:pos x="27" y="2"/>
                    </a:cxn>
                    <a:cxn ang="0">
                      <a:pos x="24" y="1"/>
                    </a:cxn>
                    <a:cxn ang="0">
                      <a:pos x="20" y="0"/>
                    </a:cxn>
                    <a:cxn ang="0">
                      <a:pos x="17" y="0"/>
                    </a:cxn>
                    <a:cxn ang="0">
                      <a:pos x="12" y="2"/>
                    </a:cxn>
                    <a:cxn ang="0">
                      <a:pos x="6" y="6"/>
                    </a:cxn>
                    <a:cxn ang="0">
                      <a:pos x="4" y="6"/>
                    </a:cxn>
                    <a:cxn ang="0">
                      <a:pos x="3" y="7"/>
                    </a:cxn>
                    <a:cxn ang="0">
                      <a:pos x="2" y="9"/>
                    </a:cxn>
                    <a:cxn ang="0">
                      <a:pos x="0" y="10"/>
                    </a:cxn>
                    <a:cxn ang="0">
                      <a:pos x="0" y="13"/>
                    </a:cxn>
                    <a:cxn ang="0">
                      <a:pos x="0" y="17"/>
                    </a:cxn>
                    <a:cxn ang="0">
                      <a:pos x="3" y="22"/>
                    </a:cxn>
                    <a:cxn ang="0">
                      <a:pos x="8" y="24"/>
                    </a:cxn>
                    <a:cxn ang="0">
                      <a:pos x="14" y="26"/>
                    </a:cxn>
                    <a:cxn ang="0">
                      <a:pos x="19" y="27"/>
                    </a:cxn>
                    <a:cxn ang="0">
                      <a:pos x="24" y="30"/>
                    </a:cxn>
                    <a:cxn ang="0">
                      <a:pos x="28" y="32"/>
                    </a:cxn>
                    <a:cxn ang="0">
                      <a:pos x="29" y="34"/>
                    </a:cxn>
                    <a:cxn ang="0">
                      <a:pos x="30" y="36"/>
                    </a:cxn>
                    <a:cxn ang="0">
                      <a:pos x="30" y="38"/>
                    </a:cxn>
                    <a:cxn ang="0">
                      <a:pos x="29" y="42"/>
                    </a:cxn>
                    <a:cxn ang="0">
                      <a:pos x="24" y="45"/>
                    </a:cxn>
                    <a:cxn ang="0">
                      <a:pos x="18" y="47"/>
                    </a:cxn>
                    <a:cxn ang="0">
                      <a:pos x="16" y="48"/>
                    </a:cxn>
                    <a:cxn ang="0">
                      <a:pos x="14" y="50"/>
                    </a:cxn>
                    <a:cxn ang="0">
                      <a:pos x="13" y="52"/>
                    </a:cxn>
                    <a:cxn ang="0">
                      <a:pos x="12" y="53"/>
                    </a:cxn>
                    <a:cxn ang="0">
                      <a:pos x="13" y="55"/>
                    </a:cxn>
                    <a:cxn ang="0">
                      <a:pos x="14" y="57"/>
                    </a:cxn>
                    <a:cxn ang="0">
                      <a:pos x="16" y="60"/>
                    </a:cxn>
                    <a:cxn ang="0">
                      <a:pos x="18" y="62"/>
                    </a:cxn>
                    <a:cxn ang="0">
                      <a:pos x="24" y="64"/>
                    </a:cxn>
                    <a:cxn ang="0">
                      <a:pos x="29" y="65"/>
                    </a:cxn>
                    <a:cxn ang="0">
                      <a:pos x="42" y="60"/>
                    </a:cxn>
                    <a:cxn ang="0">
                      <a:pos x="53" y="53"/>
                    </a:cxn>
                    <a:cxn ang="0">
                      <a:pos x="57" y="51"/>
                    </a:cxn>
                    <a:cxn ang="0">
                      <a:pos x="59" y="47"/>
                    </a:cxn>
                    <a:cxn ang="0">
                      <a:pos x="59" y="43"/>
                    </a:cxn>
                    <a:cxn ang="0">
                      <a:pos x="58" y="38"/>
                    </a:cxn>
                    <a:cxn ang="0">
                      <a:pos x="56" y="34"/>
                    </a:cxn>
                    <a:cxn ang="0">
                      <a:pos x="53" y="30"/>
                    </a:cxn>
                    <a:cxn ang="0">
                      <a:pos x="47" y="26"/>
                    </a:cxn>
                    <a:cxn ang="0">
                      <a:pos x="42" y="24"/>
                    </a:cxn>
                  </a:cxnLst>
                  <a:rect l="0" t="0" r="r" b="b"/>
                  <a:pathLst>
                    <a:path w="59" h="65">
                      <a:moveTo>
                        <a:pt x="42" y="24"/>
                      </a:moveTo>
                      <a:lnTo>
                        <a:pt x="38" y="22"/>
                      </a:lnTo>
                      <a:lnTo>
                        <a:pt x="35" y="20"/>
                      </a:lnTo>
                      <a:lnTo>
                        <a:pt x="34" y="17"/>
                      </a:lnTo>
                      <a:lnTo>
                        <a:pt x="33" y="15"/>
                      </a:lnTo>
                      <a:lnTo>
                        <a:pt x="33" y="11"/>
                      </a:lnTo>
                      <a:lnTo>
                        <a:pt x="29" y="6"/>
                      </a:lnTo>
                      <a:lnTo>
                        <a:pt x="27" y="2"/>
                      </a:lnTo>
                      <a:lnTo>
                        <a:pt x="24" y="1"/>
                      </a:lnTo>
                      <a:lnTo>
                        <a:pt x="20" y="0"/>
                      </a:lnTo>
                      <a:lnTo>
                        <a:pt x="17" y="0"/>
                      </a:lnTo>
                      <a:lnTo>
                        <a:pt x="12" y="2"/>
                      </a:lnTo>
                      <a:lnTo>
                        <a:pt x="6" y="6"/>
                      </a:lnTo>
                      <a:lnTo>
                        <a:pt x="4" y="6"/>
                      </a:lnTo>
                      <a:lnTo>
                        <a:pt x="3" y="7"/>
                      </a:lnTo>
                      <a:lnTo>
                        <a:pt x="2" y="9"/>
                      </a:lnTo>
                      <a:lnTo>
                        <a:pt x="0" y="10"/>
                      </a:lnTo>
                      <a:lnTo>
                        <a:pt x="0" y="13"/>
                      </a:lnTo>
                      <a:lnTo>
                        <a:pt x="0" y="17"/>
                      </a:lnTo>
                      <a:lnTo>
                        <a:pt x="3" y="22"/>
                      </a:lnTo>
                      <a:lnTo>
                        <a:pt x="8" y="24"/>
                      </a:lnTo>
                      <a:lnTo>
                        <a:pt x="14" y="26"/>
                      </a:lnTo>
                      <a:lnTo>
                        <a:pt x="19" y="27"/>
                      </a:lnTo>
                      <a:lnTo>
                        <a:pt x="24" y="30"/>
                      </a:lnTo>
                      <a:lnTo>
                        <a:pt x="28" y="32"/>
                      </a:lnTo>
                      <a:lnTo>
                        <a:pt x="29" y="34"/>
                      </a:lnTo>
                      <a:lnTo>
                        <a:pt x="30" y="36"/>
                      </a:lnTo>
                      <a:lnTo>
                        <a:pt x="30" y="38"/>
                      </a:lnTo>
                      <a:lnTo>
                        <a:pt x="29" y="42"/>
                      </a:lnTo>
                      <a:lnTo>
                        <a:pt x="24" y="45"/>
                      </a:lnTo>
                      <a:lnTo>
                        <a:pt x="18" y="47"/>
                      </a:lnTo>
                      <a:lnTo>
                        <a:pt x="16" y="48"/>
                      </a:lnTo>
                      <a:lnTo>
                        <a:pt x="14" y="50"/>
                      </a:lnTo>
                      <a:lnTo>
                        <a:pt x="13" y="52"/>
                      </a:lnTo>
                      <a:lnTo>
                        <a:pt x="12" y="53"/>
                      </a:lnTo>
                      <a:lnTo>
                        <a:pt x="13" y="55"/>
                      </a:lnTo>
                      <a:lnTo>
                        <a:pt x="14" y="57"/>
                      </a:lnTo>
                      <a:lnTo>
                        <a:pt x="16" y="60"/>
                      </a:lnTo>
                      <a:lnTo>
                        <a:pt x="18" y="62"/>
                      </a:lnTo>
                      <a:lnTo>
                        <a:pt x="24" y="64"/>
                      </a:lnTo>
                      <a:lnTo>
                        <a:pt x="29" y="65"/>
                      </a:lnTo>
                      <a:lnTo>
                        <a:pt x="42" y="60"/>
                      </a:lnTo>
                      <a:lnTo>
                        <a:pt x="53" y="53"/>
                      </a:lnTo>
                      <a:lnTo>
                        <a:pt x="57" y="51"/>
                      </a:lnTo>
                      <a:lnTo>
                        <a:pt x="59" y="47"/>
                      </a:lnTo>
                      <a:lnTo>
                        <a:pt x="59" y="43"/>
                      </a:lnTo>
                      <a:lnTo>
                        <a:pt x="58" y="38"/>
                      </a:lnTo>
                      <a:lnTo>
                        <a:pt x="56" y="34"/>
                      </a:lnTo>
                      <a:lnTo>
                        <a:pt x="53" y="30"/>
                      </a:lnTo>
                      <a:lnTo>
                        <a:pt x="47" y="26"/>
                      </a:lnTo>
                      <a:lnTo>
                        <a:pt x="42" y="24"/>
                      </a:lnTo>
                    </a:path>
                  </a:pathLst>
                </a:custGeom>
                <a:grpFill/>
                <a:ln w="12700">
                  <a:solidFill>
                    <a:sysClr val="windowText" lastClr="000000"/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marL="0" marR="0" lvl="0" indent="0" algn="ctr" defTabSz="544237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00" b="1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Arial" pitchFamily="34" charset="0"/>
                  </a:endParaRPr>
                </a:p>
              </p:txBody>
            </p:sp>
            <p:sp>
              <p:nvSpPr>
                <p:cNvPr id="116" name="Freeform 138">
                  <a:extLst>
                    <a:ext uri="{FF2B5EF4-FFF2-40B4-BE49-F238E27FC236}">
                      <a16:creationId xmlns:a16="http://schemas.microsoft.com/office/drawing/2014/main" id="{9D82434B-8A7F-4641-9199-2AAC59A7F45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695" y="8030026"/>
                  <a:ext cx="44029" cy="31449"/>
                </a:xfrm>
                <a:custGeom>
                  <a:avLst/>
                  <a:gdLst/>
                  <a:ahLst/>
                  <a:cxnLst>
                    <a:cxn ang="0">
                      <a:pos x="59" y="23"/>
                    </a:cxn>
                    <a:cxn ang="0">
                      <a:pos x="58" y="17"/>
                    </a:cxn>
                    <a:cxn ang="0">
                      <a:pos x="55" y="12"/>
                    </a:cxn>
                    <a:cxn ang="0">
                      <a:pos x="53" y="9"/>
                    </a:cxn>
                    <a:cxn ang="0">
                      <a:pos x="52" y="7"/>
                    </a:cxn>
                    <a:cxn ang="0">
                      <a:pos x="53" y="6"/>
                    </a:cxn>
                    <a:cxn ang="0">
                      <a:pos x="54" y="5"/>
                    </a:cxn>
                    <a:cxn ang="0">
                      <a:pos x="62" y="2"/>
                    </a:cxn>
                    <a:cxn ang="0">
                      <a:pos x="68" y="0"/>
                    </a:cxn>
                    <a:cxn ang="0">
                      <a:pos x="70" y="0"/>
                    </a:cxn>
                    <a:cxn ang="0">
                      <a:pos x="73" y="2"/>
                    </a:cxn>
                    <a:cxn ang="0">
                      <a:pos x="75" y="3"/>
                    </a:cxn>
                    <a:cxn ang="0">
                      <a:pos x="77" y="5"/>
                    </a:cxn>
                    <a:cxn ang="0">
                      <a:pos x="82" y="15"/>
                    </a:cxn>
                    <a:cxn ang="0">
                      <a:pos x="84" y="24"/>
                    </a:cxn>
                    <a:cxn ang="0">
                      <a:pos x="84" y="28"/>
                    </a:cxn>
                    <a:cxn ang="0">
                      <a:pos x="83" y="31"/>
                    </a:cxn>
                    <a:cxn ang="0">
                      <a:pos x="80" y="34"/>
                    </a:cxn>
                    <a:cxn ang="0">
                      <a:pos x="77" y="35"/>
                    </a:cxn>
                    <a:cxn ang="0">
                      <a:pos x="59" y="44"/>
                    </a:cxn>
                    <a:cxn ang="0">
                      <a:pos x="42" y="50"/>
                    </a:cxn>
                    <a:cxn ang="0">
                      <a:pos x="32" y="54"/>
                    </a:cxn>
                    <a:cxn ang="0">
                      <a:pos x="22" y="56"/>
                    </a:cxn>
                    <a:cxn ang="0">
                      <a:pos x="12" y="58"/>
                    </a:cxn>
                    <a:cxn ang="0">
                      <a:pos x="1" y="58"/>
                    </a:cxn>
                    <a:cxn ang="0">
                      <a:pos x="0" y="54"/>
                    </a:cxn>
                    <a:cxn ang="0">
                      <a:pos x="0" y="50"/>
                    </a:cxn>
                    <a:cxn ang="0">
                      <a:pos x="1" y="48"/>
                    </a:cxn>
                    <a:cxn ang="0">
                      <a:pos x="3" y="45"/>
                    </a:cxn>
                    <a:cxn ang="0">
                      <a:pos x="11" y="41"/>
                    </a:cxn>
                    <a:cxn ang="0">
                      <a:pos x="22" y="38"/>
                    </a:cxn>
                    <a:cxn ang="0">
                      <a:pos x="33" y="36"/>
                    </a:cxn>
                    <a:cxn ang="0">
                      <a:pos x="44" y="33"/>
                    </a:cxn>
                    <a:cxn ang="0">
                      <a:pos x="48" y="30"/>
                    </a:cxn>
                    <a:cxn ang="0">
                      <a:pos x="53" y="28"/>
                    </a:cxn>
                    <a:cxn ang="0">
                      <a:pos x="57" y="26"/>
                    </a:cxn>
                    <a:cxn ang="0">
                      <a:pos x="59" y="23"/>
                    </a:cxn>
                  </a:cxnLst>
                  <a:rect l="0" t="0" r="r" b="b"/>
                  <a:pathLst>
                    <a:path w="84" h="58">
                      <a:moveTo>
                        <a:pt x="59" y="23"/>
                      </a:moveTo>
                      <a:lnTo>
                        <a:pt x="58" y="17"/>
                      </a:lnTo>
                      <a:lnTo>
                        <a:pt x="55" y="12"/>
                      </a:lnTo>
                      <a:lnTo>
                        <a:pt x="53" y="9"/>
                      </a:lnTo>
                      <a:lnTo>
                        <a:pt x="52" y="7"/>
                      </a:lnTo>
                      <a:lnTo>
                        <a:pt x="53" y="6"/>
                      </a:lnTo>
                      <a:lnTo>
                        <a:pt x="54" y="5"/>
                      </a:lnTo>
                      <a:lnTo>
                        <a:pt x="62" y="2"/>
                      </a:lnTo>
                      <a:lnTo>
                        <a:pt x="68" y="0"/>
                      </a:lnTo>
                      <a:lnTo>
                        <a:pt x="70" y="0"/>
                      </a:lnTo>
                      <a:lnTo>
                        <a:pt x="73" y="2"/>
                      </a:lnTo>
                      <a:lnTo>
                        <a:pt x="75" y="3"/>
                      </a:lnTo>
                      <a:lnTo>
                        <a:pt x="77" y="5"/>
                      </a:lnTo>
                      <a:lnTo>
                        <a:pt x="82" y="15"/>
                      </a:lnTo>
                      <a:lnTo>
                        <a:pt x="84" y="24"/>
                      </a:lnTo>
                      <a:lnTo>
                        <a:pt x="84" y="28"/>
                      </a:lnTo>
                      <a:lnTo>
                        <a:pt x="83" y="31"/>
                      </a:lnTo>
                      <a:lnTo>
                        <a:pt x="80" y="34"/>
                      </a:lnTo>
                      <a:lnTo>
                        <a:pt x="77" y="35"/>
                      </a:lnTo>
                      <a:lnTo>
                        <a:pt x="59" y="44"/>
                      </a:lnTo>
                      <a:lnTo>
                        <a:pt x="42" y="50"/>
                      </a:lnTo>
                      <a:lnTo>
                        <a:pt x="32" y="54"/>
                      </a:lnTo>
                      <a:lnTo>
                        <a:pt x="22" y="56"/>
                      </a:lnTo>
                      <a:lnTo>
                        <a:pt x="12" y="58"/>
                      </a:lnTo>
                      <a:lnTo>
                        <a:pt x="1" y="58"/>
                      </a:lnTo>
                      <a:lnTo>
                        <a:pt x="0" y="54"/>
                      </a:lnTo>
                      <a:lnTo>
                        <a:pt x="0" y="50"/>
                      </a:lnTo>
                      <a:lnTo>
                        <a:pt x="1" y="48"/>
                      </a:lnTo>
                      <a:lnTo>
                        <a:pt x="3" y="45"/>
                      </a:lnTo>
                      <a:lnTo>
                        <a:pt x="11" y="41"/>
                      </a:lnTo>
                      <a:lnTo>
                        <a:pt x="22" y="38"/>
                      </a:lnTo>
                      <a:lnTo>
                        <a:pt x="33" y="36"/>
                      </a:lnTo>
                      <a:lnTo>
                        <a:pt x="44" y="33"/>
                      </a:lnTo>
                      <a:lnTo>
                        <a:pt x="48" y="30"/>
                      </a:lnTo>
                      <a:lnTo>
                        <a:pt x="53" y="28"/>
                      </a:lnTo>
                      <a:lnTo>
                        <a:pt x="57" y="26"/>
                      </a:lnTo>
                      <a:lnTo>
                        <a:pt x="59" y="23"/>
                      </a:lnTo>
                      <a:close/>
                    </a:path>
                  </a:pathLst>
                </a:custGeom>
                <a:grpFill/>
                <a:ln w="12700">
                  <a:solidFill>
                    <a:sysClr val="windowText" lastClr="000000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marL="0" marR="0" lvl="0" indent="0" algn="ctr" defTabSz="544237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00" b="1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Arial" pitchFamily="34" charset="0"/>
                  </a:endParaRPr>
                </a:p>
              </p:txBody>
            </p:sp>
            <p:sp>
              <p:nvSpPr>
                <p:cNvPr id="117" name="Freeform 139">
                  <a:extLst>
                    <a:ext uri="{FF2B5EF4-FFF2-40B4-BE49-F238E27FC236}">
                      <a16:creationId xmlns:a16="http://schemas.microsoft.com/office/drawing/2014/main" id="{14332A24-6370-4720-A2A4-B15DCDF54E4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695" y="8030026"/>
                  <a:ext cx="44029" cy="31449"/>
                </a:xfrm>
                <a:custGeom>
                  <a:avLst/>
                  <a:gdLst/>
                  <a:ahLst/>
                  <a:cxnLst>
                    <a:cxn ang="0">
                      <a:pos x="59" y="23"/>
                    </a:cxn>
                    <a:cxn ang="0">
                      <a:pos x="58" y="17"/>
                    </a:cxn>
                    <a:cxn ang="0">
                      <a:pos x="55" y="12"/>
                    </a:cxn>
                    <a:cxn ang="0">
                      <a:pos x="53" y="9"/>
                    </a:cxn>
                    <a:cxn ang="0">
                      <a:pos x="52" y="7"/>
                    </a:cxn>
                    <a:cxn ang="0">
                      <a:pos x="53" y="6"/>
                    </a:cxn>
                    <a:cxn ang="0">
                      <a:pos x="54" y="5"/>
                    </a:cxn>
                    <a:cxn ang="0">
                      <a:pos x="62" y="2"/>
                    </a:cxn>
                    <a:cxn ang="0">
                      <a:pos x="68" y="0"/>
                    </a:cxn>
                    <a:cxn ang="0">
                      <a:pos x="70" y="0"/>
                    </a:cxn>
                    <a:cxn ang="0">
                      <a:pos x="73" y="2"/>
                    </a:cxn>
                    <a:cxn ang="0">
                      <a:pos x="75" y="3"/>
                    </a:cxn>
                    <a:cxn ang="0">
                      <a:pos x="77" y="5"/>
                    </a:cxn>
                    <a:cxn ang="0">
                      <a:pos x="82" y="15"/>
                    </a:cxn>
                    <a:cxn ang="0">
                      <a:pos x="84" y="24"/>
                    </a:cxn>
                    <a:cxn ang="0">
                      <a:pos x="84" y="28"/>
                    </a:cxn>
                    <a:cxn ang="0">
                      <a:pos x="83" y="31"/>
                    </a:cxn>
                    <a:cxn ang="0">
                      <a:pos x="80" y="34"/>
                    </a:cxn>
                    <a:cxn ang="0">
                      <a:pos x="77" y="35"/>
                    </a:cxn>
                    <a:cxn ang="0">
                      <a:pos x="59" y="44"/>
                    </a:cxn>
                    <a:cxn ang="0">
                      <a:pos x="42" y="50"/>
                    </a:cxn>
                    <a:cxn ang="0">
                      <a:pos x="32" y="54"/>
                    </a:cxn>
                    <a:cxn ang="0">
                      <a:pos x="22" y="56"/>
                    </a:cxn>
                    <a:cxn ang="0">
                      <a:pos x="12" y="58"/>
                    </a:cxn>
                    <a:cxn ang="0">
                      <a:pos x="1" y="58"/>
                    </a:cxn>
                    <a:cxn ang="0">
                      <a:pos x="0" y="54"/>
                    </a:cxn>
                    <a:cxn ang="0">
                      <a:pos x="0" y="50"/>
                    </a:cxn>
                    <a:cxn ang="0">
                      <a:pos x="1" y="48"/>
                    </a:cxn>
                    <a:cxn ang="0">
                      <a:pos x="3" y="45"/>
                    </a:cxn>
                    <a:cxn ang="0">
                      <a:pos x="11" y="41"/>
                    </a:cxn>
                    <a:cxn ang="0">
                      <a:pos x="22" y="38"/>
                    </a:cxn>
                    <a:cxn ang="0">
                      <a:pos x="33" y="36"/>
                    </a:cxn>
                    <a:cxn ang="0">
                      <a:pos x="44" y="33"/>
                    </a:cxn>
                    <a:cxn ang="0">
                      <a:pos x="48" y="30"/>
                    </a:cxn>
                    <a:cxn ang="0">
                      <a:pos x="53" y="28"/>
                    </a:cxn>
                    <a:cxn ang="0">
                      <a:pos x="57" y="26"/>
                    </a:cxn>
                    <a:cxn ang="0">
                      <a:pos x="59" y="23"/>
                    </a:cxn>
                  </a:cxnLst>
                  <a:rect l="0" t="0" r="r" b="b"/>
                  <a:pathLst>
                    <a:path w="84" h="58">
                      <a:moveTo>
                        <a:pt x="59" y="23"/>
                      </a:moveTo>
                      <a:lnTo>
                        <a:pt x="58" y="17"/>
                      </a:lnTo>
                      <a:lnTo>
                        <a:pt x="55" y="12"/>
                      </a:lnTo>
                      <a:lnTo>
                        <a:pt x="53" y="9"/>
                      </a:lnTo>
                      <a:lnTo>
                        <a:pt x="52" y="7"/>
                      </a:lnTo>
                      <a:lnTo>
                        <a:pt x="53" y="6"/>
                      </a:lnTo>
                      <a:lnTo>
                        <a:pt x="54" y="5"/>
                      </a:lnTo>
                      <a:lnTo>
                        <a:pt x="62" y="2"/>
                      </a:lnTo>
                      <a:lnTo>
                        <a:pt x="68" y="0"/>
                      </a:lnTo>
                      <a:lnTo>
                        <a:pt x="70" y="0"/>
                      </a:lnTo>
                      <a:lnTo>
                        <a:pt x="73" y="2"/>
                      </a:lnTo>
                      <a:lnTo>
                        <a:pt x="75" y="3"/>
                      </a:lnTo>
                      <a:lnTo>
                        <a:pt x="77" y="5"/>
                      </a:lnTo>
                      <a:lnTo>
                        <a:pt x="82" y="15"/>
                      </a:lnTo>
                      <a:lnTo>
                        <a:pt x="84" y="24"/>
                      </a:lnTo>
                      <a:lnTo>
                        <a:pt x="84" y="28"/>
                      </a:lnTo>
                      <a:lnTo>
                        <a:pt x="83" y="31"/>
                      </a:lnTo>
                      <a:lnTo>
                        <a:pt x="80" y="34"/>
                      </a:lnTo>
                      <a:lnTo>
                        <a:pt x="77" y="35"/>
                      </a:lnTo>
                      <a:lnTo>
                        <a:pt x="59" y="44"/>
                      </a:lnTo>
                      <a:lnTo>
                        <a:pt x="42" y="50"/>
                      </a:lnTo>
                      <a:lnTo>
                        <a:pt x="32" y="54"/>
                      </a:lnTo>
                      <a:lnTo>
                        <a:pt x="22" y="56"/>
                      </a:lnTo>
                      <a:lnTo>
                        <a:pt x="12" y="58"/>
                      </a:lnTo>
                      <a:lnTo>
                        <a:pt x="1" y="58"/>
                      </a:lnTo>
                      <a:lnTo>
                        <a:pt x="0" y="54"/>
                      </a:lnTo>
                      <a:lnTo>
                        <a:pt x="0" y="50"/>
                      </a:lnTo>
                      <a:lnTo>
                        <a:pt x="1" y="48"/>
                      </a:lnTo>
                      <a:lnTo>
                        <a:pt x="3" y="45"/>
                      </a:lnTo>
                      <a:lnTo>
                        <a:pt x="11" y="41"/>
                      </a:lnTo>
                      <a:lnTo>
                        <a:pt x="22" y="38"/>
                      </a:lnTo>
                      <a:lnTo>
                        <a:pt x="33" y="36"/>
                      </a:lnTo>
                      <a:lnTo>
                        <a:pt x="44" y="33"/>
                      </a:lnTo>
                      <a:lnTo>
                        <a:pt x="48" y="30"/>
                      </a:lnTo>
                      <a:lnTo>
                        <a:pt x="53" y="28"/>
                      </a:lnTo>
                      <a:lnTo>
                        <a:pt x="57" y="26"/>
                      </a:lnTo>
                      <a:lnTo>
                        <a:pt x="59" y="23"/>
                      </a:lnTo>
                    </a:path>
                  </a:pathLst>
                </a:custGeom>
                <a:grpFill/>
                <a:ln w="12700">
                  <a:solidFill>
                    <a:sysClr val="windowText" lastClr="000000"/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marL="0" marR="0" lvl="0" indent="0" algn="ctr" defTabSz="544237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00" b="1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Arial" pitchFamily="34" charset="0"/>
                  </a:endParaRPr>
                </a:p>
              </p:txBody>
            </p:sp>
            <p:sp>
              <p:nvSpPr>
                <p:cNvPr id="118" name="Freeform 140">
                  <a:extLst>
                    <a:ext uri="{FF2B5EF4-FFF2-40B4-BE49-F238E27FC236}">
                      <a16:creationId xmlns:a16="http://schemas.microsoft.com/office/drawing/2014/main" id="{823550A5-980D-4304-890C-F5C53197A97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13044" y="8030026"/>
                  <a:ext cx="31449" cy="40884"/>
                </a:xfrm>
                <a:custGeom>
                  <a:avLst/>
                  <a:gdLst/>
                  <a:ahLst/>
                  <a:cxnLst>
                    <a:cxn ang="0">
                      <a:pos x="37" y="14"/>
                    </a:cxn>
                    <a:cxn ang="0">
                      <a:pos x="34" y="7"/>
                    </a:cxn>
                    <a:cxn ang="0">
                      <a:pos x="26" y="3"/>
                    </a:cxn>
                    <a:cxn ang="0">
                      <a:pos x="17" y="0"/>
                    </a:cxn>
                    <a:cxn ang="0">
                      <a:pos x="10" y="6"/>
                    </a:cxn>
                    <a:cxn ang="0">
                      <a:pos x="11" y="15"/>
                    </a:cxn>
                    <a:cxn ang="0">
                      <a:pos x="18" y="20"/>
                    </a:cxn>
                    <a:cxn ang="0">
                      <a:pos x="23" y="27"/>
                    </a:cxn>
                    <a:cxn ang="0">
                      <a:pos x="22" y="32"/>
                    </a:cxn>
                    <a:cxn ang="0">
                      <a:pos x="17" y="37"/>
                    </a:cxn>
                    <a:cxn ang="0">
                      <a:pos x="14" y="40"/>
                    </a:cxn>
                    <a:cxn ang="0">
                      <a:pos x="6" y="44"/>
                    </a:cxn>
                    <a:cxn ang="0">
                      <a:pos x="0" y="49"/>
                    </a:cxn>
                    <a:cxn ang="0">
                      <a:pos x="1" y="52"/>
                    </a:cxn>
                    <a:cxn ang="0">
                      <a:pos x="7" y="56"/>
                    </a:cxn>
                    <a:cxn ang="0">
                      <a:pos x="13" y="62"/>
                    </a:cxn>
                    <a:cxn ang="0">
                      <a:pos x="17" y="66"/>
                    </a:cxn>
                    <a:cxn ang="0">
                      <a:pos x="24" y="68"/>
                    </a:cxn>
                    <a:cxn ang="0">
                      <a:pos x="28" y="67"/>
                    </a:cxn>
                    <a:cxn ang="0">
                      <a:pos x="33" y="69"/>
                    </a:cxn>
                    <a:cxn ang="0">
                      <a:pos x="31" y="73"/>
                    </a:cxn>
                    <a:cxn ang="0">
                      <a:pos x="35" y="77"/>
                    </a:cxn>
                    <a:cxn ang="0">
                      <a:pos x="39" y="76"/>
                    </a:cxn>
                    <a:cxn ang="0">
                      <a:pos x="42" y="72"/>
                    </a:cxn>
                    <a:cxn ang="0">
                      <a:pos x="44" y="66"/>
                    </a:cxn>
                    <a:cxn ang="0">
                      <a:pos x="45" y="56"/>
                    </a:cxn>
                    <a:cxn ang="0">
                      <a:pos x="43" y="41"/>
                    </a:cxn>
                    <a:cxn ang="0">
                      <a:pos x="43" y="31"/>
                    </a:cxn>
                    <a:cxn ang="0">
                      <a:pos x="47" y="25"/>
                    </a:cxn>
                    <a:cxn ang="0">
                      <a:pos x="57" y="16"/>
                    </a:cxn>
                    <a:cxn ang="0">
                      <a:pos x="59" y="10"/>
                    </a:cxn>
                    <a:cxn ang="0">
                      <a:pos x="54" y="7"/>
                    </a:cxn>
                    <a:cxn ang="0">
                      <a:pos x="43" y="6"/>
                    </a:cxn>
                    <a:cxn ang="0">
                      <a:pos x="36" y="11"/>
                    </a:cxn>
                  </a:cxnLst>
                  <a:rect l="0" t="0" r="r" b="b"/>
                  <a:pathLst>
                    <a:path w="59" h="77">
                      <a:moveTo>
                        <a:pt x="36" y="18"/>
                      </a:moveTo>
                      <a:lnTo>
                        <a:pt x="37" y="14"/>
                      </a:lnTo>
                      <a:lnTo>
                        <a:pt x="36" y="10"/>
                      </a:lnTo>
                      <a:lnTo>
                        <a:pt x="34" y="7"/>
                      </a:lnTo>
                      <a:lnTo>
                        <a:pt x="31" y="5"/>
                      </a:lnTo>
                      <a:lnTo>
                        <a:pt x="26" y="3"/>
                      </a:lnTo>
                      <a:lnTo>
                        <a:pt x="22" y="1"/>
                      </a:lnTo>
                      <a:lnTo>
                        <a:pt x="17" y="0"/>
                      </a:lnTo>
                      <a:lnTo>
                        <a:pt x="13" y="0"/>
                      </a:lnTo>
                      <a:lnTo>
                        <a:pt x="10" y="6"/>
                      </a:lnTo>
                      <a:lnTo>
                        <a:pt x="6" y="11"/>
                      </a:lnTo>
                      <a:lnTo>
                        <a:pt x="11" y="15"/>
                      </a:lnTo>
                      <a:lnTo>
                        <a:pt x="15" y="17"/>
                      </a:lnTo>
                      <a:lnTo>
                        <a:pt x="18" y="20"/>
                      </a:lnTo>
                      <a:lnTo>
                        <a:pt x="22" y="24"/>
                      </a:lnTo>
                      <a:lnTo>
                        <a:pt x="23" y="27"/>
                      </a:lnTo>
                      <a:lnTo>
                        <a:pt x="23" y="30"/>
                      </a:lnTo>
                      <a:lnTo>
                        <a:pt x="22" y="32"/>
                      </a:lnTo>
                      <a:lnTo>
                        <a:pt x="18" y="36"/>
                      </a:lnTo>
                      <a:lnTo>
                        <a:pt x="17" y="37"/>
                      </a:lnTo>
                      <a:lnTo>
                        <a:pt x="16" y="39"/>
                      </a:lnTo>
                      <a:lnTo>
                        <a:pt x="14" y="40"/>
                      </a:lnTo>
                      <a:lnTo>
                        <a:pt x="12" y="41"/>
                      </a:lnTo>
                      <a:lnTo>
                        <a:pt x="6" y="44"/>
                      </a:lnTo>
                      <a:lnTo>
                        <a:pt x="1" y="47"/>
                      </a:lnTo>
                      <a:lnTo>
                        <a:pt x="0" y="49"/>
                      </a:lnTo>
                      <a:lnTo>
                        <a:pt x="0" y="51"/>
                      </a:lnTo>
                      <a:lnTo>
                        <a:pt x="1" y="52"/>
                      </a:lnTo>
                      <a:lnTo>
                        <a:pt x="2" y="54"/>
                      </a:lnTo>
                      <a:lnTo>
                        <a:pt x="7" y="56"/>
                      </a:lnTo>
                      <a:lnTo>
                        <a:pt x="13" y="59"/>
                      </a:lnTo>
                      <a:lnTo>
                        <a:pt x="13" y="62"/>
                      </a:lnTo>
                      <a:lnTo>
                        <a:pt x="13" y="65"/>
                      </a:lnTo>
                      <a:lnTo>
                        <a:pt x="17" y="66"/>
                      </a:lnTo>
                      <a:lnTo>
                        <a:pt x="22" y="67"/>
                      </a:lnTo>
                      <a:lnTo>
                        <a:pt x="24" y="68"/>
                      </a:lnTo>
                      <a:lnTo>
                        <a:pt x="26" y="68"/>
                      </a:lnTo>
                      <a:lnTo>
                        <a:pt x="28" y="67"/>
                      </a:lnTo>
                      <a:lnTo>
                        <a:pt x="31" y="65"/>
                      </a:lnTo>
                      <a:lnTo>
                        <a:pt x="33" y="69"/>
                      </a:lnTo>
                      <a:lnTo>
                        <a:pt x="33" y="71"/>
                      </a:lnTo>
                      <a:lnTo>
                        <a:pt x="31" y="73"/>
                      </a:lnTo>
                      <a:lnTo>
                        <a:pt x="31" y="77"/>
                      </a:lnTo>
                      <a:lnTo>
                        <a:pt x="35" y="77"/>
                      </a:lnTo>
                      <a:lnTo>
                        <a:pt x="38" y="76"/>
                      </a:lnTo>
                      <a:lnTo>
                        <a:pt x="39" y="76"/>
                      </a:lnTo>
                      <a:lnTo>
                        <a:pt x="41" y="75"/>
                      </a:lnTo>
                      <a:lnTo>
                        <a:pt x="42" y="72"/>
                      </a:lnTo>
                      <a:lnTo>
                        <a:pt x="42" y="71"/>
                      </a:lnTo>
                      <a:lnTo>
                        <a:pt x="44" y="66"/>
                      </a:lnTo>
                      <a:lnTo>
                        <a:pt x="45" y="61"/>
                      </a:lnTo>
                      <a:lnTo>
                        <a:pt x="45" y="56"/>
                      </a:lnTo>
                      <a:lnTo>
                        <a:pt x="44" y="51"/>
                      </a:lnTo>
                      <a:lnTo>
                        <a:pt x="43" y="41"/>
                      </a:lnTo>
                      <a:lnTo>
                        <a:pt x="42" y="36"/>
                      </a:lnTo>
                      <a:lnTo>
                        <a:pt x="43" y="31"/>
                      </a:lnTo>
                      <a:lnTo>
                        <a:pt x="45" y="28"/>
                      </a:lnTo>
                      <a:lnTo>
                        <a:pt x="47" y="25"/>
                      </a:lnTo>
                      <a:lnTo>
                        <a:pt x="51" y="21"/>
                      </a:lnTo>
                      <a:lnTo>
                        <a:pt x="57" y="16"/>
                      </a:lnTo>
                      <a:lnTo>
                        <a:pt x="59" y="11"/>
                      </a:lnTo>
                      <a:lnTo>
                        <a:pt x="59" y="10"/>
                      </a:lnTo>
                      <a:lnTo>
                        <a:pt x="57" y="8"/>
                      </a:lnTo>
                      <a:lnTo>
                        <a:pt x="54" y="7"/>
                      </a:lnTo>
                      <a:lnTo>
                        <a:pt x="51" y="7"/>
                      </a:lnTo>
                      <a:lnTo>
                        <a:pt x="43" y="6"/>
                      </a:lnTo>
                      <a:lnTo>
                        <a:pt x="36" y="6"/>
                      </a:lnTo>
                      <a:lnTo>
                        <a:pt x="36" y="11"/>
                      </a:lnTo>
                      <a:lnTo>
                        <a:pt x="36" y="18"/>
                      </a:lnTo>
                      <a:close/>
                    </a:path>
                  </a:pathLst>
                </a:custGeom>
                <a:grpFill/>
                <a:ln w="12700">
                  <a:solidFill>
                    <a:sysClr val="windowText" lastClr="000000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marL="0" marR="0" lvl="0" indent="0" algn="ctr" defTabSz="544237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00" b="1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Arial" pitchFamily="34" charset="0"/>
                  </a:endParaRPr>
                </a:p>
              </p:txBody>
            </p:sp>
            <p:sp>
              <p:nvSpPr>
                <p:cNvPr id="119" name="Freeform 141">
                  <a:extLst>
                    <a:ext uri="{FF2B5EF4-FFF2-40B4-BE49-F238E27FC236}">
                      <a16:creationId xmlns:a16="http://schemas.microsoft.com/office/drawing/2014/main" id="{0A9BEB81-F6A9-4CC9-A704-6AC4D82E0CE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13044" y="8030026"/>
                  <a:ext cx="31449" cy="40884"/>
                </a:xfrm>
                <a:custGeom>
                  <a:avLst/>
                  <a:gdLst/>
                  <a:ahLst/>
                  <a:cxnLst>
                    <a:cxn ang="0">
                      <a:pos x="37" y="14"/>
                    </a:cxn>
                    <a:cxn ang="0">
                      <a:pos x="34" y="7"/>
                    </a:cxn>
                    <a:cxn ang="0">
                      <a:pos x="26" y="3"/>
                    </a:cxn>
                    <a:cxn ang="0">
                      <a:pos x="17" y="0"/>
                    </a:cxn>
                    <a:cxn ang="0">
                      <a:pos x="10" y="6"/>
                    </a:cxn>
                    <a:cxn ang="0">
                      <a:pos x="11" y="15"/>
                    </a:cxn>
                    <a:cxn ang="0">
                      <a:pos x="18" y="20"/>
                    </a:cxn>
                    <a:cxn ang="0">
                      <a:pos x="23" y="27"/>
                    </a:cxn>
                    <a:cxn ang="0">
                      <a:pos x="22" y="32"/>
                    </a:cxn>
                    <a:cxn ang="0">
                      <a:pos x="17" y="37"/>
                    </a:cxn>
                    <a:cxn ang="0">
                      <a:pos x="14" y="40"/>
                    </a:cxn>
                    <a:cxn ang="0">
                      <a:pos x="6" y="44"/>
                    </a:cxn>
                    <a:cxn ang="0">
                      <a:pos x="0" y="49"/>
                    </a:cxn>
                    <a:cxn ang="0">
                      <a:pos x="1" y="52"/>
                    </a:cxn>
                    <a:cxn ang="0">
                      <a:pos x="7" y="56"/>
                    </a:cxn>
                    <a:cxn ang="0">
                      <a:pos x="13" y="62"/>
                    </a:cxn>
                    <a:cxn ang="0">
                      <a:pos x="17" y="66"/>
                    </a:cxn>
                    <a:cxn ang="0">
                      <a:pos x="24" y="68"/>
                    </a:cxn>
                    <a:cxn ang="0">
                      <a:pos x="28" y="67"/>
                    </a:cxn>
                    <a:cxn ang="0">
                      <a:pos x="33" y="69"/>
                    </a:cxn>
                    <a:cxn ang="0">
                      <a:pos x="31" y="73"/>
                    </a:cxn>
                    <a:cxn ang="0">
                      <a:pos x="35" y="77"/>
                    </a:cxn>
                    <a:cxn ang="0">
                      <a:pos x="39" y="76"/>
                    </a:cxn>
                    <a:cxn ang="0">
                      <a:pos x="42" y="72"/>
                    </a:cxn>
                    <a:cxn ang="0">
                      <a:pos x="44" y="66"/>
                    </a:cxn>
                    <a:cxn ang="0">
                      <a:pos x="45" y="56"/>
                    </a:cxn>
                    <a:cxn ang="0">
                      <a:pos x="43" y="41"/>
                    </a:cxn>
                    <a:cxn ang="0">
                      <a:pos x="43" y="31"/>
                    </a:cxn>
                    <a:cxn ang="0">
                      <a:pos x="47" y="25"/>
                    </a:cxn>
                    <a:cxn ang="0">
                      <a:pos x="57" y="16"/>
                    </a:cxn>
                    <a:cxn ang="0">
                      <a:pos x="59" y="10"/>
                    </a:cxn>
                    <a:cxn ang="0">
                      <a:pos x="54" y="7"/>
                    </a:cxn>
                    <a:cxn ang="0">
                      <a:pos x="43" y="6"/>
                    </a:cxn>
                    <a:cxn ang="0">
                      <a:pos x="36" y="11"/>
                    </a:cxn>
                  </a:cxnLst>
                  <a:rect l="0" t="0" r="r" b="b"/>
                  <a:pathLst>
                    <a:path w="59" h="77">
                      <a:moveTo>
                        <a:pt x="36" y="18"/>
                      </a:moveTo>
                      <a:lnTo>
                        <a:pt x="37" y="14"/>
                      </a:lnTo>
                      <a:lnTo>
                        <a:pt x="36" y="10"/>
                      </a:lnTo>
                      <a:lnTo>
                        <a:pt x="34" y="7"/>
                      </a:lnTo>
                      <a:lnTo>
                        <a:pt x="31" y="5"/>
                      </a:lnTo>
                      <a:lnTo>
                        <a:pt x="26" y="3"/>
                      </a:lnTo>
                      <a:lnTo>
                        <a:pt x="22" y="1"/>
                      </a:lnTo>
                      <a:lnTo>
                        <a:pt x="17" y="0"/>
                      </a:lnTo>
                      <a:lnTo>
                        <a:pt x="13" y="0"/>
                      </a:lnTo>
                      <a:lnTo>
                        <a:pt x="10" y="6"/>
                      </a:lnTo>
                      <a:lnTo>
                        <a:pt x="6" y="11"/>
                      </a:lnTo>
                      <a:lnTo>
                        <a:pt x="11" y="15"/>
                      </a:lnTo>
                      <a:lnTo>
                        <a:pt x="15" y="17"/>
                      </a:lnTo>
                      <a:lnTo>
                        <a:pt x="18" y="20"/>
                      </a:lnTo>
                      <a:lnTo>
                        <a:pt x="22" y="24"/>
                      </a:lnTo>
                      <a:lnTo>
                        <a:pt x="23" y="27"/>
                      </a:lnTo>
                      <a:lnTo>
                        <a:pt x="23" y="30"/>
                      </a:lnTo>
                      <a:lnTo>
                        <a:pt x="22" y="32"/>
                      </a:lnTo>
                      <a:lnTo>
                        <a:pt x="18" y="36"/>
                      </a:lnTo>
                      <a:lnTo>
                        <a:pt x="17" y="37"/>
                      </a:lnTo>
                      <a:lnTo>
                        <a:pt x="16" y="39"/>
                      </a:lnTo>
                      <a:lnTo>
                        <a:pt x="14" y="40"/>
                      </a:lnTo>
                      <a:lnTo>
                        <a:pt x="12" y="41"/>
                      </a:lnTo>
                      <a:lnTo>
                        <a:pt x="6" y="44"/>
                      </a:lnTo>
                      <a:lnTo>
                        <a:pt x="1" y="47"/>
                      </a:lnTo>
                      <a:lnTo>
                        <a:pt x="0" y="49"/>
                      </a:lnTo>
                      <a:lnTo>
                        <a:pt x="0" y="51"/>
                      </a:lnTo>
                      <a:lnTo>
                        <a:pt x="1" y="52"/>
                      </a:lnTo>
                      <a:lnTo>
                        <a:pt x="2" y="54"/>
                      </a:lnTo>
                      <a:lnTo>
                        <a:pt x="7" y="56"/>
                      </a:lnTo>
                      <a:lnTo>
                        <a:pt x="13" y="59"/>
                      </a:lnTo>
                      <a:lnTo>
                        <a:pt x="13" y="62"/>
                      </a:lnTo>
                      <a:lnTo>
                        <a:pt x="13" y="65"/>
                      </a:lnTo>
                      <a:lnTo>
                        <a:pt x="17" y="66"/>
                      </a:lnTo>
                      <a:lnTo>
                        <a:pt x="22" y="67"/>
                      </a:lnTo>
                      <a:lnTo>
                        <a:pt x="24" y="68"/>
                      </a:lnTo>
                      <a:lnTo>
                        <a:pt x="26" y="68"/>
                      </a:lnTo>
                      <a:lnTo>
                        <a:pt x="28" y="67"/>
                      </a:lnTo>
                      <a:lnTo>
                        <a:pt x="31" y="65"/>
                      </a:lnTo>
                      <a:lnTo>
                        <a:pt x="33" y="69"/>
                      </a:lnTo>
                      <a:lnTo>
                        <a:pt x="33" y="71"/>
                      </a:lnTo>
                      <a:lnTo>
                        <a:pt x="31" y="73"/>
                      </a:lnTo>
                      <a:lnTo>
                        <a:pt x="31" y="77"/>
                      </a:lnTo>
                      <a:lnTo>
                        <a:pt x="35" y="77"/>
                      </a:lnTo>
                      <a:lnTo>
                        <a:pt x="38" y="76"/>
                      </a:lnTo>
                      <a:lnTo>
                        <a:pt x="39" y="76"/>
                      </a:lnTo>
                      <a:lnTo>
                        <a:pt x="41" y="75"/>
                      </a:lnTo>
                      <a:lnTo>
                        <a:pt x="42" y="72"/>
                      </a:lnTo>
                      <a:lnTo>
                        <a:pt x="42" y="71"/>
                      </a:lnTo>
                      <a:lnTo>
                        <a:pt x="44" y="66"/>
                      </a:lnTo>
                      <a:lnTo>
                        <a:pt x="45" y="61"/>
                      </a:lnTo>
                      <a:lnTo>
                        <a:pt x="45" y="56"/>
                      </a:lnTo>
                      <a:lnTo>
                        <a:pt x="44" y="51"/>
                      </a:lnTo>
                      <a:lnTo>
                        <a:pt x="43" y="41"/>
                      </a:lnTo>
                      <a:lnTo>
                        <a:pt x="42" y="36"/>
                      </a:lnTo>
                      <a:lnTo>
                        <a:pt x="43" y="31"/>
                      </a:lnTo>
                      <a:lnTo>
                        <a:pt x="45" y="28"/>
                      </a:lnTo>
                      <a:lnTo>
                        <a:pt x="47" y="25"/>
                      </a:lnTo>
                      <a:lnTo>
                        <a:pt x="51" y="21"/>
                      </a:lnTo>
                      <a:lnTo>
                        <a:pt x="57" y="16"/>
                      </a:lnTo>
                      <a:lnTo>
                        <a:pt x="59" y="11"/>
                      </a:lnTo>
                      <a:lnTo>
                        <a:pt x="59" y="10"/>
                      </a:lnTo>
                      <a:lnTo>
                        <a:pt x="57" y="8"/>
                      </a:lnTo>
                      <a:lnTo>
                        <a:pt x="54" y="7"/>
                      </a:lnTo>
                      <a:lnTo>
                        <a:pt x="51" y="7"/>
                      </a:lnTo>
                      <a:lnTo>
                        <a:pt x="43" y="6"/>
                      </a:lnTo>
                      <a:lnTo>
                        <a:pt x="36" y="6"/>
                      </a:lnTo>
                      <a:lnTo>
                        <a:pt x="36" y="11"/>
                      </a:lnTo>
                      <a:lnTo>
                        <a:pt x="36" y="18"/>
                      </a:lnTo>
                    </a:path>
                  </a:pathLst>
                </a:custGeom>
                <a:grpFill/>
                <a:ln w="12700">
                  <a:solidFill>
                    <a:sysClr val="windowText" lastClr="000000"/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marL="0" marR="0" lvl="0" indent="0" algn="ctr" defTabSz="544237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00" b="1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Arial" pitchFamily="34" charset="0"/>
                  </a:endParaRPr>
                </a:p>
              </p:txBody>
            </p:sp>
            <p:sp>
              <p:nvSpPr>
                <p:cNvPr id="120" name="Freeform 142">
                  <a:extLst>
                    <a:ext uri="{FF2B5EF4-FFF2-40B4-BE49-F238E27FC236}">
                      <a16:creationId xmlns:a16="http://schemas.microsoft.com/office/drawing/2014/main" id="{D6EC3CE9-351F-446B-9C71-0E6176F8E63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31913" y="8045751"/>
                  <a:ext cx="6290" cy="3145"/>
                </a:xfrm>
                <a:custGeom>
                  <a:avLst/>
                  <a:gdLst/>
                  <a:ahLst/>
                  <a:cxnLst>
                    <a:cxn ang="0">
                      <a:pos x="11" y="0"/>
                    </a:cxn>
                    <a:cxn ang="0">
                      <a:pos x="6" y="0"/>
                    </a:cxn>
                    <a:cxn ang="0">
                      <a:pos x="5" y="0"/>
                    </a:cxn>
                    <a:cxn ang="0">
                      <a:pos x="1" y="1"/>
                    </a:cxn>
                    <a:cxn ang="0">
                      <a:pos x="0" y="3"/>
                    </a:cxn>
                    <a:cxn ang="0">
                      <a:pos x="1" y="6"/>
                    </a:cxn>
                    <a:cxn ang="0">
                      <a:pos x="5" y="7"/>
                    </a:cxn>
                    <a:cxn ang="0">
                      <a:pos x="6" y="7"/>
                    </a:cxn>
                    <a:cxn ang="0">
                      <a:pos x="11" y="7"/>
                    </a:cxn>
                    <a:cxn ang="0">
                      <a:pos x="11" y="3"/>
                    </a:cxn>
                    <a:cxn ang="0">
                      <a:pos x="11" y="0"/>
                    </a:cxn>
                  </a:cxnLst>
                  <a:rect l="0" t="0" r="r" b="b"/>
                  <a:pathLst>
                    <a:path w="11" h="7">
                      <a:moveTo>
                        <a:pt x="11" y="0"/>
                      </a:moveTo>
                      <a:lnTo>
                        <a:pt x="6" y="0"/>
                      </a:lnTo>
                      <a:lnTo>
                        <a:pt x="5" y="0"/>
                      </a:lnTo>
                      <a:lnTo>
                        <a:pt x="1" y="1"/>
                      </a:lnTo>
                      <a:lnTo>
                        <a:pt x="0" y="3"/>
                      </a:lnTo>
                      <a:lnTo>
                        <a:pt x="1" y="6"/>
                      </a:lnTo>
                      <a:lnTo>
                        <a:pt x="5" y="7"/>
                      </a:lnTo>
                      <a:lnTo>
                        <a:pt x="6" y="7"/>
                      </a:lnTo>
                      <a:lnTo>
                        <a:pt x="11" y="7"/>
                      </a:lnTo>
                      <a:lnTo>
                        <a:pt x="11" y="3"/>
                      </a:lnTo>
                      <a:lnTo>
                        <a:pt x="11" y="0"/>
                      </a:lnTo>
                      <a:close/>
                    </a:path>
                  </a:pathLst>
                </a:custGeom>
                <a:grpFill/>
                <a:ln w="12700">
                  <a:solidFill>
                    <a:sysClr val="windowText" lastClr="000000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marL="0" marR="0" lvl="0" indent="0" algn="ctr" defTabSz="544237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00" b="1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Arial" pitchFamily="34" charset="0"/>
                  </a:endParaRPr>
                </a:p>
              </p:txBody>
            </p:sp>
            <p:sp>
              <p:nvSpPr>
                <p:cNvPr id="121" name="Freeform 143">
                  <a:extLst>
                    <a:ext uri="{FF2B5EF4-FFF2-40B4-BE49-F238E27FC236}">
                      <a16:creationId xmlns:a16="http://schemas.microsoft.com/office/drawing/2014/main" id="{1FA1B876-0FA0-4CB6-864E-FA37445F823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31913" y="8045751"/>
                  <a:ext cx="6290" cy="3145"/>
                </a:xfrm>
                <a:custGeom>
                  <a:avLst/>
                  <a:gdLst/>
                  <a:ahLst/>
                  <a:cxnLst>
                    <a:cxn ang="0">
                      <a:pos x="11" y="0"/>
                    </a:cxn>
                    <a:cxn ang="0">
                      <a:pos x="6" y="0"/>
                    </a:cxn>
                    <a:cxn ang="0">
                      <a:pos x="5" y="0"/>
                    </a:cxn>
                    <a:cxn ang="0">
                      <a:pos x="1" y="1"/>
                    </a:cxn>
                    <a:cxn ang="0">
                      <a:pos x="0" y="3"/>
                    </a:cxn>
                    <a:cxn ang="0">
                      <a:pos x="1" y="6"/>
                    </a:cxn>
                    <a:cxn ang="0">
                      <a:pos x="5" y="7"/>
                    </a:cxn>
                    <a:cxn ang="0">
                      <a:pos x="6" y="7"/>
                    </a:cxn>
                    <a:cxn ang="0">
                      <a:pos x="11" y="7"/>
                    </a:cxn>
                    <a:cxn ang="0">
                      <a:pos x="11" y="3"/>
                    </a:cxn>
                    <a:cxn ang="0">
                      <a:pos x="11" y="0"/>
                    </a:cxn>
                  </a:cxnLst>
                  <a:rect l="0" t="0" r="r" b="b"/>
                  <a:pathLst>
                    <a:path w="11" h="7">
                      <a:moveTo>
                        <a:pt x="11" y="0"/>
                      </a:moveTo>
                      <a:lnTo>
                        <a:pt x="6" y="0"/>
                      </a:lnTo>
                      <a:lnTo>
                        <a:pt x="5" y="0"/>
                      </a:lnTo>
                      <a:lnTo>
                        <a:pt x="1" y="1"/>
                      </a:lnTo>
                      <a:lnTo>
                        <a:pt x="0" y="3"/>
                      </a:lnTo>
                      <a:lnTo>
                        <a:pt x="1" y="6"/>
                      </a:lnTo>
                      <a:lnTo>
                        <a:pt x="5" y="7"/>
                      </a:lnTo>
                      <a:lnTo>
                        <a:pt x="6" y="7"/>
                      </a:lnTo>
                      <a:lnTo>
                        <a:pt x="11" y="7"/>
                      </a:lnTo>
                      <a:lnTo>
                        <a:pt x="11" y="3"/>
                      </a:lnTo>
                      <a:lnTo>
                        <a:pt x="11" y="0"/>
                      </a:lnTo>
                    </a:path>
                  </a:pathLst>
                </a:custGeom>
                <a:grpFill/>
                <a:ln w="12700">
                  <a:solidFill>
                    <a:sysClr val="windowText" lastClr="000000"/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marL="0" marR="0" lvl="0" indent="0" algn="ctr" defTabSz="544237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00" b="1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Arial" pitchFamily="34" charset="0"/>
                  </a:endParaRPr>
                </a:p>
              </p:txBody>
            </p:sp>
            <p:sp>
              <p:nvSpPr>
                <p:cNvPr id="122" name="Freeform 144">
                  <a:extLst>
                    <a:ext uri="{FF2B5EF4-FFF2-40B4-BE49-F238E27FC236}">
                      <a16:creationId xmlns:a16="http://schemas.microsoft.com/office/drawing/2014/main" id="{50106806-A8FD-48C7-8ACB-22A9B93D94B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60218" y="8036316"/>
                  <a:ext cx="15725" cy="9435"/>
                </a:xfrm>
                <a:custGeom>
                  <a:avLst/>
                  <a:gdLst/>
                  <a:ahLst/>
                  <a:cxnLst>
                    <a:cxn ang="0">
                      <a:pos x="29" y="3"/>
                    </a:cxn>
                    <a:cxn ang="0">
                      <a:pos x="26" y="2"/>
                    </a:cxn>
                    <a:cxn ang="0">
                      <a:pos x="23" y="0"/>
                    </a:cxn>
                    <a:cxn ang="0">
                      <a:pos x="20" y="0"/>
                    </a:cxn>
                    <a:cxn ang="0">
                      <a:pos x="17" y="0"/>
                    </a:cxn>
                    <a:cxn ang="0">
                      <a:pos x="13" y="1"/>
                    </a:cxn>
                    <a:cxn ang="0">
                      <a:pos x="10" y="3"/>
                    </a:cxn>
                    <a:cxn ang="0">
                      <a:pos x="8" y="6"/>
                    </a:cxn>
                    <a:cxn ang="0">
                      <a:pos x="5" y="10"/>
                    </a:cxn>
                    <a:cxn ang="0">
                      <a:pos x="3" y="10"/>
                    </a:cxn>
                    <a:cxn ang="0">
                      <a:pos x="1" y="11"/>
                    </a:cxn>
                    <a:cxn ang="0">
                      <a:pos x="1" y="13"/>
                    </a:cxn>
                    <a:cxn ang="0">
                      <a:pos x="0" y="16"/>
                    </a:cxn>
                    <a:cxn ang="0">
                      <a:pos x="1" y="18"/>
                    </a:cxn>
                    <a:cxn ang="0">
                      <a:pos x="1" y="20"/>
                    </a:cxn>
                    <a:cxn ang="0">
                      <a:pos x="3" y="21"/>
                    </a:cxn>
                    <a:cxn ang="0">
                      <a:pos x="5" y="21"/>
                    </a:cxn>
                    <a:cxn ang="0">
                      <a:pos x="10" y="21"/>
                    </a:cxn>
                    <a:cxn ang="0">
                      <a:pos x="15" y="20"/>
                    </a:cxn>
                    <a:cxn ang="0">
                      <a:pos x="19" y="19"/>
                    </a:cxn>
                    <a:cxn ang="0">
                      <a:pos x="23" y="17"/>
                    </a:cxn>
                    <a:cxn ang="0">
                      <a:pos x="27" y="14"/>
                    </a:cxn>
                    <a:cxn ang="0">
                      <a:pos x="29" y="11"/>
                    </a:cxn>
                    <a:cxn ang="0">
                      <a:pos x="30" y="8"/>
                    </a:cxn>
                    <a:cxn ang="0">
                      <a:pos x="29" y="3"/>
                    </a:cxn>
                  </a:cxnLst>
                  <a:rect l="0" t="0" r="r" b="b"/>
                  <a:pathLst>
                    <a:path w="30" h="21">
                      <a:moveTo>
                        <a:pt x="29" y="3"/>
                      </a:moveTo>
                      <a:lnTo>
                        <a:pt x="26" y="2"/>
                      </a:lnTo>
                      <a:lnTo>
                        <a:pt x="23" y="0"/>
                      </a:lnTo>
                      <a:lnTo>
                        <a:pt x="20" y="0"/>
                      </a:lnTo>
                      <a:lnTo>
                        <a:pt x="17" y="0"/>
                      </a:lnTo>
                      <a:lnTo>
                        <a:pt x="13" y="1"/>
                      </a:lnTo>
                      <a:lnTo>
                        <a:pt x="10" y="3"/>
                      </a:lnTo>
                      <a:lnTo>
                        <a:pt x="8" y="6"/>
                      </a:lnTo>
                      <a:lnTo>
                        <a:pt x="5" y="10"/>
                      </a:lnTo>
                      <a:lnTo>
                        <a:pt x="3" y="10"/>
                      </a:lnTo>
                      <a:lnTo>
                        <a:pt x="1" y="11"/>
                      </a:lnTo>
                      <a:lnTo>
                        <a:pt x="1" y="13"/>
                      </a:lnTo>
                      <a:lnTo>
                        <a:pt x="0" y="16"/>
                      </a:lnTo>
                      <a:lnTo>
                        <a:pt x="1" y="18"/>
                      </a:lnTo>
                      <a:lnTo>
                        <a:pt x="1" y="20"/>
                      </a:lnTo>
                      <a:lnTo>
                        <a:pt x="3" y="21"/>
                      </a:lnTo>
                      <a:lnTo>
                        <a:pt x="5" y="21"/>
                      </a:lnTo>
                      <a:lnTo>
                        <a:pt x="10" y="21"/>
                      </a:lnTo>
                      <a:lnTo>
                        <a:pt x="15" y="20"/>
                      </a:lnTo>
                      <a:lnTo>
                        <a:pt x="19" y="19"/>
                      </a:lnTo>
                      <a:lnTo>
                        <a:pt x="23" y="17"/>
                      </a:lnTo>
                      <a:lnTo>
                        <a:pt x="27" y="14"/>
                      </a:lnTo>
                      <a:lnTo>
                        <a:pt x="29" y="11"/>
                      </a:lnTo>
                      <a:lnTo>
                        <a:pt x="30" y="8"/>
                      </a:lnTo>
                      <a:lnTo>
                        <a:pt x="29" y="3"/>
                      </a:lnTo>
                      <a:close/>
                    </a:path>
                  </a:pathLst>
                </a:custGeom>
                <a:grpFill/>
                <a:ln w="12700">
                  <a:solidFill>
                    <a:sysClr val="windowText" lastClr="000000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marL="0" marR="0" lvl="0" indent="0" algn="ctr" defTabSz="544237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00" b="1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Arial" pitchFamily="34" charset="0"/>
                  </a:endParaRPr>
                </a:p>
              </p:txBody>
            </p:sp>
            <p:sp>
              <p:nvSpPr>
                <p:cNvPr id="123" name="Freeform 145">
                  <a:extLst>
                    <a:ext uri="{FF2B5EF4-FFF2-40B4-BE49-F238E27FC236}">
                      <a16:creationId xmlns:a16="http://schemas.microsoft.com/office/drawing/2014/main" id="{88FBFB66-F77F-4324-910F-9FA0FAA94D9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60218" y="8036316"/>
                  <a:ext cx="15725" cy="9435"/>
                </a:xfrm>
                <a:custGeom>
                  <a:avLst/>
                  <a:gdLst/>
                  <a:ahLst/>
                  <a:cxnLst>
                    <a:cxn ang="0">
                      <a:pos x="29" y="3"/>
                    </a:cxn>
                    <a:cxn ang="0">
                      <a:pos x="26" y="2"/>
                    </a:cxn>
                    <a:cxn ang="0">
                      <a:pos x="23" y="0"/>
                    </a:cxn>
                    <a:cxn ang="0">
                      <a:pos x="20" y="0"/>
                    </a:cxn>
                    <a:cxn ang="0">
                      <a:pos x="17" y="0"/>
                    </a:cxn>
                    <a:cxn ang="0">
                      <a:pos x="13" y="1"/>
                    </a:cxn>
                    <a:cxn ang="0">
                      <a:pos x="10" y="3"/>
                    </a:cxn>
                    <a:cxn ang="0">
                      <a:pos x="8" y="6"/>
                    </a:cxn>
                    <a:cxn ang="0">
                      <a:pos x="5" y="10"/>
                    </a:cxn>
                    <a:cxn ang="0">
                      <a:pos x="3" y="10"/>
                    </a:cxn>
                    <a:cxn ang="0">
                      <a:pos x="1" y="11"/>
                    </a:cxn>
                    <a:cxn ang="0">
                      <a:pos x="1" y="13"/>
                    </a:cxn>
                    <a:cxn ang="0">
                      <a:pos x="0" y="16"/>
                    </a:cxn>
                    <a:cxn ang="0">
                      <a:pos x="1" y="18"/>
                    </a:cxn>
                    <a:cxn ang="0">
                      <a:pos x="1" y="20"/>
                    </a:cxn>
                    <a:cxn ang="0">
                      <a:pos x="3" y="21"/>
                    </a:cxn>
                    <a:cxn ang="0">
                      <a:pos x="5" y="21"/>
                    </a:cxn>
                    <a:cxn ang="0">
                      <a:pos x="10" y="21"/>
                    </a:cxn>
                    <a:cxn ang="0">
                      <a:pos x="15" y="20"/>
                    </a:cxn>
                    <a:cxn ang="0">
                      <a:pos x="19" y="19"/>
                    </a:cxn>
                    <a:cxn ang="0">
                      <a:pos x="23" y="17"/>
                    </a:cxn>
                    <a:cxn ang="0">
                      <a:pos x="27" y="14"/>
                    </a:cxn>
                    <a:cxn ang="0">
                      <a:pos x="29" y="11"/>
                    </a:cxn>
                    <a:cxn ang="0">
                      <a:pos x="30" y="8"/>
                    </a:cxn>
                    <a:cxn ang="0">
                      <a:pos x="29" y="3"/>
                    </a:cxn>
                  </a:cxnLst>
                  <a:rect l="0" t="0" r="r" b="b"/>
                  <a:pathLst>
                    <a:path w="30" h="21">
                      <a:moveTo>
                        <a:pt x="29" y="3"/>
                      </a:moveTo>
                      <a:lnTo>
                        <a:pt x="26" y="2"/>
                      </a:lnTo>
                      <a:lnTo>
                        <a:pt x="23" y="0"/>
                      </a:lnTo>
                      <a:lnTo>
                        <a:pt x="20" y="0"/>
                      </a:lnTo>
                      <a:lnTo>
                        <a:pt x="17" y="0"/>
                      </a:lnTo>
                      <a:lnTo>
                        <a:pt x="13" y="1"/>
                      </a:lnTo>
                      <a:lnTo>
                        <a:pt x="10" y="3"/>
                      </a:lnTo>
                      <a:lnTo>
                        <a:pt x="8" y="6"/>
                      </a:lnTo>
                      <a:lnTo>
                        <a:pt x="5" y="10"/>
                      </a:lnTo>
                      <a:lnTo>
                        <a:pt x="3" y="10"/>
                      </a:lnTo>
                      <a:lnTo>
                        <a:pt x="1" y="11"/>
                      </a:lnTo>
                      <a:lnTo>
                        <a:pt x="1" y="13"/>
                      </a:lnTo>
                      <a:lnTo>
                        <a:pt x="0" y="16"/>
                      </a:lnTo>
                      <a:lnTo>
                        <a:pt x="1" y="18"/>
                      </a:lnTo>
                      <a:lnTo>
                        <a:pt x="1" y="20"/>
                      </a:lnTo>
                      <a:lnTo>
                        <a:pt x="3" y="21"/>
                      </a:lnTo>
                      <a:lnTo>
                        <a:pt x="5" y="21"/>
                      </a:lnTo>
                      <a:lnTo>
                        <a:pt x="10" y="21"/>
                      </a:lnTo>
                      <a:lnTo>
                        <a:pt x="15" y="20"/>
                      </a:lnTo>
                      <a:lnTo>
                        <a:pt x="19" y="19"/>
                      </a:lnTo>
                      <a:lnTo>
                        <a:pt x="23" y="17"/>
                      </a:lnTo>
                      <a:lnTo>
                        <a:pt x="27" y="14"/>
                      </a:lnTo>
                      <a:lnTo>
                        <a:pt x="29" y="11"/>
                      </a:lnTo>
                      <a:lnTo>
                        <a:pt x="30" y="8"/>
                      </a:lnTo>
                      <a:lnTo>
                        <a:pt x="29" y="3"/>
                      </a:lnTo>
                    </a:path>
                  </a:pathLst>
                </a:custGeom>
                <a:grpFill/>
                <a:ln w="12700">
                  <a:solidFill>
                    <a:sysClr val="windowText" lastClr="000000"/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marL="0" marR="0" lvl="0" indent="0" algn="ctr" defTabSz="544237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00" b="1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Arial" pitchFamily="34" charset="0"/>
                  </a:endParaRPr>
                </a:p>
              </p:txBody>
            </p:sp>
            <p:sp>
              <p:nvSpPr>
                <p:cNvPr id="124" name="Freeform 146">
                  <a:extLst>
                    <a:ext uri="{FF2B5EF4-FFF2-40B4-BE49-F238E27FC236}">
                      <a16:creationId xmlns:a16="http://schemas.microsoft.com/office/drawing/2014/main" id="{C6752F05-287D-4489-A9EB-5B0482B6E91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104247" y="8030026"/>
                  <a:ext cx="50319" cy="44029"/>
                </a:xfrm>
                <a:custGeom>
                  <a:avLst/>
                  <a:gdLst/>
                  <a:ahLst/>
                  <a:cxnLst>
                    <a:cxn ang="0">
                      <a:pos x="83" y="83"/>
                    </a:cxn>
                    <a:cxn ang="0">
                      <a:pos x="87" y="80"/>
                    </a:cxn>
                    <a:cxn ang="0">
                      <a:pos x="91" y="79"/>
                    </a:cxn>
                    <a:cxn ang="0">
                      <a:pos x="92" y="78"/>
                    </a:cxn>
                    <a:cxn ang="0">
                      <a:pos x="89" y="78"/>
                    </a:cxn>
                    <a:cxn ang="0">
                      <a:pos x="81" y="72"/>
                    </a:cxn>
                    <a:cxn ang="0">
                      <a:pos x="73" y="66"/>
                    </a:cxn>
                    <a:cxn ang="0">
                      <a:pos x="66" y="59"/>
                    </a:cxn>
                    <a:cxn ang="0">
                      <a:pos x="60" y="50"/>
                    </a:cxn>
                    <a:cxn ang="0">
                      <a:pos x="49" y="33"/>
                    </a:cxn>
                    <a:cxn ang="0">
                      <a:pos x="35" y="19"/>
                    </a:cxn>
                    <a:cxn ang="0">
                      <a:pos x="41" y="25"/>
                    </a:cxn>
                    <a:cxn ang="0">
                      <a:pos x="40" y="23"/>
                    </a:cxn>
                    <a:cxn ang="0">
                      <a:pos x="33" y="18"/>
                    </a:cxn>
                    <a:cxn ang="0">
                      <a:pos x="24" y="10"/>
                    </a:cxn>
                    <a:cxn ang="0">
                      <a:pos x="20" y="6"/>
                    </a:cxn>
                    <a:cxn ang="0">
                      <a:pos x="15" y="4"/>
                    </a:cxn>
                    <a:cxn ang="0">
                      <a:pos x="11" y="1"/>
                    </a:cxn>
                    <a:cxn ang="0">
                      <a:pos x="7" y="0"/>
                    </a:cxn>
                    <a:cxn ang="0">
                      <a:pos x="5" y="1"/>
                    </a:cxn>
                    <a:cxn ang="0">
                      <a:pos x="3" y="1"/>
                    </a:cxn>
                    <a:cxn ang="0">
                      <a:pos x="2" y="2"/>
                    </a:cxn>
                    <a:cxn ang="0">
                      <a:pos x="1" y="5"/>
                    </a:cxn>
                    <a:cxn ang="0">
                      <a:pos x="0" y="10"/>
                    </a:cxn>
                    <a:cxn ang="0">
                      <a:pos x="0" y="19"/>
                    </a:cxn>
                    <a:cxn ang="0">
                      <a:pos x="1" y="21"/>
                    </a:cxn>
                    <a:cxn ang="0">
                      <a:pos x="4" y="25"/>
                    </a:cxn>
                    <a:cxn ang="0">
                      <a:pos x="8" y="27"/>
                    </a:cxn>
                    <a:cxn ang="0">
                      <a:pos x="13" y="30"/>
                    </a:cxn>
                    <a:cxn ang="0">
                      <a:pos x="23" y="37"/>
                    </a:cxn>
                    <a:cxn ang="0">
                      <a:pos x="30" y="42"/>
                    </a:cxn>
                    <a:cxn ang="0">
                      <a:pos x="42" y="57"/>
                    </a:cxn>
                    <a:cxn ang="0">
                      <a:pos x="53" y="72"/>
                    </a:cxn>
                    <a:cxn ang="0">
                      <a:pos x="63" y="76"/>
                    </a:cxn>
                    <a:cxn ang="0">
                      <a:pos x="73" y="78"/>
                    </a:cxn>
                    <a:cxn ang="0">
                      <a:pos x="76" y="79"/>
                    </a:cxn>
                    <a:cxn ang="0">
                      <a:pos x="80" y="80"/>
                    </a:cxn>
                    <a:cxn ang="0">
                      <a:pos x="82" y="82"/>
                    </a:cxn>
                    <a:cxn ang="0">
                      <a:pos x="83" y="83"/>
                    </a:cxn>
                  </a:cxnLst>
                  <a:rect l="0" t="0" r="r" b="b"/>
                  <a:pathLst>
                    <a:path w="92" h="83">
                      <a:moveTo>
                        <a:pt x="83" y="83"/>
                      </a:moveTo>
                      <a:lnTo>
                        <a:pt x="87" y="80"/>
                      </a:lnTo>
                      <a:lnTo>
                        <a:pt x="91" y="79"/>
                      </a:lnTo>
                      <a:lnTo>
                        <a:pt x="92" y="78"/>
                      </a:lnTo>
                      <a:lnTo>
                        <a:pt x="89" y="78"/>
                      </a:lnTo>
                      <a:lnTo>
                        <a:pt x="81" y="72"/>
                      </a:lnTo>
                      <a:lnTo>
                        <a:pt x="73" y="66"/>
                      </a:lnTo>
                      <a:lnTo>
                        <a:pt x="66" y="59"/>
                      </a:lnTo>
                      <a:lnTo>
                        <a:pt x="60" y="50"/>
                      </a:lnTo>
                      <a:lnTo>
                        <a:pt x="49" y="33"/>
                      </a:lnTo>
                      <a:lnTo>
                        <a:pt x="35" y="19"/>
                      </a:lnTo>
                      <a:lnTo>
                        <a:pt x="41" y="25"/>
                      </a:lnTo>
                      <a:lnTo>
                        <a:pt x="40" y="23"/>
                      </a:lnTo>
                      <a:lnTo>
                        <a:pt x="33" y="18"/>
                      </a:lnTo>
                      <a:lnTo>
                        <a:pt x="24" y="10"/>
                      </a:lnTo>
                      <a:lnTo>
                        <a:pt x="20" y="6"/>
                      </a:lnTo>
                      <a:lnTo>
                        <a:pt x="15" y="4"/>
                      </a:lnTo>
                      <a:lnTo>
                        <a:pt x="11" y="1"/>
                      </a:lnTo>
                      <a:lnTo>
                        <a:pt x="7" y="0"/>
                      </a:lnTo>
                      <a:lnTo>
                        <a:pt x="5" y="1"/>
                      </a:lnTo>
                      <a:lnTo>
                        <a:pt x="3" y="1"/>
                      </a:lnTo>
                      <a:lnTo>
                        <a:pt x="2" y="2"/>
                      </a:lnTo>
                      <a:lnTo>
                        <a:pt x="1" y="5"/>
                      </a:lnTo>
                      <a:lnTo>
                        <a:pt x="0" y="10"/>
                      </a:lnTo>
                      <a:lnTo>
                        <a:pt x="0" y="19"/>
                      </a:lnTo>
                      <a:lnTo>
                        <a:pt x="1" y="21"/>
                      </a:lnTo>
                      <a:lnTo>
                        <a:pt x="4" y="25"/>
                      </a:lnTo>
                      <a:lnTo>
                        <a:pt x="8" y="27"/>
                      </a:lnTo>
                      <a:lnTo>
                        <a:pt x="13" y="30"/>
                      </a:lnTo>
                      <a:lnTo>
                        <a:pt x="23" y="37"/>
                      </a:lnTo>
                      <a:lnTo>
                        <a:pt x="30" y="42"/>
                      </a:lnTo>
                      <a:lnTo>
                        <a:pt x="42" y="57"/>
                      </a:lnTo>
                      <a:lnTo>
                        <a:pt x="53" y="72"/>
                      </a:lnTo>
                      <a:lnTo>
                        <a:pt x="63" y="76"/>
                      </a:lnTo>
                      <a:lnTo>
                        <a:pt x="73" y="78"/>
                      </a:lnTo>
                      <a:lnTo>
                        <a:pt x="76" y="79"/>
                      </a:lnTo>
                      <a:lnTo>
                        <a:pt x="80" y="80"/>
                      </a:lnTo>
                      <a:lnTo>
                        <a:pt x="82" y="82"/>
                      </a:lnTo>
                      <a:lnTo>
                        <a:pt x="83" y="83"/>
                      </a:lnTo>
                      <a:close/>
                    </a:path>
                  </a:pathLst>
                </a:custGeom>
                <a:grpFill/>
                <a:ln w="12700">
                  <a:solidFill>
                    <a:sysClr val="windowText" lastClr="000000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marL="0" marR="0" lvl="0" indent="0" algn="ctr" defTabSz="544237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00" b="1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Arial" pitchFamily="34" charset="0"/>
                  </a:endParaRPr>
                </a:p>
              </p:txBody>
            </p:sp>
            <p:sp>
              <p:nvSpPr>
                <p:cNvPr id="125" name="Freeform 147">
                  <a:extLst>
                    <a:ext uri="{FF2B5EF4-FFF2-40B4-BE49-F238E27FC236}">
                      <a16:creationId xmlns:a16="http://schemas.microsoft.com/office/drawing/2014/main" id="{61A4A933-A9CD-4011-96E9-5930E1BBA2B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104247" y="8030026"/>
                  <a:ext cx="50319" cy="44029"/>
                </a:xfrm>
                <a:custGeom>
                  <a:avLst/>
                  <a:gdLst/>
                  <a:ahLst/>
                  <a:cxnLst>
                    <a:cxn ang="0">
                      <a:pos x="83" y="83"/>
                    </a:cxn>
                    <a:cxn ang="0">
                      <a:pos x="87" y="80"/>
                    </a:cxn>
                    <a:cxn ang="0">
                      <a:pos x="91" y="79"/>
                    </a:cxn>
                    <a:cxn ang="0">
                      <a:pos x="92" y="78"/>
                    </a:cxn>
                    <a:cxn ang="0">
                      <a:pos x="89" y="78"/>
                    </a:cxn>
                    <a:cxn ang="0">
                      <a:pos x="81" y="72"/>
                    </a:cxn>
                    <a:cxn ang="0">
                      <a:pos x="73" y="66"/>
                    </a:cxn>
                    <a:cxn ang="0">
                      <a:pos x="66" y="59"/>
                    </a:cxn>
                    <a:cxn ang="0">
                      <a:pos x="60" y="50"/>
                    </a:cxn>
                    <a:cxn ang="0">
                      <a:pos x="49" y="33"/>
                    </a:cxn>
                    <a:cxn ang="0">
                      <a:pos x="35" y="19"/>
                    </a:cxn>
                    <a:cxn ang="0">
                      <a:pos x="41" y="25"/>
                    </a:cxn>
                    <a:cxn ang="0">
                      <a:pos x="40" y="23"/>
                    </a:cxn>
                    <a:cxn ang="0">
                      <a:pos x="33" y="18"/>
                    </a:cxn>
                    <a:cxn ang="0">
                      <a:pos x="24" y="10"/>
                    </a:cxn>
                    <a:cxn ang="0">
                      <a:pos x="20" y="6"/>
                    </a:cxn>
                    <a:cxn ang="0">
                      <a:pos x="15" y="4"/>
                    </a:cxn>
                    <a:cxn ang="0">
                      <a:pos x="11" y="1"/>
                    </a:cxn>
                    <a:cxn ang="0">
                      <a:pos x="7" y="0"/>
                    </a:cxn>
                    <a:cxn ang="0">
                      <a:pos x="5" y="1"/>
                    </a:cxn>
                    <a:cxn ang="0">
                      <a:pos x="3" y="1"/>
                    </a:cxn>
                    <a:cxn ang="0">
                      <a:pos x="2" y="2"/>
                    </a:cxn>
                    <a:cxn ang="0">
                      <a:pos x="1" y="5"/>
                    </a:cxn>
                    <a:cxn ang="0">
                      <a:pos x="0" y="10"/>
                    </a:cxn>
                    <a:cxn ang="0">
                      <a:pos x="0" y="19"/>
                    </a:cxn>
                    <a:cxn ang="0">
                      <a:pos x="1" y="21"/>
                    </a:cxn>
                    <a:cxn ang="0">
                      <a:pos x="4" y="25"/>
                    </a:cxn>
                    <a:cxn ang="0">
                      <a:pos x="8" y="27"/>
                    </a:cxn>
                    <a:cxn ang="0">
                      <a:pos x="13" y="30"/>
                    </a:cxn>
                    <a:cxn ang="0">
                      <a:pos x="23" y="37"/>
                    </a:cxn>
                    <a:cxn ang="0">
                      <a:pos x="30" y="42"/>
                    </a:cxn>
                    <a:cxn ang="0">
                      <a:pos x="42" y="57"/>
                    </a:cxn>
                    <a:cxn ang="0">
                      <a:pos x="53" y="72"/>
                    </a:cxn>
                    <a:cxn ang="0">
                      <a:pos x="63" y="76"/>
                    </a:cxn>
                    <a:cxn ang="0">
                      <a:pos x="73" y="78"/>
                    </a:cxn>
                    <a:cxn ang="0">
                      <a:pos x="76" y="79"/>
                    </a:cxn>
                    <a:cxn ang="0">
                      <a:pos x="80" y="80"/>
                    </a:cxn>
                    <a:cxn ang="0">
                      <a:pos x="82" y="82"/>
                    </a:cxn>
                    <a:cxn ang="0">
                      <a:pos x="83" y="83"/>
                    </a:cxn>
                  </a:cxnLst>
                  <a:rect l="0" t="0" r="r" b="b"/>
                  <a:pathLst>
                    <a:path w="92" h="83">
                      <a:moveTo>
                        <a:pt x="83" y="83"/>
                      </a:moveTo>
                      <a:lnTo>
                        <a:pt x="87" y="80"/>
                      </a:lnTo>
                      <a:lnTo>
                        <a:pt x="91" y="79"/>
                      </a:lnTo>
                      <a:lnTo>
                        <a:pt x="92" y="78"/>
                      </a:lnTo>
                      <a:lnTo>
                        <a:pt x="89" y="78"/>
                      </a:lnTo>
                      <a:lnTo>
                        <a:pt x="81" y="72"/>
                      </a:lnTo>
                      <a:lnTo>
                        <a:pt x="73" y="66"/>
                      </a:lnTo>
                      <a:lnTo>
                        <a:pt x="66" y="59"/>
                      </a:lnTo>
                      <a:lnTo>
                        <a:pt x="60" y="50"/>
                      </a:lnTo>
                      <a:lnTo>
                        <a:pt x="49" y="33"/>
                      </a:lnTo>
                      <a:lnTo>
                        <a:pt x="35" y="19"/>
                      </a:lnTo>
                      <a:lnTo>
                        <a:pt x="41" y="25"/>
                      </a:lnTo>
                      <a:lnTo>
                        <a:pt x="40" y="23"/>
                      </a:lnTo>
                      <a:lnTo>
                        <a:pt x="33" y="18"/>
                      </a:lnTo>
                      <a:lnTo>
                        <a:pt x="24" y="10"/>
                      </a:lnTo>
                      <a:lnTo>
                        <a:pt x="20" y="6"/>
                      </a:lnTo>
                      <a:lnTo>
                        <a:pt x="15" y="4"/>
                      </a:lnTo>
                      <a:lnTo>
                        <a:pt x="11" y="1"/>
                      </a:lnTo>
                      <a:lnTo>
                        <a:pt x="7" y="0"/>
                      </a:lnTo>
                      <a:lnTo>
                        <a:pt x="5" y="1"/>
                      </a:lnTo>
                      <a:lnTo>
                        <a:pt x="3" y="1"/>
                      </a:lnTo>
                      <a:lnTo>
                        <a:pt x="2" y="2"/>
                      </a:lnTo>
                      <a:lnTo>
                        <a:pt x="1" y="5"/>
                      </a:lnTo>
                      <a:lnTo>
                        <a:pt x="0" y="10"/>
                      </a:lnTo>
                      <a:lnTo>
                        <a:pt x="0" y="19"/>
                      </a:lnTo>
                      <a:lnTo>
                        <a:pt x="1" y="21"/>
                      </a:lnTo>
                      <a:lnTo>
                        <a:pt x="4" y="25"/>
                      </a:lnTo>
                      <a:lnTo>
                        <a:pt x="8" y="27"/>
                      </a:lnTo>
                      <a:lnTo>
                        <a:pt x="13" y="30"/>
                      </a:lnTo>
                      <a:lnTo>
                        <a:pt x="23" y="37"/>
                      </a:lnTo>
                      <a:lnTo>
                        <a:pt x="30" y="42"/>
                      </a:lnTo>
                      <a:lnTo>
                        <a:pt x="42" y="57"/>
                      </a:lnTo>
                      <a:lnTo>
                        <a:pt x="53" y="72"/>
                      </a:lnTo>
                      <a:lnTo>
                        <a:pt x="63" y="76"/>
                      </a:lnTo>
                      <a:lnTo>
                        <a:pt x="73" y="78"/>
                      </a:lnTo>
                      <a:lnTo>
                        <a:pt x="76" y="79"/>
                      </a:lnTo>
                      <a:lnTo>
                        <a:pt x="80" y="80"/>
                      </a:lnTo>
                      <a:lnTo>
                        <a:pt x="82" y="82"/>
                      </a:lnTo>
                      <a:lnTo>
                        <a:pt x="83" y="83"/>
                      </a:lnTo>
                    </a:path>
                  </a:pathLst>
                </a:custGeom>
                <a:grpFill/>
                <a:ln w="12700">
                  <a:solidFill>
                    <a:sysClr val="windowText" lastClr="000000"/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marL="0" marR="0" lvl="0" indent="0" algn="ctr" defTabSz="544237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00" b="1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Arial" pitchFamily="34" charset="0"/>
                  </a:endParaRPr>
                </a:p>
              </p:txBody>
            </p:sp>
            <p:sp>
              <p:nvSpPr>
                <p:cNvPr id="126" name="Freeform 148">
                  <a:extLst>
                    <a:ext uri="{FF2B5EF4-FFF2-40B4-BE49-F238E27FC236}">
                      <a16:creationId xmlns:a16="http://schemas.microsoft.com/office/drawing/2014/main" id="{C3121C09-D566-48BA-915B-FD04D4210C7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126261" y="8030026"/>
                  <a:ext cx="3145" cy="3145"/>
                </a:xfrm>
                <a:custGeom>
                  <a:avLst/>
                  <a:gdLst/>
                  <a:ahLst/>
                  <a:cxnLst>
                    <a:cxn ang="0">
                      <a:pos x="6" y="0"/>
                    </a:cxn>
                    <a:cxn ang="0">
                      <a:pos x="3" y="0"/>
                    </a:cxn>
                    <a:cxn ang="0">
                      <a:pos x="0" y="0"/>
                    </a:cxn>
                    <a:cxn ang="0">
                      <a:pos x="0" y="3"/>
                    </a:cxn>
                    <a:cxn ang="0">
                      <a:pos x="0" y="6"/>
                    </a:cxn>
                    <a:cxn ang="0">
                      <a:pos x="3" y="6"/>
                    </a:cxn>
                    <a:cxn ang="0">
                      <a:pos x="6" y="6"/>
                    </a:cxn>
                    <a:cxn ang="0">
                      <a:pos x="6" y="3"/>
                    </a:cxn>
                    <a:cxn ang="0">
                      <a:pos x="6" y="0"/>
                    </a:cxn>
                  </a:cxnLst>
                  <a:rect l="0" t="0" r="r" b="b"/>
                  <a:pathLst>
                    <a:path w="6" h="6">
                      <a:moveTo>
                        <a:pt x="6" y="0"/>
                      </a:move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0" y="3"/>
                      </a:lnTo>
                      <a:lnTo>
                        <a:pt x="0" y="6"/>
                      </a:lnTo>
                      <a:lnTo>
                        <a:pt x="3" y="6"/>
                      </a:lnTo>
                      <a:lnTo>
                        <a:pt x="6" y="6"/>
                      </a:lnTo>
                      <a:lnTo>
                        <a:pt x="6" y="3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grpFill/>
                <a:ln w="12700">
                  <a:solidFill>
                    <a:sysClr val="windowText" lastClr="000000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marL="0" marR="0" lvl="0" indent="0" algn="ctr" defTabSz="544237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00" b="1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Arial" pitchFamily="34" charset="0"/>
                  </a:endParaRPr>
                </a:p>
              </p:txBody>
            </p:sp>
            <p:sp>
              <p:nvSpPr>
                <p:cNvPr id="127" name="Freeform 149">
                  <a:extLst>
                    <a:ext uri="{FF2B5EF4-FFF2-40B4-BE49-F238E27FC236}">
                      <a16:creationId xmlns:a16="http://schemas.microsoft.com/office/drawing/2014/main" id="{E5BDE3D1-FDD5-4A49-9980-BAC3E998381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126261" y="8030026"/>
                  <a:ext cx="3145" cy="3145"/>
                </a:xfrm>
                <a:custGeom>
                  <a:avLst/>
                  <a:gdLst/>
                  <a:ahLst/>
                  <a:cxnLst>
                    <a:cxn ang="0">
                      <a:pos x="6" y="0"/>
                    </a:cxn>
                    <a:cxn ang="0">
                      <a:pos x="3" y="0"/>
                    </a:cxn>
                    <a:cxn ang="0">
                      <a:pos x="0" y="0"/>
                    </a:cxn>
                    <a:cxn ang="0">
                      <a:pos x="0" y="3"/>
                    </a:cxn>
                    <a:cxn ang="0">
                      <a:pos x="0" y="6"/>
                    </a:cxn>
                    <a:cxn ang="0">
                      <a:pos x="3" y="6"/>
                    </a:cxn>
                    <a:cxn ang="0">
                      <a:pos x="6" y="6"/>
                    </a:cxn>
                    <a:cxn ang="0">
                      <a:pos x="6" y="3"/>
                    </a:cxn>
                    <a:cxn ang="0">
                      <a:pos x="6" y="0"/>
                    </a:cxn>
                  </a:cxnLst>
                  <a:rect l="0" t="0" r="r" b="b"/>
                  <a:pathLst>
                    <a:path w="6" h="6">
                      <a:moveTo>
                        <a:pt x="6" y="0"/>
                      </a:move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0" y="3"/>
                      </a:lnTo>
                      <a:lnTo>
                        <a:pt x="0" y="6"/>
                      </a:lnTo>
                      <a:lnTo>
                        <a:pt x="3" y="6"/>
                      </a:lnTo>
                      <a:lnTo>
                        <a:pt x="6" y="6"/>
                      </a:lnTo>
                      <a:lnTo>
                        <a:pt x="6" y="3"/>
                      </a:lnTo>
                      <a:lnTo>
                        <a:pt x="6" y="0"/>
                      </a:lnTo>
                    </a:path>
                  </a:pathLst>
                </a:custGeom>
                <a:grpFill/>
                <a:ln w="12700">
                  <a:solidFill>
                    <a:sysClr val="windowText" lastClr="000000"/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marL="0" marR="0" lvl="0" indent="0" algn="ctr" defTabSz="544237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00" b="1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Arial" pitchFamily="34" charset="0"/>
                  </a:endParaRPr>
                </a:p>
              </p:txBody>
            </p:sp>
            <p:sp>
              <p:nvSpPr>
                <p:cNvPr id="128" name="Freeform 150">
                  <a:extLst>
                    <a:ext uri="{FF2B5EF4-FFF2-40B4-BE49-F238E27FC236}">
                      <a16:creationId xmlns:a16="http://schemas.microsoft.com/office/drawing/2014/main" id="{1001FB44-2F24-43E9-9D71-04A80B857B0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176580" y="7995432"/>
                  <a:ext cx="31449" cy="37739"/>
                </a:xfrm>
                <a:custGeom>
                  <a:avLst/>
                  <a:gdLst/>
                  <a:ahLst/>
                  <a:cxnLst>
                    <a:cxn ang="0">
                      <a:pos x="23" y="35"/>
                    </a:cxn>
                    <a:cxn ang="0">
                      <a:pos x="29" y="27"/>
                    </a:cxn>
                    <a:cxn ang="0">
                      <a:pos x="37" y="18"/>
                    </a:cxn>
                    <a:cxn ang="0">
                      <a:pos x="47" y="9"/>
                    </a:cxn>
                    <a:cxn ang="0">
                      <a:pos x="59" y="0"/>
                    </a:cxn>
                    <a:cxn ang="0">
                      <a:pos x="60" y="4"/>
                    </a:cxn>
                    <a:cxn ang="0">
                      <a:pos x="61" y="8"/>
                    </a:cxn>
                    <a:cxn ang="0">
                      <a:pos x="61" y="12"/>
                    </a:cxn>
                    <a:cxn ang="0">
                      <a:pos x="61" y="14"/>
                    </a:cxn>
                    <a:cxn ang="0">
                      <a:pos x="58" y="20"/>
                    </a:cxn>
                    <a:cxn ang="0">
                      <a:pos x="53" y="25"/>
                    </a:cxn>
                    <a:cxn ang="0">
                      <a:pos x="43" y="33"/>
                    </a:cxn>
                    <a:cxn ang="0">
                      <a:pos x="34" y="41"/>
                    </a:cxn>
                    <a:cxn ang="0">
                      <a:pos x="38" y="50"/>
                    </a:cxn>
                    <a:cxn ang="0">
                      <a:pos x="41" y="53"/>
                    </a:cxn>
                    <a:cxn ang="0">
                      <a:pos x="39" y="58"/>
                    </a:cxn>
                    <a:cxn ang="0">
                      <a:pos x="36" y="61"/>
                    </a:cxn>
                    <a:cxn ang="0">
                      <a:pos x="32" y="64"/>
                    </a:cxn>
                    <a:cxn ang="0">
                      <a:pos x="29" y="66"/>
                    </a:cxn>
                    <a:cxn ang="0">
                      <a:pos x="22" y="70"/>
                    </a:cxn>
                    <a:cxn ang="0">
                      <a:pos x="18" y="71"/>
                    </a:cxn>
                    <a:cxn ang="0">
                      <a:pos x="12" y="68"/>
                    </a:cxn>
                    <a:cxn ang="0">
                      <a:pos x="9" y="64"/>
                    </a:cxn>
                    <a:cxn ang="0">
                      <a:pos x="3" y="60"/>
                    </a:cxn>
                    <a:cxn ang="0">
                      <a:pos x="0" y="53"/>
                    </a:cxn>
                    <a:cxn ang="0">
                      <a:pos x="6" y="53"/>
                    </a:cxn>
                    <a:cxn ang="0">
                      <a:pos x="9" y="51"/>
                    </a:cxn>
                    <a:cxn ang="0">
                      <a:pos x="11" y="49"/>
                    </a:cxn>
                    <a:cxn ang="0">
                      <a:pos x="13" y="46"/>
                    </a:cxn>
                    <a:cxn ang="0">
                      <a:pos x="16" y="44"/>
                    </a:cxn>
                    <a:cxn ang="0">
                      <a:pos x="17" y="41"/>
                    </a:cxn>
                    <a:cxn ang="0">
                      <a:pos x="19" y="38"/>
                    </a:cxn>
                    <a:cxn ang="0">
                      <a:pos x="23" y="35"/>
                    </a:cxn>
                  </a:cxnLst>
                  <a:rect l="0" t="0" r="r" b="b"/>
                  <a:pathLst>
                    <a:path w="61" h="71">
                      <a:moveTo>
                        <a:pt x="23" y="35"/>
                      </a:moveTo>
                      <a:lnTo>
                        <a:pt x="29" y="27"/>
                      </a:lnTo>
                      <a:lnTo>
                        <a:pt x="37" y="18"/>
                      </a:lnTo>
                      <a:lnTo>
                        <a:pt x="47" y="9"/>
                      </a:lnTo>
                      <a:lnTo>
                        <a:pt x="59" y="0"/>
                      </a:lnTo>
                      <a:lnTo>
                        <a:pt x="60" y="4"/>
                      </a:lnTo>
                      <a:lnTo>
                        <a:pt x="61" y="8"/>
                      </a:lnTo>
                      <a:lnTo>
                        <a:pt x="61" y="12"/>
                      </a:lnTo>
                      <a:lnTo>
                        <a:pt x="61" y="14"/>
                      </a:lnTo>
                      <a:lnTo>
                        <a:pt x="58" y="20"/>
                      </a:lnTo>
                      <a:lnTo>
                        <a:pt x="53" y="25"/>
                      </a:lnTo>
                      <a:lnTo>
                        <a:pt x="43" y="33"/>
                      </a:lnTo>
                      <a:lnTo>
                        <a:pt x="34" y="41"/>
                      </a:lnTo>
                      <a:lnTo>
                        <a:pt x="38" y="50"/>
                      </a:lnTo>
                      <a:lnTo>
                        <a:pt x="41" y="53"/>
                      </a:lnTo>
                      <a:lnTo>
                        <a:pt x="39" y="58"/>
                      </a:lnTo>
                      <a:lnTo>
                        <a:pt x="36" y="61"/>
                      </a:lnTo>
                      <a:lnTo>
                        <a:pt x="32" y="64"/>
                      </a:lnTo>
                      <a:lnTo>
                        <a:pt x="29" y="66"/>
                      </a:lnTo>
                      <a:lnTo>
                        <a:pt x="22" y="70"/>
                      </a:lnTo>
                      <a:lnTo>
                        <a:pt x="18" y="71"/>
                      </a:lnTo>
                      <a:lnTo>
                        <a:pt x="12" y="68"/>
                      </a:lnTo>
                      <a:lnTo>
                        <a:pt x="9" y="64"/>
                      </a:lnTo>
                      <a:lnTo>
                        <a:pt x="3" y="60"/>
                      </a:lnTo>
                      <a:lnTo>
                        <a:pt x="0" y="53"/>
                      </a:lnTo>
                      <a:lnTo>
                        <a:pt x="6" y="53"/>
                      </a:lnTo>
                      <a:lnTo>
                        <a:pt x="9" y="51"/>
                      </a:lnTo>
                      <a:lnTo>
                        <a:pt x="11" y="49"/>
                      </a:lnTo>
                      <a:lnTo>
                        <a:pt x="13" y="46"/>
                      </a:lnTo>
                      <a:lnTo>
                        <a:pt x="16" y="44"/>
                      </a:lnTo>
                      <a:lnTo>
                        <a:pt x="17" y="41"/>
                      </a:lnTo>
                      <a:lnTo>
                        <a:pt x="19" y="38"/>
                      </a:lnTo>
                      <a:lnTo>
                        <a:pt x="23" y="35"/>
                      </a:lnTo>
                      <a:close/>
                    </a:path>
                  </a:pathLst>
                </a:custGeom>
                <a:grpFill/>
                <a:ln w="12700">
                  <a:solidFill>
                    <a:sysClr val="windowText" lastClr="000000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marL="0" marR="0" lvl="0" indent="0" algn="ctr" defTabSz="544237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00" b="1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Arial" pitchFamily="34" charset="0"/>
                  </a:endParaRPr>
                </a:p>
              </p:txBody>
            </p:sp>
            <p:sp>
              <p:nvSpPr>
                <p:cNvPr id="129" name="Freeform 151">
                  <a:extLst>
                    <a:ext uri="{FF2B5EF4-FFF2-40B4-BE49-F238E27FC236}">
                      <a16:creationId xmlns:a16="http://schemas.microsoft.com/office/drawing/2014/main" id="{053FBF67-9361-40DB-AF99-FC9B1E1CEB2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176580" y="7995432"/>
                  <a:ext cx="31449" cy="37739"/>
                </a:xfrm>
                <a:custGeom>
                  <a:avLst/>
                  <a:gdLst/>
                  <a:ahLst/>
                  <a:cxnLst>
                    <a:cxn ang="0">
                      <a:pos x="23" y="35"/>
                    </a:cxn>
                    <a:cxn ang="0">
                      <a:pos x="29" y="27"/>
                    </a:cxn>
                    <a:cxn ang="0">
                      <a:pos x="37" y="18"/>
                    </a:cxn>
                    <a:cxn ang="0">
                      <a:pos x="47" y="9"/>
                    </a:cxn>
                    <a:cxn ang="0">
                      <a:pos x="59" y="0"/>
                    </a:cxn>
                    <a:cxn ang="0">
                      <a:pos x="60" y="4"/>
                    </a:cxn>
                    <a:cxn ang="0">
                      <a:pos x="61" y="8"/>
                    </a:cxn>
                    <a:cxn ang="0">
                      <a:pos x="61" y="12"/>
                    </a:cxn>
                    <a:cxn ang="0">
                      <a:pos x="61" y="14"/>
                    </a:cxn>
                    <a:cxn ang="0">
                      <a:pos x="58" y="20"/>
                    </a:cxn>
                    <a:cxn ang="0">
                      <a:pos x="53" y="25"/>
                    </a:cxn>
                    <a:cxn ang="0">
                      <a:pos x="43" y="33"/>
                    </a:cxn>
                    <a:cxn ang="0">
                      <a:pos x="34" y="41"/>
                    </a:cxn>
                    <a:cxn ang="0">
                      <a:pos x="38" y="50"/>
                    </a:cxn>
                    <a:cxn ang="0">
                      <a:pos x="41" y="53"/>
                    </a:cxn>
                    <a:cxn ang="0">
                      <a:pos x="39" y="58"/>
                    </a:cxn>
                    <a:cxn ang="0">
                      <a:pos x="36" y="61"/>
                    </a:cxn>
                    <a:cxn ang="0">
                      <a:pos x="32" y="64"/>
                    </a:cxn>
                    <a:cxn ang="0">
                      <a:pos x="29" y="66"/>
                    </a:cxn>
                    <a:cxn ang="0">
                      <a:pos x="22" y="70"/>
                    </a:cxn>
                    <a:cxn ang="0">
                      <a:pos x="18" y="71"/>
                    </a:cxn>
                    <a:cxn ang="0">
                      <a:pos x="12" y="68"/>
                    </a:cxn>
                    <a:cxn ang="0">
                      <a:pos x="9" y="64"/>
                    </a:cxn>
                    <a:cxn ang="0">
                      <a:pos x="3" y="60"/>
                    </a:cxn>
                    <a:cxn ang="0">
                      <a:pos x="0" y="53"/>
                    </a:cxn>
                    <a:cxn ang="0">
                      <a:pos x="6" y="53"/>
                    </a:cxn>
                    <a:cxn ang="0">
                      <a:pos x="9" y="51"/>
                    </a:cxn>
                    <a:cxn ang="0">
                      <a:pos x="11" y="49"/>
                    </a:cxn>
                    <a:cxn ang="0">
                      <a:pos x="13" y="46"/>
                    </a:cxn>
                    <a:cxn ang="0">
                      <a:pos x="16" y="44"/>
                    </a:cxn>
                    <a:cxn ang="0">
                      <a:pos x="17" y="41"/>
                    </a:cxn>
                    <a:cxn ang="0">
                      <a:pos x="19" y="38"/>
                    </a:cxn>
                    <a:cxn ang="0">
                      <a:pos x="23" y="35"/>
                    </a:cxn>
                  </a:cxnLst>
                  <a:rect l="0" t="0" r="r" b="b"/>
                  <a:pathLst>
                    <a:path w="61" h="71">
                      <a:moveTo>
                        <a:pt x="23" y="35"/>
                      </a:moveTo>
                      <a:lnTo>
                        <a:pt x="29" y="27"/>
                      </a:lnTo>
                      <a:lnTo>
                        <a:pt x="37" y="18"/>
                      </a:lnTo>
                      <a:lnTo>
                        <a:pt x="47" y="9"/>
                      </a:lnTo>
                      <a:lnTo>
                        <a:pt x="59" y="0"/>
                      </a:lnTo>
                      <a:lnTo>
                        <a:pt x="60" y="4"/>
                      </a:lnTo>
                      <a:lnTo>
                        <a:pt x="61" y="8"/>
                      </a:lnTo>
                      <a:lnTo>
                        <a:pt x="61" y="12"/>
                      </a:lnTo>
                      <a:lnTo>
                        <a:pt x="61" y="14"/>
                      </a:lnTo>
                      <a:lnTo>
                        <a:pt x="58" y="20"/>
                      </a:lnTo>
                      <a:lnTo>
                        <a:pt x="53" y="25"/>
                      </a:lnTo>
                      <a:lnTo>
                        <a:pt x="43" y="33"/>
                      </a:lnTo>
                      <a:lnTo>
                        <a:pt x="34" y="41"/>
                      </a:lnTo>
                      <a:lnTo>
                        <a:pt x="38" y="50"/>
                      </a:lnTo>
                      <a:lnTo>
                        <a:pt x="41" y="53"/>
                      </a:lnTo>
                      <a:lnTo>
                        <a:pt x="39" y="58"/>
                      </a:lnTo>
                      <a:lnTo>
                        <a:pt x="36" y="61"/>
                      </a:lnTo>
                      <a:lnTo>
                        <a:pt x="32" y="64"/>
                      </a:lnTo>
                      <a:lnTo>
                        <a:pt x="29" y="66"/>
                      </a:lnTo>
                      <a:lnTo>
                        <a:pt x="22" y="70"/>
                      </a:lnTo>
                      <a:lnTo>
                        <a:pt x="18" y="71"/>
                      </a:lnTo>
                      <a:lnTo>
                        <a:pt x="12" y="68"/>
                      </a:lnTo>
                      <a:lnTo>
                        <a:pt x="9" y="64"/>
                      </a:lnTo>
                      <a:lnTo>
                        <a:pt x="3" y="60"/>
                      </a:lnTo>
                      <a:lnTo>
                        <a:pt x="0" y="53"/>
                      </a:lnTo>
                      <a:lnTo>
                        <a:pt x="6" y="53"/>
                      </a:lnTo>
                      <a:lnTo>
                        <a:pt x="9" y="51"/>
                      </a:lnTo>
                      <a:lnTo>
                        <a:pt x="11" y="49"/>
                      </a:lnTo>
                      <a:lnTo>
                        <a:pt x="13" y="46"/>
                      </a:lnTo>
                      <a:lnTo>
                        <a:pt x="16" y="44"/>
                      </a:lnTo>
                      <a:lnTo>
                        <a:pt x="17" y="41"/>
                      </a:lnTo>
                      <a:lnTo>
                        <a:pt x="19" y="38"/>
                      </a:lnTo>
                      <a:lnTo>
                        <a:pt x="23" y="35"/>
                      </a:lnTo>
                    </a:path>
                  </a:pathLst>
                </a:custGeom>
                <a:grpFill/>
                <a:ln w="12700">
                  <a:solidFill>
                    <a:sysClr val="windowText" lastClr="000000"/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marL="0" marR="0" lvl="0" indent="0" algn="ctr" defTabSz="544237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00" b="1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Arial" pitchFamily="34" charset="0"/>
                  </a:endParaRPr>
                </a:p>
              </p:txBody>
            </p:sp>
            <p:sp>
              <p:nvSpPr>
                <p:cNvPr id="130" name="Freeform 152">
                  <a:extLst>
                    <a:ext uri="{FF2B5EF4-FFF2-40B4-BE49-F238E27FC236}">
                      <a16:creationId xmlns:a16="http://schemas.microsoft.com/office/drawing/2014/main" id="{BC9FA2B0-26B2-4662-AA6E-871BD2004A7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333826" y="7888504"/>
                  <a:ext cx="31449" cy="25159"/>
                </a:xfrm>
                <a:custGeom>
                  <a:avLst/>
                  <a:gdLst/>
                  <a:ahLst/>
                  <a:cxnLst>
                    <a:cxn ang="0">
                      <a:pos x="0" y="35"/>
                    </a:cxn>
                    <a:cxn ang="0">
                      <a:pos x="14" y="26"/>
                    </a:cxn>
                    <a:cxn ang="0">
                      <a:pos x="28" y="20"/>
                    </a:cxn>
                    <a:cxn ang="0">
                      <a:pos x="36" y="15"/>
                    </a:cxn>
                    <a:cxn ang="0">
                      <a:pos x="44" y="11"/>
                    </a:cxn>
                    <a:cxn ang="0">
                      <a:pos x="52" y="5"/>
                    </a:cxn>
                    <a:cxn ang="0">
                      <a:pos x="58" y="0"/>
                    </a:cxn>
                    <a:cxn ang="0">
                      <a:pos x="59" y="3"/>
                    </a:cxn>
                    <a:cxn ang="0">
                      <a:pos x="59" y="8"/>
                    </a:cxn>
                    <a:cxn ang="0">
                      <a:pos x="58" y="11"/>
                    </a:cxn>
                    <a:cxn ang="0">
                      <a:pos x="57" y="13"/>
                    </a:cxn>
                    <a:cxn ang="0">
                      <a:pos x="54" y="19"/>
                    </a:cxn>
                    <a:cxn ang="0">
                      <a:pos x="51" y="23"/>
                    </a:cxn>
                    <a:cxn ang="0">
                      <a:pos x="46" y="27"/>
                    </a:cxn>
                    <a:cxn ang="0">
                      <a:pos x="44" y="33"/>
                    </a:cxn>
                    <a:cxn ang="0">
                      <a:pos x="44" y="35"/>
                    </a:cxn>
                    <a:cxn ang="0">
                      <a:pos x="44" y="39"/>
                    </a:cxn>
                    <a:cxn ang="0">
                      <a:pos x="45" y="42"/>
                    </a:cxn>
                    <a:cxn ang="0">
                      <a:pos x="46" y="46"/>
                    </a:cxn>
                    <a:cxn ang="0">
                      <a:pos x="41" y="46"/>
                    </a:cxn>
                    <a:cxn ang="0">
                      <a:pos x="35" y="46"/>
                    </a:cxn>
                    <a:cxn ang="0">
                      <a:pos x="31" y="43"/>
                    </a:cxn>
                    <a:cxn ang="0">
                      <a:pos x="26" y="41"/>
                    </a:cxn>
                    <a:cxn ang="0">
                      <a:pos x="22" y="40"/>
                    </a:cxn>
                    <a:cxn ang="0">
                      <a:pos x="17" y="39"/>
                    </a:cxn>
                    <a:cxn ang="0">
                      <a:pos x="8" y="37"/>
                    </a:cxn>
                    <a:cxn ang="0">
                      <a:pos x="0" y="35"/>
                    </a:cxn>
                  </a:cxnLst>
                  <a:rect l="0" t="0" r="r" b="b"/>
                  <a:pathLst>
                    <a:path w="59" h="46">
                      <a:moveTo>
                        <a:pt x="0" y="35"/>
                      </a:moveTo>
                      <a:lnTo>
                        <a:pt x="14" y="26"/>
                      </a:lnTo>
                      <a:lnTo>
                        <a:pt x="28" y="20"/>
                      </a:lnTo>
                      <a:lnTo>
                        <a:pt x="36" y="15"/>
                      </a:lnTo>
                      <a:lnTo>
                        <a:pt x="44" y="11"/>
                      </a:lnTo>
                      <a:lnTo>
                        <a:pt x="52" y="5"/>
                      </a:lnTo>
                      <a:lnTo>
                        <a:pt x="58" y="0"/>
                      </a:lnTo>
                      <a:lnTo>
                        <a:pt x="59" y="3"/>
                      </a:lnTo>
                      <a:lnTo>
                        <a:pt x="59" y="8"/>
                      </a:lnTo>
                      <a:lnTo>
                        <a:pt x="58" y="11"/>
                      </a:lnTo>
                      <a:lnTo>
                        <a:pt x="57" y="13"/>
                      </a:lnTo>
                      <a:lnTo>
                        <a:pt x="54" y="19"/>
                      </a:lnTo>
                      <a:lnTo>
                        <a:pt x="51" y="23"/>
                      </a:lnTo>
                      <a:lnTo>
                        <a:pt x="46" y="27"/>
                      </a:lnTo>
                      <a:lnTo>
                        <a:pt x="44" y="33"/>
                      </a:lnTo>
                      <a:lnTo>
                        <a:pt x="44" y="35"/>
                      </a:lnTo>
                      <a:lnTo>
                        <a:pt x="44" y="39"/>
                      </a:lnTo>
                      <a:lnTo>
                        <a:pt x="45" y="42"/>
                      </a:lnTo>
                      <a:lnTo>
                        <a:pt x="46" y="46"/>
                      </a:lnTo>
                      <a:lnTo>
                        <a:pt x="41" y="46"/>
                      </a:lnTo>
                      <a:lnTo>
                        <a:pt x="35" y="46"/>
                      </a:lnTo>
                      <a:lnTo>
                        <a:pt x="31" y="43"/>
                      </a:lnTo>
                      <a:lnTo>
                        <a:pt x="26" y="41"/>
                      </a:lnTo>
                      <a:lnTo>
                        <a:pt x="22" y="40"/>
                      </a:lnTo>
                      <a:lnTo>
                        <a:pt x="17" y="39"/>
                      </a:lnTo>
                      <a:lnTo>
                        <a:pt x="8" y="37"/>
                      </a:lnTo>
                      <a:lnTo>
                        <a:pt x="0" y="35"/>
                      </a:lnTo>
                      <a:close/>
                    </a:path>
                  </a:pathLst>
                </a:custGeom>
                <a:grpFill/>
                <a:ln w="12700">
                  <a:solidFill>
                    <a:sysClr val="windowText" lastClr="000000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marL="0" marR="0" lvl="0" indent="0" algn="ctr" defTabSz="544237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00" b="1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Arial" pitchFamily="34" charset="0"/>
                  </a:endParaRPr>
                </a:p>
              </p:txBody>
            </p:sp>
            <p:sp>
              <p:nvSpPr>
                <p:cNvPr id="131" name="Freeform 153">
                  <a:extLst>
                    <a:ext uri="{FF2B5EF4-FFF2-40B4-BE49-F238E27FC236}">
                      <a16:creationId xmlns:a16="http://schemas.microsoft.com/office/drawing/2014/main" id="{E7F6199D-CAA6-4F04-B4CB-9E28C6B6EE4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333826" y="7888504"/>
                  <a:ext cx="31449" cy="25159"/>
                </a:xfrm>
                <a:custGeom>
                  <a:avLst/>
                  <a:gdLst/>
                  <a:ahLst/>
                  <a:cxnLst>
                    <a:cxn ang="0">
                      <a:pos x="0" y="35"/>
                    </a:cxn>
                    <a:cxn ang="0">
                      <a:pos x="14" y="26"/>
                    </a:cxn>
                    <a:cxn ang="0">
                      <a:pos x="28" y="20"/>
                    </a:cxn>
                    <a:cxn ang="0">
                      <a:pos x="36" y="15"/>
                    </a:cxn>
                    <a:cxn ang="0">
                      <a:pos x="44" y="11"/>
                    </a:cxn>
                    <a:cxn ang="0">
                      <a:pos x="52" y="5"/>
                    </a:cxn>
                    <a:cxn ang="0">
                      <a:pos x="58" y="0"/>
                    </a:cxn>
                    <a:cxn ang="0">
                      <a:pos x="59" y="3"/>
                    </a:cxn>
                    <a:cxn ang="0">
                      <a:pos x="59" y="8"/>
                    </a:cxn>
                    <a:cxn ang="0">
                      <a:pos x="58" y="11"/>
                    </a:cxn>
                    <a:cxn ang="0">
                      <a:pos x="57" y="13"/>
                    </a:cxn>
                    <a:cxn ang="0">
                      <a:pos x="54" y="19"/>
                    </a:cxn>
                    <a:cxn ang="0">
                      <a:pos x="51" y="23"/>
                    </a:cxn>
                    <a:cxn ang="0">
                      <a:pos x="46" y="27"/>
                    </a:cxn>
                    <a:cxn ang="0">
                      <a:pos x="44" y="33"/>
                    </a:cxn>
                    <a:cxn ang="0">
                      <a:pos x="44" y="35"/>
                    </a:cxn>
                    <a:cxn ang="0">
                      <a:pos x="44" y="39"/>
                    </a:cxn>
                    <a:cxn ang="0">
                      <a:pos x="45" y="42"/>
                    </a:cxn>
                    <a:cxn ang="0">
                      <a:pos x="46" y="46"/>
                    </a:cxn>
                    <a:cxn ang="0">
                      <a:pos x="41" y="46"/>
                    </a:cxn>
                    <a:cxn ang="0">
                      <a:pos x="35" y="46"/>
                    </a:cxn>
                    <a:cxn ang="0">
                      <a:pos x="31" y="43"/>
                    </a:cxn>
                    <a:cxn ang="0">
                      <a:pos x="26" y="41"/>
                    </a:cxn>
                    <a:cxn ang="0">
                      <a:pos x="22" y="40"/>
                    </a:cxn>
                    <a:cxn ang="0">
                      <a:pos x="17" y="39"/>
                    </a:cxn>
                    <a:cxn ang="0">
                      <a:pos x="8" y="37"/>
                    </a:cxn>
                    <a:cxn ang="0">
                      <a:pos x="0" y="35"/>
                    </a:cxn>
                  </a:cxnLst>
                  <a:rect l="0" t="0" r="r" b="b"/>
                  <a:pathLst>
                    <a:path w="59" h="46">
                      <a:moveTo>
                        <a:pt x="0" y="35"/>
                      </a:moveTo>
                      <a:lnTo>
                        <a:pt x="14" y="26"/>
                      </a:lnTo>
                      <a:lnTo>
                        <a:pt x="28" y="20"/>
                      </a:lnTo>
                      <a:lnTo>
                        <a:pt x="36" y="15"/>
                      </a:lnTo>
                      <a:lnTo>
                        <a:pt x="44" y="11"/>
                      </a:lnTo>
                      <a:lnTo>
                        <a:pt x="52" y="5"/>
                      </a:lnTo>
                      <a:lnTo>
                        <a:pt x="58" y="0"/>
                      </a:lnTo>
                      <a:lnTo>
                        <a:pt x="59" y="3"/>
                      </a:lnTo>
                      <a:lnTo>
                        <a:pt x="59" y="8"/>
                      </a:lnTo>
                      <a:lnTo>
                        <a:pt x="58" y="11"/>
                      </a:lnTo>
                      <a:lnTo>
                        <a:pt x="57" y="13"/>
                      </a:lnTo>
                      <a:lnTo>
                        <a:pt x="54" y="19"/>
                      </a:lnTo>
                      <a:lnTo>
                        <a:pt x="51" y="23"/>
                      </a:lnTo>
                      <a:lnTo>
                        <a:pt x="46" y="27"/>
                      </a:lnTo>
                      <a:lnTo>
                        <a:pt x="44" y="33"/>
                      </a:lnTo>
                      <a:lnTo>
                        <a:pt x="44" y="35"/>
                      </a:lnTo>
                      <a:lnTo>
                        <a:pt x="44" y="39"/>
                      </a:lnTo>
                      <a:lnTo>
                        <a:pt x="45" y="42"/>
                      </a:lnTo>
                      <a:lnTo>
                        <a:pt x="46" y="46"/>
                      </a:lnTo>
                      <a:lnTo>
                        <a:pt x="41" y="46"/>
                      </a:lnTo>
                      <a:lnTo>
                        <a:pt x="35" y="46"/>
                      </a:lnTo>
                      <a:lnTo>
                        <a:pt x="31" y="43"/>
                      </a:lnTo>
                      <a:lnTo>
                        <a:pt x="26" y="41"/>
                      </a:lnTo>
                      <a:lnTo>
                        <a:pt x="22" y="40"/>
                      </a:lnTo>
                      <a:lnTo>
                        <a:pt x="17" y="39"/>
                      </a:lnTo>
                      <a:lnTo>
                        <a:pt x="8" y="37"/>
                      </a:lnTo>
                      <a:lnTo>
                        <a:pt x="0" y="35"/>
                      </a:lnTo>
                    </a:path>
                  </a:pathLst>
                </a:custGeom>
                <a:grpFill/>
                <a:ln w="12700">
                  <a:solidFill>
                    <a:sysClr val="windowText" lastClr="000000"/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marL="0" marR="0" lvl="0" indent="0" algn="ctr" defTabSz="544237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00" b="1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Arial" pitchFamily="34" charset="0"/>
                  </a:endParaRPr>
                </a:p>
              </p:txBody>
            </p:sp>
            <p:sp>
              <p:nvSpPr>
                <p:cNvPr id="132" name="Freeform 154">
                  <a:extLst>
                    <a:ext uri="{FF2B5EF4-FFF2-40B4-BE49-F238E27FC236}">
                      <a16:creationId xmlns:a16="http://schemas.microsoft.com/office/drawing/2014/main" id="{15C5ECD3-B58B-4F90-9223-1013468A1A8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377855" y="7838186"/>
                  <a:ext cx="59754" cy="22014"/>
                </a:xfrm>
                <a:custGeom>
                  <a:avLst/>
                  <a:gdLst/>
                  <a:ahLst/>
                  <a:cxnLst>
                    <a:cxn ang="0">
                      <a:pos x="1" y="16"/>
                    </a:cxn>
                    <a:cxn ang="0">
                      <a:pos x="11" y="10"/>
                    </a:cxn>
                    <a:cxn ang="0">
                      <a:pos x="20" y="6"/>
                    </a:cxn>
                    <a:cxn ang="0">
                      <a:pos x="30" y="2"/>
                    </a:cxn>
                    <a:cxn ang="0">
                      <a:pos x="40" y="1"/>
                    </a:cxn>
                    <a:cxn ang="0">
                      <a:pos x="50" y="0"/>
                    </a:cxn>
                    <a:cxn ang="0">
                      <a:pos x="60" y="0"/>
                    </a:cxn>
                    <a:cxn ang="0">
                      <a:pos x="69" y="2"/>
                    </a:cxn>
                    <a:cxn ang="0">
                      <a:pos x="79" y="3"/>
                    </a:cxn>
                    <a:cxn ang="0">
                      <a:pos x="81" y="3"/>
                    </a:cxn>
                    <a:cxn ang="0">
                      <a:pos x="79" y="3"/>
                    </a:cxn>
                    <a:cxn ang="0">
                      <a:pos x="85" y="5"/>
                    </a:cxn>
                    <a:cxn ang="0">
                      <a:pos x="91" y="6"/>
                    </a:cxn>
                    <a:cxn ang="0">
                      <a:pos x="97" y="8"/>
                    </a:cxn>
                    <a:cxn ang="0">
                      <a:pos x="102" y="11"/>
                    </a:cxn>
                    <a:cxn ang="0">
                      <a:pos x="105" y="15"/>
                    </a:cxn>
                    <a:cxn ang="0">
                      <a:pos x="109" y="19"/>
                    </a:cxn>
                    <a:cxn ang="0">
                      <a:pos x="109" y="23"/>
                    </a:cxn>
                    <a:cxn ang="0">
                      <a:pos x="107" y="28"/>
                    </a:cxn>
                    <a:cxn ang="0">
                      <a:pos x="104" y="29"/>
                    </a:cxn>
                    <a:cxn ang="0">
                      <a:pos x="100" y="30"/>
                    </a:cxn>
                    <a:cxn ang="0">
                      <a:pos x="96" y="30"/>
                    </a:cxn>
                    <a:cxn ang="0">
                      <a:pos x="92" y="30"/>
                    </a:cxn>
                    <a:cxn ang="0">
                      <a:pos x="84" y="28"/>
                    </a:cxn>
                    <a:cxn ang="0">
                      <a:pos x="72" y="28"/>
                    </a:cxn>
                    <a:cxn ang="0">
                      <a:pos x="70" y="37"/>
                    </a:cxn>
                    <a:cxn ang="0">
                      <a:pos x="66" y="46"/>
                    </a:cxn>
                    <a:cxn ang="0">
                      <a:pos x="54" y="46"/>
                    </a:cxn>
                    <a:cxn ang="0">
                      <a:pos x="43" y="46"/>
                    </a:cxn>
                    <a:cxn ang="0">
                      <a:pos x="40" y="41"/>
                    </a:cxn>
                    <a:cxn ang="0">
                      <a:pos x="39" y="37"/>
                    </a:cxn>
                    <a:cxn ang="0">
                      <a:pos x="39" y="34"/>
                    </a:cxn>
                    <a:cxn ang="0">
                      <a:pos x="36" y="32"/>
                    </a:cxn>
                    <a:cxn ang="0">
                      <a:pos x="34" y="30"/>
                    </a:cxn>
                    <a:cxn ang="0">
                      <a:pos x="31" y="28"/>
                    </a:cxn>
                    <a:cxn ang="0">
                      <a:pos x="30" y="26"/>
                    </a:cxn>
                    <a:cxn ang="0">
                      <a:pos x="29" y="23"/>
                    </a:cxn>
                    <a:cxn ang="0">
                      <a:pos x="29" y="21"/>
                    </a:cxn>
                    <a:cxn ang="0">
                      <a:pos x="29" y="19"/>
                    </a:cxn>
                    <a:cxn ang="0">
                      <a:pos x="30" y="17"/>
                    </a:cxn>
                    <a:cxn ang="0">
                      <a:pos x="31" y="16"/>
                    </a:cxn>
                    <a:cxn ang="0">
                      <a:pos x="20" y="23"/>
                    </a:cxn>
                    <a:cxn ang="0">
                      <a:pos x="13" y="28"/>
                    </a:cxn>
                    <a:cxn ang="0">
                      <a:pos x="13" y="19"/>
                    </a:cxn>
                    <a:cxn ang="0">
                      <a:pos x="13" y="16"/>
                    </a:cxn>
                    <a:cxn ang="0">
                      <a:pos x="11" y="13"/>
                    </a:cxn>
                    <a:cxn ang="0">
                      <a:pos x="8" y="13"/>
                    </a:cxn>
                    <a:cxn ang="0">
                      <a:pos x="5" y="13"/>
                    </a:cxn>
                    <a:cxn ang="0">
                      <a:pos x="3" y="13"/>
                    </a:cxn>
                    <a:cxn ang="0">
                      <a:pos x="1" y="15"/>
                    </a:cxn>
                    <a:cxn ang="0">
                      <a:pos x="0" y="15"/>
                    </a:cxn>
                    <a:cxn ang="0">
                      <a:pos x="0" y="16"/>
                    </a:cxn>
                    <a:cxn ang="0">
                      <a:pos x="1" y="16"/>
                    </a:cxn>
                  </a:cxnLst>
                  <a:rect l="0" t="0" r="r" b="b"/>
                  <a:pathLst>
                    <a:path w="109" h="46">
                      <a:moveTo>
                        <a:pt x="1" y="16"/>
                      </a:moveTo>
                      <a:lnTo>
                        <a:pt x="11" y="10"/>
                      </a:lnTo>
                      <a:lnTo>
                        <a:pt x="20" y="6"/>
                      </a:lnTo>
                      <a:lnTo>
                        <a:pt x="30" y="2"/>
                      </a:lnTo>
                      <a:lnTo>
                        <a:pt x="40" y="1"/>
                      </a:lnTo>
                      <a:lnTo>
                        <a:pt x="50" y="0"/>
                      </a:lnTo>
                      <a:lnTo>
                        <a:pt x="60" y="0"/>
                      </a:lnTo>
                      <a:lnTo>
                        <a:pt x="69" y="2"/>
                      </a:lnTo>
                      <a:lnTo>
                        <a:pt x="79" y="3"/>
                      </a:lnTo>
                      <a:lnTo>
                        <a:pt x="81" y="3"/>
                      </a:lnTo>
                      <a:lnTo>
                        <a:pt x="79" y="3"/>
                      </a:lnTo>
                      <a:lnTo>
                        <a:pt x="85" y="5"/>
                      </a:lnTo>
                      <a:lnTo>
                        <a:pt x="91" y="6"/>
                      </a:lnTo>
                      <a:lnTo>
                        <a:pt x="97" y="8"/>
                      </a:lnTo>
                      <a:lnTo>
                        <a:pt x="102" y="11"/>
                      </a:lnTo>
                      <a:lnTo>
                        <a:pt x="105" y="15"/>
                      </a:lnTo>
                      <a:lnTo>
                        <a:pt x="109" y="19"/>
                      </a:lnTo>
                      <a:lnTo>
                        <a:pt x="109" y="23"/>
                      </a:lnTo>
                      <a:lnTo>
                        <a:pt x="107" y="28"/>
                      </a:lnTo>
                      <a:lnTo>
                        <a:pt x="104" y="29"/>
                      </a:lnTo>
                      <a:lnTo>
                        <a:pt x="100" y="30"/>
                      </a:lnTo>
                      <a:lnTo>
                        <a:pt x="96" y="30"/>
                      </a:lnTo>
                      <a:lnTo>
                        <a:pt x="92" y="30"/>
                      </a:lnTo>
                      <a:lnTo>
                        <a:pt x="84" y="28"/>
                      </a:lnTo>
                      <a:lnTo>
                        <a:pt x="72" y="28"/>
                      </a:lnTo>
                      <a:lnTo>
                        <a:pt x="70" y="37"/>
                      </a:lnTo>
                      <a:lnTo>
                        <a:pt x="66" y="46"/>
                      </a:lnTo>
                      <a:lnTo>
                        <a:pt x="54" y="46"/>
                      </a:lnTo>
                      <a:lnTo>
                        <a:pt x="43" y="46"/>
                      </a:lnTo>
                      <a:lnTo>
                        <a:pt x="40" y="41"/>
                      </a:lnTo>
                      <a:lnTo>
                        <a:pt x="39" y="37"/>
                      </a:lnTo>
                      <a:lnTo>
                        <a:pt x="39" y="34"/>
                      </a:lnTo>
                      <a:lnTo>
                        <a:pt x="36" y="32"/>
                      </a:lnTo>
                      <a:lnTo>
                        <a:pt x="34" y="30"/>
                      </a:lnTo>
                      <a:lnTo>
                        <a:pt x="31" y="28"/>
                      </a:lnTo>
                      <a:lnTo>
                        <a:pt x="30" y="26"/>
                      </a:lnTo>
                      <a:lnTo>
                        <a:pt x="29" y="23"/>
                      </a:lnTo>
                      <a:lnTo>
                        <a:pt x="29" y="21"/>
                      </a:lnTo>
                      <a:lnTo>
                        <a:pt x="29" y="19"/>
                      </a:lnTo>
                      <a:lnTo>
                        <a:pt x="30" y="17"/>
                      </a:lnTo>
                      <a:lnTo>
                        <a:pt x="31" y="16"/>
                      </a:lnTo>
                      <a:lnTo>
                        <a:pt x="20" y="23"/>
                      </a:lnTo>
                      <a:lnTo>
                        <a:pt x="13" y="28"/>
                      </a:lnTo>
                      <a:lnTo>
                        <a:pt x="13" y="19"/>
                      </a:lnTo>
                      <a:lnTo>
                        <a:pt x="13" y="16"/>
                      </a:lnTo>
                      <a:lnTo>
                        <a:pt x="11" y="13"/>
                      </a:lnTo>
                      <a:lnTo>
                        <a:pt x="8" y="13"/>
                      </a:lnTo>
                      <a:lnTo>
                        <a:pt x="5" y="13"/>
                      </a:lnTo>
                      <a:lnTo>
                        <a:pt x="3" y="13"/>
                      </a:lnTo>
                      <a:lnTo>
                        <a:pt x="1" y="15"/>
                      </a:lnTo>
                      <a:lnTo>
                        <a:pt x="0" y="15"/>
                      </a:lnTo>
                      <a:lnTo>
                        <a:pt x="0" y="16"/>
                      </a:lnTo>
                      <a:lnTo>
                        <a:pt x="1" y="16"/>
                      </a:lnTo>
                      <a:close/>
                    </a:path>
                  </a:pathLst>
                </a:custGeom>
                <a:grpFill/>
                <a:ln w="12700">
                  <a:solidFill>
                    <a:sysClr val="windowText" lastClr="000000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marL="0" marR="0" lvl="0" indent="0" algn="ctr" defTabSz="544237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00" b="1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Arial" pitchFamily="34" charset="0"/>
                  </a:endParaRPr>
                </a:p>
              </p:txBody>
            </p:sp>
            <p:sp>
              <p:nvSpPr>
                <p:cNvPr id="133" name="Freeform 155">
                  <a:extLst>
                    <a:ext uri="{FF2B5EF4-FFF2-40B4-BE49-F238E27FC236}">
                      <a16:creationId xmlns:a16="http://schemas.microsoft.com/office/drawing/2014/main" id="{5D0884C9-2F02-485F-84F5-2F2B3AFC1B8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377855" y="7838186"/>
                  <a:ext cx="59754" cy="22014"/>
                </a:xfrm>
                <a:custGeom>
                  <a:avLst/>
                  <a:gdLst/>
                  <a:ahLst/>
                  <a:cxnLst>
                    <a:cxn ang="0">
                      <a:pos x="1" y="16"/>
                    </a:cxn>
                    <a:cxn ang="0">
                      <a:pos x="11" y="10"/>
                    </a:cxn>
                    <a:cxn ang="0">
                      <a:pos x="20" y="6"/>
                    </a:cxn>
                    <a:cxn ang="0">
                      <a:pos x="30" y="2"/>
                    </a:cxn>
                    <a:cxn ang="0">
                      <a:pos x="40" y="1"/>
                    </a:cxn>
                    <a:cxn ang="0">
                      <a:pos x="50" y="0"/>
                    </a:cxn>
                    <a:cxn ang="0">
                      <a:pos x="60" y="0"/>
                    </a:cxn>
                    <a:cxn ang="0">
                      <a:pos x="69" y="2"/>
                    </a:cxn>
                    <a:cxn ang="0">
                      <a:pos x="79" y="3"/>
                    </a:cxn>
                    <a:cxn ang="0">
                      <a:pos x="81" y="3"/>
                    </a:cxn>
                    <a:cxn ang="0">
                      <a:pos x="79" y="3"/>
                    </a:cxn>
                    <a:cxn ang="0">
                      <a:pos x="85" y="5"/>
                    </a:cxn>
                    <a:cxn ang="0">
                      <a:pos x="91" y="6"/>
                    </a:cxn>
                    <a:cxn ang="0">
                      <a:pos x="97" y="8"/>
                    </a:cxn>
                    <a:cxn ang="0">
                      <a:pos x="102" y="11"/>
                    </a:cxn>
                    <a:cxn ang="0">
                      <a:pos x="105" y="15"/>
                    </a:cxn>
                    <a:cxn ang="0">
                      <a:pos x="109" y="19"/>
                    </a:cxn>
                    <a:cxn ang="0">
                      <a:pos x="109" y="23"/>
                    </a:cxn>
                    <a:cxn ang="0">
                      <a:pos x="107" y="28"/>
                    </a:cxn>
                    <a:cxn ang="0">
                      <a:pos x="104" y="29"/>
                    </a:cxn>
                    <a:cxn ang="0">
                      <a:pos x="100" y="30"/>
                    </a:cxn>
                    <a:cxn ang="0">
                      <a:pos x="96" y="30"/>
                    </a:cxn>
                    <a:cxn ang="0">
                      <a:pos x="92" y="30"/>
                    </a:cxn>
                    <a:cxn ang="0">
                      <a:pos x="84" y="28"/>
                    </a:cxn>
                    <a:cxn ang="0">
                      <a:pos x="72" y="28"/>
                    </a:cxn>
                    <a:cxn ang="0">
                      <a:pos x="70" y="37"/>
                    </a:cxn>
                    <a:cxn ang="0">
                      <a:pos x="66" y="46"/>
                    </a:cxn>
                    <a:cxn ang="0">
                      <a:pos x="54" y="46"/>
                    </a:cxn>
                    <a:cxn ang="0">
                      <a:pos x="43" y="46"/>
                    </a:cxn>
                    <a:cxn ang="0">
                      <a:pos x="40" y="41"/>
                    </a:cxn>
                    <a:cxn ang="0">
                      <a:pos x="39" y="37"/>
                    </a:cxn>
                    <a:cxn ang="0">
                      <a:pos x="39" y="34"/>
                    </a:cxn>
                    <a:cxn ang="0">
                      <a:pos x="36" y="32"/>
                    </a:cxn>
                    <a:cxn ang="0">
                      <a:pos x="34" y="30"/>
                    </a:cxn>
                    <a:cxn ang="0">
                      <a:pos x="31" y="28"/>
                    </a:cxn>
                    <a:cxn ang="0">
                      <a:pos x="30" y="26"/>
                    </a:cxn>
                    <a:cxn ang="0">
                      <a:pos x="29" y="23"/>
                    </a:cxn>
                    <a:cxn ang="0">
                      <a:pos x="29" y="21"/>
                    </a:cxn>
                    <a:cxn ang="0">
                      <a:pos x="29" y="19"/>
                    </a:cxn>
                    <a:cxn ang="0">
                      <a:pos x="30" y="17"/>
                    </a:cxn>
                    <a:cxn ang="0">
                      <a:pos x="31" y="16"/>
                    </a:cxn>
                    <a:cxn ang="0">
                      <a:pos x="20" y="23"/>
                    </a:cxn>
                    <a:cxn ang="0">
                      <a:pos x="13" y="28"/>
                    </a:cxn>
                    <a:cxn ang="0">
                      <a:pos x="13" y="19"/>
                    </a:cxn>
                    <a:cxn ang="0">
                      <a:pos x="13" y="16"/>
                    </a:cxn>
                    <a:cxn ang="0">
                      <a:pos x="11" y="13"/>
                    </a:cxn>
                    <a:cxn ang="0">
                      <a:pos x="8" y="13"/>
                    </a:cxn>
                    <a:cxn ang="0">
                      <a:pos x="5" y="13"/>
                    </a:cxn>
                    <a:cxn ang="0">
                      <a:pos x="3" y="13"/>
                    </a:cxn>
                    <a:cxn ang="0">
                      <a:pos x="1" y="15"/>
                    </a:cxn>
                    <a:cxn ang="0">
                      <a:pos x="0" y="15"/>
                    </a:cxn>
                    <a:cxn ang="0">
                      <a:pos x="0" y="16"/>
                    </a:cxn>
                    <a:cxn ang="0">
                      <a:pos x="1" y="16"/>
                    </a:cxn>
                  </a:cxnLst>
                  <a:rect l="0" t="0" r="r" b="b"/>
                  <a:pathLst>
                    <a:path w="109" h="46">
                      <a:moveTo>
                        <a:pt x="1" y="16"/>
                      </a:moveTo>
                      <a:lnTo>
                        <a:pt x="11" y="10"/>
                      </a:lnTo>
                      <a:lnTo>
                        <a:pt x="20" y="6"/>
                      </a:lnTo>
                      <a:lnTo>
                        <a:pt x="30" y="2"/>
                      </a:lnTo>
                      <a:lnTo>
                        <a:pt x="40" y="1"/>
                      </a:lnTo>
                      <a:lnTo>
                        <a:pt x="50" y="0"/>
                      </a:lnTo>
                      <a:lnTo>
                        <a:pt x="60" y="0"/>
                      </a:lnTo>
                      <a:lnTo>
                        <a:pt x="69" y="2"/>
                      </a:lnTo>
                      <a:lnTo>
                        <a:pt x="79" y="3"/>
                      </a:lnTo>
                      <a:lnTo>
                        <a:pt x="81" y="3"/>
                      </a:lnTo>
                      <a:lnTo>
                        <a:pt x="79" y="3"/>
                      </a:lnTo>
                      <a:lnTo>
                        <a:pt x="85" y="5"/>
                      </a:lnTo>
                      <a:lnTo>
                        <a:pt x="91" y="6"/>
                      </a:lnTo>
                      <a:lnTo>
                        <a:pt x="97" y="8"/>
                      </a:lnTo>
                      <a:lnTo>
                        <a:pt x="102" y="11"/>
                      </a:lnTo>
                      <a:lnTo>
                        <a:pt x="105" y="15"/>
                      </a:lnTo>
                      <a:lnTo>
                        <a:pt x="109" y="19"/>
                      </a:lnTo>
                      <a:lnTo>
                        <a:pt x="109" y="23"/>
                      </a:lnTo>
                      <a:lnTo>
                        <a:pt x="107" y="28"/>
                      </a:lnTo>
                      <a:lnTo>
                        <a:pt x="104" y="29"/>
                      </a:lnTo>
                      <a:lnTo>
                        <a:pt x="100" y="30"/>
                      </a:lnTo>
                      <a:lnTo>
                        <a:pt x="96" y="30"/>
                      </a:lnTo>
                      <a:lnTo>
                        <a:pt x="92" y="30"/>
                      </a:lnTo>
                      <a:lnTo>
                        <a:pt x="84" y="28"/>
                      </a:lnTo>
                      <a:lnTo>
                        <a:pt x="72" y="28"/>
                      </a:lnTo>
                      <a:lnTo>
                        <a:pt x="70" y="37"/>
                      </a:lnTo>
                      <a:lnTo>
                        <a:pt x="66" y="46"/>
                      </a:lnTo>
                      <a:lnTo>
                        <a:pt x="54" y="46"/>
                      </a:lnTo>
                      <a:lnTo>
                        <a:pt x="43" y="46"/>
                      </a:lnTo>
                      <a:lnTo>
                        <a:pt x="40" y="41"/>
                      </a:lnTo>
                      <a:lnTo>
                        <a:pt x="39" y="37"/>
                      </a:lnTo>
                      <a:lnTo>
                        <a:pt x="39" y="34"/>
                      </a:lnTo>
                      <a:lnTo>
                        <a:pt x="36" y="32"/>
                      </a:lnTo>
                      <a:lnTo>
                        <a:pt x="34" y="30"/>
                      </a:lnTo>
                      <a:lnTo>
                        <a:pt x="31" y="28"/>
                      </a:lnTo>
                      <a:lnTo>
                        <a:pt x="30" y="26"/>
                      </a:lnTo>
                      <a:lnTo>
                        <a:pt x="29" y="23"/>
                      </a:lnTo>
                      <a:lnTo>
                        <a:pt x="29" y="21"/>
                      </a:lnTo>
                      <a:lnTo>
                        <a:pt x="29" y="19"/>
                      </a:lnTo>
                      <a:lnTo>
                        <a:pt x="30" y="17"/>
                      </a:lnTo>
                      <a:lnTo>
                        <a:pt x="31" y="16"/>
                      </a:lnTo>
                      <a:lnTo>
                        <a:pt x="20" y="23"/>
                      </a:lnTo>
                      <a:lnTo>
                        <a:pt x="13" y="28"/>
                      </a:lnTo>
                      <a:lnTo>
                        <a:pt x="13" y="19"/>
                      </a:lnTo>
                      <a:lnTo>
                        <a:pt x="13" y="16"/>
                      </a:lnTo>
                      <a:lnTo>
                        <a:pt x="11" y="13"/>
                      </a:lnTo>
                      <a:lnTo>
                        <a:pt x="8" y="13"/>
                      </a:lnTo>
                      <a:lnTo>
                        <a:pt x="5" y="13"/>
                      </a:lnTo>
                      <a:lnTo>
                        <a:pt x="3" y="13"/>
                      </a:lnTo>
                      <a:lnTo>
                        <a:pt x="1" y="15"/>
                      </a:lnTo>
                      <a:lnTo>
                        <a:pt x="0" y="15"/>
                      </a:lnTo>
                      <a:lnTo>
                        <a:pt x="0" y="16"/>
                      </a:lnTo>
                      <a:lnTo>
                        <a:pt x="1" y="16"/>
                      </a:lnTo>
                    </a:path>
                  </a:pathLst>
                </a:custGeom>
                <a:grpFill/>
                <a:ln w="12700">
                  <a:solidFill>
                    <a:sysClr val="windowText" lastClr="000000"/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marL="0" marR="0" lvl="0" indent="0" algn="ctr" defTabSz="544237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00" b="1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Arial" pitchFamily="34" charset="0"/>
                  </a:endParaRPr>
                </a:p>
              </p:txBody>
            </p:sp>
            <p:sp>
              <p:nvSpPr>
                <p:cNvPr id="134" name="Freeform 156">
                  <a:extLst>
                    <a:ext uri="{FF2B5EF4-FFF2-40B4-BE49-F238E27FC236}">
                      <a16:creationId xmlns:a16="http://schemas.microsoft.com/office/drawing/2014/main" id="{A5EC22D7-D72C-4188-A0DA-2573F67B4A5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245768" y="7951403"/>
                  <a:ext cx="6290" cy="6290"/>
                </a:xfrm>
                <a:custGeom>
                  <a:avLst/>
                  <a:gdLst/>
                  <a:ahLst/>
                  <a:cxnLst>
                    <a:cxn ang="0">
                      <a:pos x="12" y="0"/>
                    </a:cxn>
                    <a:cxn ang="0">
                      <a:pos x="5" y="0"/>
                    </a:cxn>
                    <a:cxn ang="0">
                      <a:pos x="0" y="0"/>
                    </a:cxn>
                    <a:cxn ang="0">
                      <a:pos x="0" y="3"/>
                    </a:cxn>
                    <a:cxn ang="0">
                      <a:pos x="0" y="6"/>
                    </a:cxn>
                    <a:cxn ang="0">
                      <a:pos x="5" y="6"/>
                    </a:cxn>
                    <a:cxn ang="0">
                      <a:pos x="12" y="6"/>
                    </a:cxn>
                    <a:cxn ang="0">
                      <a:pos x="12" y="3"/>
                    </a:cxn>
                    <a:cxn ang="0">
                      <a:pos x="12" y="0"/>
                    </a:cxn>
                  </a:cxnLst>
                  <a:rect l="0" t="0" r="r" b="b"/>
                  <a:pathLst>
                    <a:path w="12" h="6">
                      <a:moveTo>
                        <a:pt x="12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lnTo>
                        <a:pt x="0" y="3"/>
                      </a:lnTo>
                      <a:lnTo>
                        <a:pt x="0" y="6"/>
                      </a:lnTo>
                      <a:lnTo>
                        <a:pt x="5" y="6"/>
                      </a:lnTo>
                      <a:lnTo>
                        <a:pt x="12" y="6"/>
                      </a:lnTo>
                      <a:lnTo>
                        <a:pt x="12" y="3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grpFill/>
                <a:ln w="12700">
                  <a:solidFill>
                    <a:sysClr val="windowText" lastClr="000000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marL="0" marR="0" lvl="0" indent="0" algn="ctr" defTabSz="544237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00" b="1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Arial" pitchFamily="34" charset="0"/>
                  </a:endParaRPr>
                </a:p>
              </p:txBody>
            </p:sp>
            <p:sp>
              <p:nvSpPr>
                <p:cNvPr id="135" name="Freeform 157">
                  <a:extLst>
                    <a:ext uri="{FF2B5EF4-FFF2-40B4-BE49-F238E27FC236}">
                      <a16:creationId xmlns:a16="http://schemas.microsoft.com/office/drawing/2014/main" id="{EC42B555-2D3F-4707-8F38-C254082D300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245768" y="7951403"/>
                  <a:ext cx="6290" cy="6290"/>
                </a:xfrm>
                <a:custGeom>
                  <a:avLst/>
                  <a:gdLst/>
                  <a:ahLst/>
                  <a:cxnLst>
                    <a:cxn ang="0">
                      <a:pos x="12" y="0"/>
                    </a:cxn>
                    <a:cxn ang="0">
                      <a:pos x="5" y="0"/>
                    </a:cxn>
                    <a:cxn ang="0">
                      <a:pos x="0" y="0"/>
                    </a:cxn>
                    <a:cxn ang="0">
                      <a:pos x="0" y="3"/>
                    </a:cxn>
                    <a:cxn ang="0">
                      <a:pos x="0" y="6"/>
                    </a:cxn>
                    <a:cxn ang="0">
                      <a:pos x="5" y="6"/>
                    </a:cxn>
                    <a:cxn ang="0">
                      <a:pos x="12" y="6"/>
                    </a:cxn>
                    <a:cxn ang="0">
                      <a:pos x="12" y="3"/>
                    </a:cxn>
                    <a:cxn ang="0">
                      <a:pos x="12" y="0"/>
                    </a:cxn>
                  </a:cxnLst>
                  <a:rect l="0" t="0" r="r" b="b"/>
                  <a:pathLst>
                    <a:path w="12" h="6">
                      <a:moveTo>
                        <a:pt x="12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lnTo>
                        <a:pt x="0" y="3"/>
                      </a:lnTo>
                      <a:lnTo>
                        <a:pt x="0" y="6"/>
                      </a:lnTo>
                      <a:lnTo>
                        <a:pt x="5" y="6"/>
                      </a:lnTo>
                      <a:lnTo>
                        <a:pt x="12" y="6"/>
                      </a:lnTo>
                      <a:lnTo>
                        <a:pt x="12" y="3"/>
                      </a:lnTo>
                      <a:lnTo>
                        <a:pt x="12" y="0"/>
                      </a:lnTo>
                    </a:path>
                  </a:pathLst>
                </a:custGeom>
                <a:grpFill/>
                <a:ln w="12700">
                  <a:solidFill>
                    <a:sysClr val="windowText" lastClr="000000"/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marL="0" marR="0" lvl="0" indent="0" algn="ctr" defTabSz="544237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00" b="1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Arial" pitchFamily="34" charset="0"/>
                  </a:endParaRPr>
                </a:p>
              </p:txBody>
            </p:sp>
          </p:grpSp>
        </p:grp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62E10876-F87E-462B-90BD-A274F605FA58}"/>
                </a:ext>
              </a:extLst>
            </p:cNvPr>
            <p:cNvSpPr>
              <a:spLocks/>
            </p:cNvSpPr>
            <p:nvPr/>
          </p:nvSpPr>
          <p:spPr bwMode="auto">
            <a:xfrm>
              <a:off x="1400123" y="1981200"/>
              <a:ext cx="857001" cy="602207"/>
            </a:xfrm>
            <a:custGeom>
              <a:avLst/>
              <a:gdLst/>
              <a:ahLst/>
              <a:cxnLst>
                <a:cxn ang="0">
                  <a:pos x="30" y="951"/>
                </a:cxn>
                <a:cxn ang="0">
                  <a:pos x="0" y="940"/>
                </a:cxn>
                <a:cxn ang="0">
                  <a:pos x="18" y="881"/>
                </a:cxn>
                <a:cxn ang="0">
                  <a:pos x="24" y="839"/>
                </a:cxn>
                <a:cxn ang="0">
                  <a:pos x="35" y="821"/>
                </a:cxn>
                <a:cxn ang="0">
                  <a:pos x="48" y="851"/>
                </a:cxn>
                <a:cxn ang="0">
                  <a:pos x="35" y="881"/>
                </a:cxn>
                <a:cxn ang="0">
                  <a:pos x="78" y="857"/>
                </a:cxn>
                <a:cxn ang="0">
                  <a:pos x="71" y="828"/>
                </a:cxn>
                <a:cxn ang="0">
                  <a:pos x="78" y="780"/>
                </a:cxn>
                <a:cxn ang="0">
                  <a:pos x="53" y="715"/>
                </a:cxn>
                <a:cxn ang="0">
                  <a:pos x="83" y="715"/>
                </a:cxn>
                <a:cxn ang="0">
                  <a:pos x="131" y="697"/>
                </a:cxn>
                <a:cxn ang="0">
                  <a:pos x="101" y="662"/>
                </a:cxn>
                <a:cxn ang="0">
                  <a:pos x="65" y="674"/>
                </a:cxn>
                <a:cxn ang="0">
                  <a:pos x="65" y="603"/>
                </a:cxn>
                <a:cxn ang="0">
                  <a:pos x="71" y="520"/>
                </a:cxn>
                <a:cxn ang="0">
                  <a:pos x="71" y="397"/>
                </a:cxn>
                <a:cxn ang="0">
                  <a:pos x="48" y="255"/>
                </a:cxn>
                <a:cxn ang="0">
                  <a:pos x="60" y="136"/>
                </a:cxn>
                <a:cxn ang="0">
                  <a:pos x="272" y="220"/>
                </a:cxn>
                <a:cxn ang="0">
                  <a:pos x="456" y="296"/>
                </a:cxn>
                <a:cxn ang="0">
                  <a:pos x="544" y="332"/>
                </a:cxn>
                <a:cxn ang="0">
                  <a:pos x="580" y="361"/>
                </a:cxn>
                <a:cxn ang="0">
                  <a:pos x="580" y="484"/>
                </a:cxn>
                <a:cxn ang="0">
                  <a:pos x="532" y="550"/>
                </a:cxn>
                <a:cxn ang="0">
                  <a:pos x="538" y="603"/>
                </a:cxn>
                <a:cxn ang="0">
                  <a:pos x="527" y="639"/>
                </a:cxn>
                <a:cxn ang="0">
                  <a:pos x="544" y="674"/>
                </a:cxn>
                <a:cxn ang="0">
                  <a:pos x="603" y="562"/>
                </a:cxn>
                <a:cxn ang="0">
                  <a:pos x="638" y="502"/>
                </a:cxn>
                <a:cxn ang="0">
                  <a:pos x="697" y="431"/>
                </a:cxn>
                <a:cxn ang="0">
                  <a:pos x="633" y="237"/>
                </a:cxn>
                <a:cxn ang="0">
                  <a:pos x="644" y="213"/>
                </a:cxn>
                <a:cxn ang="0">
                  <a:pos x="692" y="166"/>
                </a:cxn>
                <a:cxn ang="0">
                  <a:pos x="656" y="106"/>
                </a:cxn>
                <a:cxn ang="0">
                  <a:pos x="644" y="0"/>
                </a:cxn>
                <a:cxn ang="0">
                  <a:pos x="1478" y="220"/>
                </a:cxn>
                <a:cxn ang="0">
                  <a:pos x="2145" y="373"/>
                </a:cxn>
                <a:cxn ang="0">
                  <a:pos x="1902" y="1407"/>
                </a:cxn>
                <a:cxn ang="0">
                  <a:pos x="1902" y="1442"/>
                </a:cxn>
                <a:cxn ang="0">
                  <a:pos x="1927" y="1478"/>
                </a:cxn>
                <a:cxn ang="0">
                  <a:pos x="1914" y="1495"/>
                </a:cxn>
                <a:cxn ang="0">
                  <a:pos x="1902" y="1542"/>
                </a:cxn>
                <a:cxn ang="0">
                  <a:pos x="1341" y="1435"/>
                </a:cxn>
                <a:cxn ang="0">
                  <a:pos x="1270" y="1448"/>
                </a:cxn>
                <a:cxn ang="0">
                  <a:pos x="1205" y="1435"/>
                </a:cxn>
                <a:cxn ang="0">
                  <a:pos x="1152" y="1424"/>
                </a:cxn>
                <a:cxn ang="0">
                  <a:pos x="1082" y="1424"/>
                </a:cxn>
                <a:cxn ang="0">
                  <a:pos x="1004" y="1448"/>
                </a:cxn>
                <a:cxn ang="0">
                  <a:pos x="905" y="1442"/>
                </a:cxn>
                <a:cxn ang="0">
                  <a:pos x="845" y="1412"/>
                </a:cxn>
                <a:cxn ang="0">
                  <a:pos x="692" y="1394"/>
                </a:cxn>
                <a:cxn ang="0">
                  <a:pos x="532" y="1353"/>
                </a:cxn>
                <a:cxn ang="0">
                  <a:pos x="367" y="1353"/>
                </a:cxn>
                <a:cxn ang="0">
                  <a:pos x="272" y="1283"/>
                </a:cxn>
                <a:cxn ang="0">
                  <a:pos x="284" y="1158"/>
                </a:cxn>
                <a:cxn ang="0">
                  <a:pos x="213" y="1052"/>
                </a:cxn>
                <a:cxn ang="0">
                  <a:pos x="160" y="1034"/>
                </a:cxn>
                <a:cxn ang="0">
                  <a:pos x="83" y="987"/>
                </a:cxn>
              </a:cxnLst>
              <a:rect l="0" t="0" r="r" b="b"/>
              <a:pathLst>
                <a:path w="2145" h="1566">
                  <a:moveTo>
                    <a:pt x="83" y="987"/>
                  </a:moveTo>
                  <a:lnTo>
                    <a:pt x="30" y="951"/>
                  </a:lnTo>
                  <a:lnTo>
                    <a:pt x="12" y="946"/>
                  </a:lnTo>
                  <a:lnTo>
                    <a:pt x="0" y="940"/>
                  </a:lnTo>
                  <a:lnTo>
                    <a:pt x="0" y="928"/>
                  </a:lnTo>
                  <a:lnTo>
                    <a:pt x="18" y="881"/>
                  </a:lnTo>
                  <a:lnTo>
                    <a:pt x="24" y="857"/>
                  </a:lnTo>
                  <a:lnTo>
                    <a:pt x="24" y="839"/>
                  </a:lnTo>
                  <a:lnTo>
                    <a:pt x="24" y="828"/>
                  </a:lnTo>
                  <a:lnTo>
                    <a:pt x="35" y="821"/>
                  </a:lnTo>
                  <a:lnTo>
                    <a:pt x="42" y="828"/>
                  </a:lnTo>
                  <a:lnTo>
                    <a:pt x="48" y="851"/>
                  </a:lnTo>
                  <a:lnTo>
                    <a:pt x="42" y="869"/>
                  </a:lnTo>
                  <a:lnTo>
                    <a:pt x="35" y="881"/>
                  </a:lnTo>
                  <a:lnTo>
                    <a:pt x="42" y="892"/>
                  </a:lnTo>
                  <a:lnTo>
                    <a:pt x="78" y="857"/>
                  </a:lnTo>
                  <a:lnTo>
                    <a:pt x="71" y="846"/>
                  </a:lnTo>
                  <a:lnTo>
                    <a:pt x="71" y="828"/>
                  </a:lnTo>
                  <a:lnTo>
                    <a:pt x="89" y="804"/>
                  </a:lnTo>
                  <a:lnTo>
                    <a:pt x="78" y="780"/>
                  </a:lnTo>
                  <a:lnTo>
                    <a:pt x="53" y="775"/>
                  </a:lnTo>
                  <a:lnTo>
                    <a:pt x="53" y="715"/>
                  </a:lnTo>
                  <a:lnTo>
                    <a:pt x="65" y="709"/>
                  </a:lnTo>
                  <a:lnTo>
                    <a:pt x="83" y="715"/>
                  </a:lnTo>
                  <a:lnTo>
                    <a:pt x="95" y="709"/>
                  </a:lnTo>
                  <a:lnTo>
                    <a:pt x="131" y="697"/>
                  </a:lnTo>
                  <a:lnTo>
                    <a:pt x="101" y="668"/>
                  </a:lnTo>
                  <a:lnTo>
                    <a:pt x="101" y="662"/>
                  </a:lnTo>
                  <a:lnTo>
                    <a:pt x="95" y="656"/>
                  </a:lnTo>
                  <a:lnTo>
                    <a:pt x="65" y="674"/>
                  </a:lnTo>
                  <a:lnTo>
                    <a:pt x="65" y="633"/>
                  </a:lnTo>
                  <a:lnTo>
                    <a:pt x="65" y="603"/>
                  </a:lnTo>
                  <a:lnTo>
                    <a:pt x="71" y="555"/>
                  </a:lnTo>
                  <a:lnTo>
                    <a:pt x="71" y="520"/>
                  </a:lnTo>
                  <a:lnTo>
                    <a:pt x="65" y="484"/>
                  </a:lnTo>
                  <a:lnTo>
                    <a:pt x="71" y="397"/>
                  </a:lnTo>
                  <a:lnTo>
                    <a:pt x="83" y="367"/>
                  </a:lnTo>
                  <a:lnTo>
                    <a:pt x="48" y="255"/>
                  </a:lnTo>
                  <a:lnTo>
                    <a:pt x="48" y="177"/>
                  </a:lnTo>
                  <a:lnTo>
                    <a:pt x="60" y="136"/>
                  </a:lnTo>
                  <a:lnTo>
                    <a:pt x="71" y="78"/>
                  </a:lnTo>
                  <a:lnTo>
                    <a:pt x="272" y="220"/>
                  </a:lnTo>
                  <a:lnTo>
                    <a:pt x="378" y="278"/>
                  </a:lnTo>
                  <a:lnTo>
                    <a:pt x="456" y="296"/>
                  </a:lnTo>
                  <a:lnTo>
                    <a:pt x="502" y="332"/>
                  </a:lnTo>
                  <a:lnTo>
                    <a:pt x="544" y="332"/>
                  </a:lnTo>
                  <a:lnTo>
                    <a:pt x="568" y="337"/>
                  </a:lnTo>
                  <a:lnTo>
                    <a:pt x="580" y="361"/>
                  </a:lnTo>
                  <a:lnTo>
                    <a:pt x="585" y="461"/>
                  </a:lnTo>
                  <a:lnTo>
                    <a:pt x="580" y="484"/>
                  </a:lnTo>
                  <a:lnTo>
                    <a:pt x="544" y="509"/>
                  </a:lnTo>
                  <a:lnTo>
                    <a:pt x="532" y="550"/>
                  </a:lnTo>
                  <a:lnTo>
                    <a:pt x="532" y="585"/>
                  </a:lnTo>
                  <a:lnTo>
                    <a:pt x="538" y="603"/>
                  </a:lnTo>
                  <a:lnTo>
                    <a:pt x="532" y="621"/>
                  </a:lnTo>
                  <a:lnTo>
                    <a:pt x="527" y="639"/>
                  </a:lnTo>
                  <a:lnTo>
                    <a:pt x="527" y="656"/>
                  </a:lnTo>
                  <a:lnTo>
                    <a:pt x="544" y="674"/>
                  </a:lnTo>
                  <a:lnTo>
                    <a:pt x="585" y="651"/>
                  </a:lnTo>
                  <a:lnTo>
                    <a:pt x="603" y="562"/>
                  </a:lnTo>
                  <a:lnTo>
                    <a:pt x="626" y="544"/>
                  </a:lnTo>
                  <a:lnTo>
                    <a:pt x="638" y="502"/>
                  </a:lnTo>
                  <a:lnTo>
                    <a:pt x="692" y="449"/>
                  </a:lnTo>
                  <a:lnTo>
                    <a:pt x="697" y="431"/>
                  </a:lnTo>
                  <a:lnTo>
                    <a:pt x="674" y="349"/>
                  </a:lnTo>
                  <a:lnTo>
                    <a:pt x="633" y="237"/>
                  </a:lnTo>
                  <a:lnTo>
                    <a:pt x="626" y="220"/>
                  </a:lnTo>
                  <a:lnTo>
                    <a:pt x="644" y="213"/>
                  </a:lnTo>
                  <a:lnTo>
                    <a:pt x="667" y="220"/>
                  </a:lnTo>
                  <a:lnTo>
                    <a:pt x="692" y="166"/>
                  </a:lnTo>
                  <a:lnTo>
                    <a:pt x="685" y="113"/>
                  </a:lnTo>
                  <a:lnTo>
                    <a:pt x="656" y="106"/>
                  </a:lnTo>
                  <a:lnTo>
                    <a:pt x="644" y="71"/>
                  </a:lnTo>
                  <a:lnTo>
                    <a:pt x="644" y="0"/>
                  </a:lnTo>
                  <a:lnTo>
                    <a:pt x="1070" y="119"/>
                  </a:lnTo>
                  <a:lnTo>
                    <a:pt x="1478" y="220"/>
                  </a:lnTo>
                  <a:lnTo>
                    <a:pt x="2138" y="373"/>
                  </a:lnTo>
                  <a:lnTo>
                    <a:pt x="2145" y="373"/>
                  </a:lnTo>
                  <a:lnTo>
                    <a:pt x="1914" y="1394"/>
                  </a:lnTo>
                  <a:lnTo>
                    <a:pt x="1902" y="1407"/>
                  </a:lnTo>
                  <a:lnTo>
                    <a:pt x="1902" y="1424"/>
                  </a:lnTo>
                  <a:lnTo>
                    <a:pt x="1902" y="1442"/>
                  </a:lnTo>
                  <a:lnTo>
                    <a:pt x="1914" y="1453"/>
                  </a:lnTo>
                  <a:lnTo>
                    <a:pt x="1927" y="1478"/>
                  </a:lnTo>
                  <a:lnTo>
                    <a:pt x="1920" y="1489"/>
                  </a:lnTo>
                  <a:lnTo>
                    <a:pt x="1914" y="1495"/>
                  </a:lnTo>
                  <a:lnTo>
                    <a:pt x="1902" y="1513"/>
                  </a:lnTo>
                  <a:lnTo>
                    <a:pt x="1902" y="1542"/>
                  </a:lnTo>
                  <a:lnTo>
                    <a:pt x="1909" y="1566"/>
                  </a:lnTo>
                  <a:lnTo>
                    <a:pt x="1341" y="1435"/>
                  </a:lnTo>
                  <a:lnTo>
                    <a:pt x="1300" y="1448"/>
                  </a:lnTo>
                  <a:lnTo>
                    <a:pt x="1270" y="1448"/>
                  </a:lnTo>
                  <a:lnTo>
                    <a:pt x="1240" y="1435"/>
                  </a:lnTo>
                  <a:lnTo>
                    <a:pt x="1205" y="1435"/>
                  </a:lnTo>
                  <a:lnTo>
                    <a:pt x="1187" y="1424"/>
                  </a:lnTo>
                  <a:lnTo>
                    <a:pt x="1152" y="1424"/>
                  </a:lnTo>
                  <a:lnTo>
                    <a:pt x="1123" y="1435"/>
                  </a:lnTo>
                  <a:lnTo>
                    <a:pt x="1082" y="1424"/>
                  </a:lnTo>
                  <a:lnTo>
                    <a:pt x="1046" y="1424"/>
                  </a:lnTo>
                  <a:lnTo>
                    <a:pt x="1004" y="1448"/>
                  </a:lnTo>
                  <a:lnTo>
                    <a:pt x="975" y="1453"/>
                  </a:lnTo>
                  <a:lnTo>
                    <a:pt x="905" y="1442"/>
                  </a:lnTo>
                  <a:lnTo>
                    <a:pt x="887" y="1435"/>
                  </a:lnTo>
                  <a:lnTo>
                    <a:pt x="845" y="1412"/>
                  </a:lnTo>
                  <a:lnTo>
                    <a:pt x="715" y="1430"/>
                  </a:lnTo>
                  <a:lnTo>
                    <a:pt x="692" y="1394"/>
                  </a:lnTo>
                  <a:lnTo>
                    <a:pt x="585" y="1366"/>
                  </a:lnTo>
                  <a:lnTo>
                    <a:pt x="532" y="1353"/>
                  </a:lnTo>
                  <a:lnTo>
                    <a:pt x="467" y="1366"/>
                  </a:lnTo>
                  <a:lnTo>
                    <a:pt x="367" y="1353"/>
                  </a:lnTo>
                  <a:lnTo>
                    <a:pt x="284" y="1318"/>
                  </a:lnTo>
                  <a:lnTo>
                    <a:pt x="272" y="1283"/>
                  </a:lnTo>
                  <a:lnTo>
                    <a:pt x="272" y="1182"/>
                  </a:lnTo>
                  <a:lnTo>
                    <a:pt x="284" y="1158"/>
                  </a:lnTo>
                  <a:lnTo>
                    <a:pt x="272" y="1105"/>
                  </a:lnTo>
                  <a:lnTo>
                    <a:pt x="213" y="1052"/>
                  </a:lnTo>
                  <a:lnTo>
                    <a:pt x="165" y="1052"/>
                  </a:lnTo>
                  <a:lnTo>
                    <a:pt x="160" y="1034"/>
                  </a:lnTo>
                  <a:lnTo>
                    <a:pt x="136" y="1011"/>
                  </a:lnTo>
                  <a:lnTo>
                    <a:pt x="83" y="987"/>
                  </a:lnTo>
                </a:path>
              </a:pathLst>
            </a:custGeom>
            <a:solidFill>
              <a:srgbClr val="C4D79B"/>
            </a:solidFill>
            <a:ln w="12700">
              <a:solidFill>
                <a:sysClr val="windowText" lastClr="000000"/>
              </a:solidFill>
              <a:prstDash val="solid"/>
              <a:round/>
              <a:headEnd/>
              <a:tailEnd/>
            </a:ln>
          </p:spPr>
          <p:txBody>
            <a:bodyPr anchor="ctr"/>
            <a:lstStyle/>
            <a:p>
              <a:pPr marL="0" marR="0" lvl="0" indent="0" algn="ctr" defTabSz="54423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Arial" pitchFamily="34" charset="0"/>
                </a:rPr>
                <a:t>1.0%</a:t>
              </a:r>
            </a:p>
          </p:txBody>
        </p:sp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BE0C2711-1144-49C4-A2AC-CD4A8779167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0225" y="2359465"/>
              <a:ext cx="1029124" cy="830791"/>
            </a:xfrm>
            <a:custGeom>
              <a:avLst/>
              <a:gdLst/>
              <a:ahLst/>
              <a:cxnLst>
                <a:cxn ang="0">
                  <a:pos x="18" y="1601"/>
                </a:cxn>
                <a:cxn ang="0">
                  <a:pos x="18" y="1477"/>
                </a:cxn>
                <a:cxn ang="0">
                  <a:pos x="41" y="1376"/>
                </a:cxn>
                <a:cxn ang="0">
                  <a:pos x="48" y="1223"/>
                </a:cxn>
                <a:cxn ang="0">
                  <a:pos x="89" y="1188"/>
                </a:cxn>
                <a:cxn ang="0">
                  <a:pos x="119" y="1135"/>
                </a:cxn>
                <a:cxn ang="0">
                  <a:pos x="142" y="1069"/>
                </a:cxn>
                <a:cxn ang="0">
                  <a:pos x="254" y="892"/>
                </a:cxn>
                <a:cxn ang="0">
                  <a:pos x="396" y="549"/>
                </a:cxn>
                <a:cxn ang="0">
                  <a:pos x="497" y="313"/>
                </a:cxn>
                <a:cxn ang="0">
                  <a:pos x="573" y="77"/>
                </a:cxn>
                <a:cxn ang="0">
                  <a:pos x="586" y="6"/>
                </a:cxn>
                <a:cxn ang="0">
                  <a:pos x="644" y="6"/>
                </a:cxn>
                <a:cxn ang="0">
                  <a:pos x="715" y="24"/>
                </a:cxn>
                <a:cxn ang="0">
                  <a:pos x="744" y="65"/>
                </a:cxn>
                <a:cxn ang="0">
                  <a:pos x="851" y="118"/>
                </a:cxn>
                <a:cxn ang="0">
                  <a:pos x="851" y="195"/>
                </a:cxn>
                <a:cxn ang="0">
                  <a:pos x="863" y="331"/>
                </a:cxn>
                <a:cxn ang="0">
                  <a:pos x="1046" y="379"/>
                </a:cxn>
                <a:cxn ang="0">
                  <a:pos x="1164" y="379"/>
                </a:cxn>
                <a:cxn ang="0">
                  <a:pos x="1294" y="443"/>
                </a:cxn>
                <a:cxn ang="0">
                  <a:pos x="1466" y="448"/>
                </a:cxn>
                <a:cxn ang="0">
                  <a:pos x="1554" y="466"/>
                </a:cxn>
                <a:cxn ang="0">
                  <a:pos x="1625" y="437"/>
                </a:cxn>
                <a:cxn ang="0">
                  <a:pos x="1702" y="448"/>
                </a:cxn>
                <a:cxn ang="0">
                  <a:pos x="1766" y="437"/>
                </a:cxn>
                <a:cxn ang="0">
                  <a:pos x="1819" y="448"/>
                </a:cxn>
                <a:cxn ang="0">
                  <a:pos x="1879" y="461"/>
                </a:cxn>
                <a:cxn ang="0">
                  <a:pos x="2488" y="579"/>
                </a:cxn>
                <a:cxn ang="0">
                  <a:pos x="2517" y="650"/>
                </a:cxn>
                <a:cxn ang="0">
                  <a:pos x="2577" y="686"/>
                </a:cxn>
                <a:cxn ang="0">
                  <a:pos x="2446" y="952"/>
                </a:cxn>
                <a:cxn ang="0">
                  <a:pos x="2417" y="1004"/>
                </a:cxn>
                <a:cxn ang="0">
                  <a:pos x="2339" y="1057"/>
                </a:cxn>
                <a:cxn ang="0">
                  <a:pos x="2257" y="1217"/>
                </a:cxn>
                <a:cxn ang="0">
                  <a:pos x="2310" y="1264"/>
                </a:cxn>
                <a:cxn ang="0">
                  <a:pos x="2322" y="1317"/>
                </a:cxn>
                <a:cxn ang="0">
                  <a:pos x="2304" y="1335"/>
                </a:cxn>
                <a:cxn ang="0">
                  <a:pos x="2263" y="1436"/>
                </a:cxn>
                <a:cxn ang="0">
                  <a:pos x="1241" y="1949"/>
                </a:cxn>
              </a:cxnLst>
              <a:rect l="0" t="0" r="r" b="b"/>
              <a:pathLst>
                <a:path w="2582" h="2157">
                  <a:moveTo>
                    <a:pt x="36" y="1619"/>
                  </a:moveTo>
                  <a:lnTo>
                    <a:pt x="18" y="1601"/>
                  </a:lnTo>
                  <a:lnTo>
                    <a:pt x="0" y="1518"/>
                  </a:lnTo>
                  <a:lnTo>
                    <a:pt x="18" y="1477"/>
                  </a:lnTo>
                  <a:lnTo>
                    <a:pt x="18" y="1442"/>
                  </a:lnTo>
                  <a:lnTo>
                    <a:pt x="41" y="1376"/>
                  </a:lnTo>
                  <a:lnTo>
                    <a:pt x="30" y="1252"/>
                  </a:lnTo>
                  <a:lnTo>
                    <a:pt x="48" y="1223"/>
                  </a:lnTo>
                  <a:lnTo>
                    <a:pt x="77" y="1211"/>
                  </a:lnTo>
                  <a:lnTo>
                    <a:pt x="89" y="1188"/>
                  </a:lnTo>
                  <a:lnTo>
                    <a:pt x="107" y="1146"/>
                  </a:lnTo>
                  <a:lnTo>
                    <a:pt x="119" y="1135"/>
                  </a:lnTo>
                  <a:lnTo>
                    <a:pt x="130" y="1075"/>
                  </a:lnTo>
                  <a:lnTo>
                    <a:pt x="142" y="1069"/>
                  </a:lnTo>
                  <a:lnTo>
                    <a:pt x="219" y="981"/>
                  </a:lnTo>
                  <a:lnTo>
                    <a:pt x="254" y="892"/>
                  </a:lnTo>
                  <a:lnTo>
                    <a:pt x="320" y="768"/>
                  </a:lnTo>
                  <a:lnTo>
                    <a:pt x="396" y="549"/>
                  </a:lnTo>
                  <a:lnTo>
                    <a:pt x="449" y="448"/>
                  </a:lnTo>
                  <a:lnTo>
                    <a:pt x="497" y="313"/>
                  </a:lnTo>
                  <a:lnTo>
                    <a:pt x="550" y="136"/>
                  </a:lnTo>
                  <a:lnTo>
                    <a:pt x="573" y="77"/>
                  </a:lnTo>
                  <a:lnTo>
                    <a:pt x="586" y="24"/>
                  </a:lnTo>
                  <a:lnTo>
                    <a:pt x="586" y="6"/>
                  </a:lnTo>
                  <a:lnTo>
                    <a:pt x="609" y="0"/>
                  </a:lnTo>
                  <a:lnTo>
                    <a:pt x="644" y="6"/>
                  </a:lnTo>
                  <a:lnTo>
                    <a:pt x="662" y="0"/>
                  </a:lnTo>
                  <a:lnTo>
                    <a:pt x="715" y="24"/>
                  </a:lnTo>
                  <a:lnTo>
                    <a:pt x="739" y="47"/>
                  </a:lnTo>
                  <a:lnTo>
                    <a:pt x="744" y="65"/>
                  </a:lnTo>
                  <a:lnTo>
                    <a:pt x="792" y="65"/>
                  </a:lnTo>
                  <a:lnTo>
                    <a:pt x="851" y="118"/>
                  </a:lnTo>
                  <a:lnTo>
                    <a:pt x="863" y="171"/>
                  </a:lnTo>
                  <a:lnTo>
                    <a:pt x="851" y="195"/>
                  </a:lnTo>
                  <a:lnTo>
                    <a:pt x="851" y="296"/>
                  </a:lnTo>
                  <a:lnTo>
                    <a:pt x="863" y="331"/>
                  </a:lnTo>
                  <a:lnTo>
                    <a:pt x="946" y="366"/>
                  </a:lnTo>
                  <a:lnTo>
                    <a:pt x="1046" y="379"/>
                  </a:lnTo>
                  <a:lnTo>
                    <a:pt x="1111" y="366"/>
                  </a:lnTo>
                  <a:lnTo>
                    <a:pt x="1164" y="379"/>
                  </a:lnTo>
                  <a:lnTo>
                    <a:pt x="1271" y="407"/>
                  </a:lnTo>
                  <a:lnTo>
                    <a:pt x="1294" y="443"/>
                  </a:lnTo>
                  <a:lnTo>
                    <a:pt x="1424" y="425"/>
                  </a:lnTo>
                  <a:lnTo>
                    <a:pt x="1466" y="448"/>
                  </a:lnTo>
                  <a:lnTo>
                    <a:pt x="1484" y="455"/>
                  </a:lnTo>
                  <a:lnTo>
                    <a:pt x="1554" y="466"/>
                  </a:lnTo>
                  <a:lnTo>
                    <a:pt x="1583" y="461"/>
                  </a:lnTo>
                  <a:lnTo>
                    <a:pt x="1625" y="437"/>
                  </a:lnTo>
                  <a:lnTo>
                    <a:pt x="1661" y="437"/>
                  </a:lnTo>
                  <a:lnTo>
                    <a:pt x="1702" y="448"/>
                  </a:lnTo>
                  <a:lnTo>
                    <a:pt x="1731" y="437"/>
                  </a:lnTo>
                  <a:lnTo>
                    <a:pt x="1766" y="437"/>
                  </a:lnTo>
                  <a:lnTo>
                    <a:pt x="1784" y="448"/>
                  </a:lnTo>
                  <a:lnTo>
                    <a:pt x="1819" y="448"/>
                  </a:lnTo>
                  <a:lnTo>
                    <a:pt x="1849" y="461"/>
                  </a:lnTo>
                  <a:lnTo>
                    <a:pt x="1879" y="461"/>
                  </a:lnTo>
                  <a:lnTo>
                    <a:pt x="1920" y="448"/>
                  </a:lnTo>
                  <a:lnTo>
                    <a:pt x="2488" y="579"/>
                  </a:lnTo>
                  <a:lnTo>
                    <a:pt x="2493" y="615"/>
                  </a:lnTo>
                  <a:lnTo>
                    <a:pt x="2517" y="650"/>
                  </a:lnTo>
                  <a:lnTo>
                    <a:pt x="2547" y="661"/>
                  </a:lnTo>
                  <a:lnTo>
                    <a:pt x="2577" y="686"/>
                  </a:lnTo>
                  <a:lnTo>
                    <a:pt x="2582" y="739"/>
                  </a:lnTo>
                  <a:lnTo>
                    <a:pt x="2446" y="952"/>
                  </a:lnTo>
                  <a:lnTo>
                    <a:pt x="2422" y="981"/>
                  </a:lnTo>
                  <a:lnTo>
                    <a:pt x="2417" y="1004"/>
                  </a:lnTo>
                  <a:lnTo>
                    <a:pt x="2387" y="1039"/>
                  </a:lnTo>
                  <a:lnTo>
                    <a:pt x="2339" y="1057"/>
                  </a:lnTo>
                  <a:lnTo>
                    <a:pt x="2268" y="1170"/>
                  </a:lnTo>
                  <a:lnTo>
                    <a:pt x="2257" y="1217"/>
                  </a:lnTo>
                  <a:lnTo>
                    <a:pt x="2268" y="1241"/>
                  </a:lnTo>
                  <a:lnTo>
                    <a:pt x="2310" y="1264"/>
                  </a:lnTo>
                  <a:lnTo>
                    <a:pt x="2334" y="1294"/>
                  </a:lnTo>
                  <a:lnTo>
                    <a:pt x="2322" y="1317"/>
                  </a:lnTo>
                  <a:lnTo>
                    <a:pt x="2316" y="1335"/>
                  </a:lnTo>
                  <a:lnTo>
                    <a:pt x="2304" y="1335"/>
                  </a:lnTo>
                  <a:lnTo>
                    <a:pt x="2304" y="1383"/>
                  </a:lnTo>
                  <a:lnTo>
                    <a:pt x="2263" y="1436"/>
                  </a:lnTo>
                  <a:lnTo>
                    <a:pt x="2103" y="2157"/>
                  </a:lnTo>
                  <a:lnTo>
                    <a:pt x="1241" y="1949"/>
                  </a:lnTo>
                  <a:lnTo>
                    <a:pt x="36" y="1619"/>
                  </a:lnTo>
                </a:path>
              </a:pathLst>
            </a:custGeom>
            <a:solidFill>
              <a:schemeClr val="bg1"/>
            </a:solidFill>
            <a:ln w="12700">
              <a:solidFill>
                <a:sysClr val="windowText" lastClr="000000"/>
              </a:solidFill>
              <a:prstDash val="solid"/>
              <a:round/>
              <a:headEnd/>
              <a:tailEnd/>
            </a:ln>
          </p:spPr>
          <p:txBody>
            <a:bodyPr anchor="ctr"/>
            <a:lstStyle/>
            <a:p>
              <a:pPr marL="0" marR="0" lvl="0" indent="0" algn="ctr" defTabSz="54423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Arial" pitchFamily="34" charset="0"/>
                </a:rPr>
                <a:t>0.6%</a:t>
              </a:r>
            </a:p>
          </p:txBody>
        </p:sp>
        <p:sp>
          <p:nvSpPr>
            <p:cNvPr id="9" name="Freeform 10">
              <a:extLst>
                <a:ext uri="{FF2B5EF4-FFF2-40B4-BE49-F238E27FC236}">
                  <a16:creationId xmlns:a16="http://schemas.microsoft.com/office/drawing/2014/main" id="{37392395-8994-4E42-BC0C-717EAADF655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3562" y="2982558"/>
              <a:ext cx="1024309" cy="1684787"/>
            </a:xfrm>
            <a:custGeom>
              <a:avLst/>
              <a:gdLst/>
              <a:ahLst/>
              <a:cxnLst>
                <a:cxn ang="0">
                  <a:pos x="1447" y="4276"/>
                </a:cxn>
                <a:cxn ang="0">
                  <a:pos x="1458" y="4212"/>
                </a:cxn>
                <a:cxn ang="0">
                  <a:pos x="1429" y="4164"/>
                </a:cxn>
                <a:cxn ang="0">
                  <a:pos x="1359" y="3887"/>
                </a:cxn>
                <a:cxn ang="0">
                  <a:pos x="1211" y="3721"/>
                </a:cxn>
                <a:cxn ang="0">
                  <a:pos x="1151" y="3657"/>
                </a:cxn>
                <a:cxn ang="0">
                  <a:pos x="1116" y="3579"/>
                </a:cxn>
                <a:cxn ang="0">
                  <a:pos x="927" y="3497"/>
                </a:cxn>
                <a:cxn ang="0">
                  <a:pos x="791" y="3355"/>
                </a:cxn>
                <a:cxn ang="0">
                  <a:pos x="537" y="3254"/>
                </a:cxn>
                <a:cxn ang="0">
                  <a:pos x="525" y="3155"/>
                </a:cxn>
                <a:cxn ang="0">
                  <a:pos x="555" y="3024"/>
                </a:cxn>
                <a:cxn ang="0">
                  <a:pos x="502" y="2906"/>
                </a:cxn>
                <a:cxn ang="0">
                  <a:pos x="525" y="2853"/>
                </a:cxn>
                <a:cxn ang="0">
                  <a:pos x="384" y="2605"/>
                </a:cxn>
                <a:cxn ang="0">
                  <a:pos x="289" y="2427"/>
                </a:cxn>
                <a:cxn ang="0">
                  <a:pos x="331" y="2298"/>
                </a:cxn>
                <a:cxn ang="0">
                  <a:pos x="349" y="2168"/>
                </a:cxn>
                <a:cxn ang="0">
                  <a:pos x="230" y="2049"/>
                </a:cxn>
                <a:cxn ang="0">
                  <a:pos x="236" y="1867"/>
                </a:cxn>
                <a:cxn ang="0">
                  <a:pos x="271" y="1790"/>
                </a:cxn>
                <a:cxn ang="0">
                  <a:pos x="295" y="1879"/>
                </a:cxn>
                <a:cxn ang="0">
                  <a:pos x="354" y="1867"/>
                </a:cxn>
                <a:cxn ang="0">
                  <a:pos x="331" y="1689"/>
                </a:cxn>
                <a:cxn ang="0">
                  <a:pos x="283" y="1742"/>
                </a:cxn>
                <a:cxn ang="0">
                  <a:pos x="182" y="1677"/>
                </a:cxn>
                <a:cxn ang="0">
                  <a:pos x="159" y="1464"/>
                </a:cxn>
                <a:cxn ang="0">
                  <a:pos x="23" y="1223"/>
                </a:cxn>
                <a:cxn ang="0">
                  <a:pos x="35" y="1111"/>
                </a:cxn>
                <a:cxn ang="0">
                  <a:pos x="94" y="957"/>
                </a:cxn>
                <a:cxn ang="0">
                  <a:pos x="47" y="768"/>
                </a:cxn>
                <a:cxn ang="0">
                  <a:pos x="5" y="685"/>
                </a:cxn>
                <a:cxn ang="0">
                  <a:pos x="5" y="579"/>
                </a:cxn>
                <a:cxn ang="0">
                  <a:pos x="159" y="360"/>
                </a:cxn>
                <a:cxn ang="0">
                  <a:pos x="218" y="236"/>
                </a:cxn>
                <a:cxn ang="0">
                  <a:pos x="230" y="23"/>
                </a:cxn>
                <a:cxn ang="0">
                  <a:pos x="1146" y="1524"/>
                </a:cxn>
                <a:cxn ang="0">
                  <a:pos x="2475" y="3556"/>
                </a:cxn>
                <a:cxn ang="0">
                  <a:pos x="2498" y="3662"/>
                </a:cxn>
                <a:cxn ang="0">
                  <a:pos x="2540" y="3751"/>
                </a:cxn>
                <a:cxn ang="0">
                  <a:pos x="2563" y="3827"/>
                </a:cxn>
                <a:cxn ang="0">
                  <a:pos x="2463" y="3869"/>
                </a:cxn>
                <a:cxn ang="0">
                  <a:pos x="2333" y="4099"/>
                </a:cxn>
                <a:cxn ang="0">
                  <a:pos x="2310" y="4152"/>
                </a:cxn>
                <a:cxn ang="0">
                  <a:pos x="2297" y="4247"/>
                </a:cxn>
                <a:cxn ang="0">
                  <a:pos x="2340" y="4324"/>
                </a:cxn>
                <a:cxn ang="0">
                  <a:pos x="2292" y="4372"/>
                </a:cxn>
              </a:cxnLst>
              <a:rect l="0" t="0" r="r" b="b"/>
              <a:pathLst>
                <a:path w="2563" h="4377">
                  <a:moveTo>
                    <a:pt x="2239" y="4365"/>
                  </a:moveTo>
                  <a:lnTo>
                    <a:pt x="1458" y="4288"/>
                  </a:lnTo>
                  <a:lnTo>
                    <a:pt x="1447" y="4276"/>
                  </a:lnTo>
                  <a:lnTo>
                    <a:pt x="1441" y="4235"/>
                  </a:lnTo>
                  <a:lnTo>
                    <a:pt x="1447" y="4218"/>
                  </a:lnTo>
                  <a:lnTo>
                    <a:pt x="1458" y="4212"/>
                  </a:lnTo>
                  <a:lnTo>
                    <a:pt x="1447" y="4200"/>
                  </a:lnTo>
                  <a:lnTo>
                    <a:pt x="1435" y="4200"/>
                  </a:lnTo>
                  <a:lnTo>
                    <a:pt x="1429" y="4164"/>
                  </a:lnTo>
                  <a:lnTo>
                    <a:pt x="1429" y="4152"/>
                  </a:lnTo>
                  <a:lnTo>
                    <a:pt x="1429" y="4022"/>
                  </a:lnTo>
                  <a:lnTo>
                    <a:pt x="1359" y="3887"/>
                  </a:lnTo>
                  <a:lnTo>
                    <a:pt x="1318" y="3845"/>
                  </a:lnTo>
                  <a:lnTo>
                    <a:pt x="1288" y="3792"/>
                  </a:lnTo>
                  <a:lnTo>
                    <a:pt x="1211" y="3721"/>
                  </a:lnTo>
                  <a:lnTo>
                    <a:pt x="1163" y="3721"/>
                  </a:lnTo>
                  <a:lnTo>
                    <a:pt x="1134" y="3692"/>
                  </a:lnTo>
                  <a:lnTo>
                    <a:pt x="1151" y="3657"/>
                  </a:lnTo>
                  <a:lnTo>
                    <a:pt x="1140" y="3632"/>
                  </a:lnTo>
                  <a:lnTo>
                    <a:pt x="1140" y="3609"/>
                  </a:lnTo>
                  <a:lnTo>
                    <a:pt x="1116" y="3579"/>
                  </a:lnTo>
                  <a:lnTo>
                    <a:pt x="1034" y="3568"/>
                  </a:lnTo>
                  <a:lnTo>
                    <a:pt x="986" y="3550"/>
                  </a:lnTo>
                  <a:lnTo>
                    <a:pt x="927" y="3497"/>
                  </a:lnTo>
                  <a:lnTo>
                    <a:pt x="892" y="3408"/>
                  </a:lnTo>
                  <a:lnTo>
                    <a:pt x="844" y="3367"/>
                  </a:lnTo>
                  <a:lnTo>
                    <a:pt x="791" y="3355"/>
                  </a:lnTo>
                  <a:lnTo>
                    <a:pt x="649" y="3290"/>
                  </a:lnTo>
                  <a:lnTo>
                    <a:pt x="603" y="3290"/>
                  </a:lnTo>
                  <a:lnTo>
                    <a:pt x="537" y="3254"/>
                  </a:lnTo>
                  <a:lnTo>
                    <a:pt x="502" y="3219"/>
                  </a:lnTo>
                  <a:lnTo>
                    <a:pt x="502" y="3183"/>
                  </a:lnTo>
                  <a:lnTo>
                    <a:pt x="525" y="3155"/>
                  </a:lnTo>
                  <a:lnTo>
                    <a:pt x="537" y="3084"/>
                  </a:lnTo>
                  <a:lnTo>
                    <a:pt x="549" y="3042"/>
                  </a:lnTo>
                  <a:lnTo>
                    <a:pt x="555" y="3024"/>
                  </a:lnTo>
                  <a:lnTo>
                    <a:pt x="543" y="2971"/>
                  </a:lnTo>
                  <a:lnTo>
                    <a:pt x="507" y="2954"/>
                  </a:lnTo>
                  <a:lnTo>
                    <a:pt x="502" y="2906"/>
                  </a:lnTo>
                  <a:lnTo>
                    <a:pt x="514" y="2894"/>
                  </a:lnTo>
                  <a:lnTo>
                    <a:pt x="519" y="2894"/>
                  </a:lnTo>
                  <a:lnTo>
                    <a:pt x="525" y="2853"/>
                  </a:lnTo>
                  <a:lnTo>
                    <a:pt x="484" y="2823"/>
                  </a:lnTo>
                  <a:lnTo>
                    <a:pt x="390" y="2652"/>
                  </a:lnTo>
                  <a:lnTo>
                    <a:pt x="384" y="2605"/>
                  </a:lnTo>
                  <a:lnTo>
                    <a:pt x="366" y="2564"/>
                  </a:lnTo>
                  <a:lnTo>
                    <a:pt x="360" y="2528"/>
                  </a:lnTo>
                  <a:lnTo>
                    <a:pt x="289" y="2427"/>
                  </a:lnTo>
                  <a:lnTo>
                    <a:pt x="295" y="2321"/>
                  </a:lnTo>
                  <a:lnTo>
                    <a:pt x="313" y="2298"/>
                  </a:lnTo>
                  <a:lnTo>
                    <a:pt x="331" y="2298"/>
                  </a:lnTo>
                  <a:lnTo>
                    <a:pt x="366" y="2262"/>
                  </a:lnTo>
                  <a:lnTo>
                    <a:pt x="372" y="2191"/>
                  </a:lnTo>
                  <a:lnTo>
                    <a:pt x="349" y="2168"/>
                  </a:lnTo>
                  <a:lnTo>
                    <a:pt x="301" y="2144"/>
                  </a:lnTo>
                  <a:lnTo>
                    <a:pt x="248" y="2097"/>
                  </a:lnTo>
                  <a:lnTo>
                    <a:pt x="230" y="2049"/>
                  </a:lnTo>
                  <a:lnTo>
                    <a:pt x="230" y="1920"/>
                  </a:lnTo>
                  <a:lnTo>
                    <a:pt x="242" y="1897"/>
                  </a:lnTo>
                  <a:lnTo>
                    <a:pt x="236" y="1867"/>
                  </a:lnTo>
                  <a:lnTo>
                    <a:pt x="248" y="1861"/>
                  </a:lnTo>
                  <a:lnTo>
                    <a:pt x="260" y="1790"/>
                  </a:lnTo>
                  <a:lnTo>
                    <a:pt x="271" y="1790"/>
                  </a:lnTo>
                  <a:lnTo>
                    <a:pt x="289" y="1808"/>
                  </a:lnTo>
                  <a:lnTo>
                    <a:pt x="283" y="1861"/>
                  </a:lnTo>
                  <a:lnTo>
                    <a:pt x="295" y="1879"/>
                  </a:lnTo>
                  <a:lnTo>
                    <a:pt x="342" y="1914"/>
                  </a:lnTo>
                  <a:lnTo>
                    <a:pt x="349" y="1897"/>
                  </a:lnTo>
                  <a:lnTo>
                    <a:pt x="354" y="1867"/>
                  </a:lnTo>
                  <a:lnTo>
                    <a:pt x="331" y="1790"/>
                  </a:lnTo>
                  <a:lnTo>
                    <a:pt x="324" y="1748"/>
                  </a:lnTo>
                  <a:lnTo>
                    <a:pt x="331" y="1689"/>
                  </a:lnTo>
                  <a:lnTo>
                    <a:pt x="319" y="1684"/>
                  </a:lnTo>
                  <a:lnTo>
                    <a:pt x="289" y="1719"/>
                  </a:lnTo>
                  <a:lnTo>
                    <a:pt x="283" y="1742"/>
                  </a:lnTo>
                  <a:lnTo>
                    <a:pt x="271" y="1766"/>
                  </a:lnTo>
                  <a:lnTo>
                    <a:pt x="230" y="1748"/>
                  </a:lnTo>
                  <a:lnTo>
                    <a:pt x="182" y="1677"/>
                  </a:lnTo>
                  <a:lnTo>
                    <a:pt x="136" y="1659"/>
                  </a:lnTo>
                  <a:lnTo>
                    <a:pt x="159" y="1618"/>
                  </a:lnTo>
                  <a:lnTo>
                    <a:pt x="159" y="1464"/>
                  </a:lnTo>
                  <a:lnTo>
                    <a:pt x="100" y="1400"/>
                  </a:lnTo>
                  <a:lnTo>
                    <a:pt x="70" y="1347"/>
                  </a:lnTo>
                  <a:lnTo>
                    <a:pt x="23" y="1223"/>
                  </a:lnTo>
                  <a:lnTo>
                    <a:pt x="47" y="1182"/>
                  </a:lnTo>
                  <a:lnTo>
                    <a:pt x="35" y="1146"/>
                  </a:lnTo>
                  <a:lnTo>
                    <a:pt x="35" y="1111"/>
                  </a:lnTo>
                  <a:lnTo>
                    <a:pt x="58" y="1022"/>
                  </a:lnTo>
                  <a:lnTo>
                    <a:pt x="88" y="980"/>
                  </a:lnTo>
                  <a:lnTo>
                    <a:pt x="94" y="957"/>
                  </a:lnTo>
                  <a:lnTo>
                    <a:pt x="88" y="875"/>
                  </a:lnTo>
                  <a:lnTo>
                    <a:pt x="47" y="791"/>
                  </a:lnTo>
                  <a:lnTo>
                    <a:pt x="47" y="768"/>
                  </a:lnTo>
                  <a:lnTo>
                    <a:pt x="35" y="738"/>
                  </a:lnTo>
                  <a:lnTo>
                    <a:pt x="17" y="720"/>
                  </a:lnTo>
                  <a:lnTo>
                    <a:pt x="5" y="685"/>
                  </a:lnTo>
                  <a:lnTo>
                    <a:pt x="0" y="632"/>
                  </a:lnTo>
                  <a:lnTo>
                    <a:pt x="5" y="620"/>
                  </a:lnTo>
                  <a:lnTo>
                    <a:pt x="5" y="579"/>
                  </a:lnTo>
                  <a:lnTo>
                    <a:pt x="47" y="508"/>
                  </a:lnTo>
                  <a:lnTo>
                    <a:pt x="159" y="384"/>
                  </a:lnTo>
                  <a:lnTo>
                    <a:pt x="159" y="360"/>
                  </a:lnTo>
                  <a:lnTo>
                    <a:pt x="171" y="307"/>
                  </a:lnTo>
                  <a:lnTo>
                    <a:pt x="195" y="289"/>
                  </a:lnTo>
                  <a:lnTo>
                    <a:pt x="218" y="236"/>
                  </a:lnTo>
                  <a:lnTo>
                    <a:pt x="230" y="130"/>
                  </a:lnTo>
                  <a:lnTo>
                    <a:pt x="207" y="76"/>
                  </a:lnTo>
                  <a:lnTo>
                    <a:pt x="230" y="23"/>
                  </a:lnTo>
                  <a:lnTo>
                    <a:pt x="248" y="0"/>
                  </a:lnTo>
                  <a:lnTo>
                    <a:pt x="1453" y="330"/>
                  </a:lnTo>
                  <a:lnTo>
                    <a:pt x="1146" y="1524"/>
                  </a:lnTo>
                  <a:lnTo>
                    <a:pt x="2475" y="3479"/>
                  </a:lnTo>
                  <a:lnTo>
                    <a:pt x="2475" y="3538"/>
                  </a:lnTo>
                  <a:lnTo>
                    <a:pt x="2475" y="3556"/>
                  </a:lnTo>
                  <a:lnTo>
                    <a:pt x="2475" y="3574"/>
                  </a:lnTo>
                  <a:lnTo>
                    <a:pt x="2498" y="3621"/>
                  </a:lnTo>
                  <a:lnTo>
                    <a:pt x="2498" y="3662"/>
                  </a:lnTo>
                  <a:lnTo>
                    <a:pt x="2510" y="3692"/>
                  </a:lnTo>
                  <a:lnTo>
                    <a:pt x="2522" y="3739"/>
                  </a:lnTo>
                  <a:lnTo>
                    <a:pt x="2540" y="3751"/>
                  </a:lnTo>
                  <a:lnTo>
                    <a:pt x="2563" y="3774"/>
                  </a:lnTo>
                  <a:lnTo>
                    <a:pt x="2563" y="3816"/>
                  </a:lnTo>
                  <a:lnTo>
                    <a:pt x="2563" y="3827"/>
                  </a:lnTo>
                  <a:lnTo>
                    <a:pt x="2546" y="3816"/>
                  </a:lnTo>
                  <a:lnTo>
                    <a:pt x="2510" y="3852"/>
                  </a:lnTo>
                  <a:lnTo>
                    <a:pt x="2463" y="3869"/>
                  </a:lnTo>
                  <a:lnTo>
                    <a:pt x="2422" y="3911"/>
                  </a:lnTo>
                  <a:lnTo>
                    <a:pt x="2398" y="4017"/>
                  </a:lnTo>
                  <a:lnTo>
                    <a:pt x="2333" y="4099"/>
                  </a:lnTo>
                  <a:lnTo>
                    <a:pt x="2304" y="4099"/>
                  </a:lnTo>
                  <a:lnTo>
                    <a:pt x="2297" y="4123"/>
                  </a:lnTo>
                  <a:lnTo>
                    <a:pt x="2310" y="4152"/>
                  </a:lnTo>
                  <a:lnTo>
                    <a:pt x="2304" y="4177"/>
                  </a:lnTo>
                  <a:lnTo>
                    <a:pt x="2292" y="4230"/>
                  </a:lnTo>
                  <a:lnTo>
                    <a:pt x="2297" y="4247"/>
                  </a:lnTo>
                  <a:lnTo>
                    <a:pt x="2345" y="4288"/>
                  </a:lnTo>
                  <a:lnTo>
                    <a:pt x="2351" y="4306"/>
                  </a:lnTo>
                  <a:lnTo>
                    <a:pt x="2340" y="4324"/>
                  </a:lnTo>
                  <a:lnTo>
                    <a:pt x="2333" y="4347"/>
                  </a:lnTo>
                  <a:lnTo>
                    <a:pt x="2304" y="4377"/>
                  </a:lnTo>
                  <a:lnTo>
                    <a:pt x="2292" y="4372"/>
                  </a:lnTo>
                  <a:lnTo>
                    <a:pt x="2239" y="4365"/>
                  </a:lnTo>
                </a:path>
              </a:pathLst>
            </a:custGeom>
            <a:solidFill>
              <a:srgbClr val="632523"/>
            </a:solidFill>
            <a:ln w="12700">
              <a:solidFill>
                <a:sysClr val="windowText" lastClr="000000"/>
              </a:solidFill>
              <a:prstDash val="solid"/>
              <a:round/>
              <a:headEnd/>
              <a:tailEnd/>
            </a:ln>
          </p:spPr>
          <p:txBody>
            <a:bodyPr anchor="ctr"/>
            <a:lstStyle/>
            <a:p>
              <a:pPr marL="0" marR="0" lvl="0" indent="0" defTabSz="54423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Arial" pitchFamily="34" charset="0"/>
                </a:rPr>
                <a:t>     </a:t>
              </a:r>
              <a:r>
                <a:rPr kumimoji="0" lang="en-US" sz="12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Arial" pitchFamily="34" charset="0"/>
                </a:rPr>
                <a:t>-0.2%</a:t>
              </a:r>
            </a:p>
          </p:txBody>
        </p:sp>
        <p:sp>
          <p:nvSpPr>
            <p:cNvPr id="10" name="Freeform 12">
              <a:extLst>
                <a:ext uri="{FF2B5EF4-FFF2-40B4-BE49-F238E27FC236}">
                  <a16:creationId xmlns:a16="http://schemas.microsoft.com/office/drawing/2014/main" id="{533D528A-8E9C-42DC-9950-E537EC06352C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7968" y="2123920"/>
              <a:ext cx="765524" cy="1195131"/>
            </a:xfrm>
            <a:custGeom>
              <a:avLst/>
              <a:gdLst/>
              <a:ahLst/>
              <a:cxnLst>
                <a:cxn ang="0">
                  <a:pos x="160" y="2050"/>
                </a:cxn>
                <a:cxn ang="0">
                  <a:pos x="201" y="1949"/>
                </a:cxn>
                <a:cxn ang="0">
                  <a:pos x="219" y="1931"/>
                </a:cxn>
                <a:cxn ang="0">
                  <a:pos x="207" y="1878"/>
                </a:cxn>
                <a:cxn ang="0">
                  <a:pos x="154" y="1831"/>
                </a:cxn>
                <a:cxn ang="0">
                  <a:pos x="236" y="1671"/>
                </a:cxn>
                <a:cxn ang="0">
                  <a:pos x="314" y="1618"/>
                </a:cxn>
                <a:cxn ang="0">
                  <a:pos x="343" y="1566"/>
                </a:cxn>
                <a:cxn ang="0">
                  <a:pos x="474" y="1300"/>
                </a:cxn>
                <a:cxn ang="0">
                  <a:pos x="414" y="1264"/>
                </a:cxn>
                <a:cxn ang="0">
                  <a:pos x="385" y="1193"/>
                </a:cxn>
                <a:cxn ang="0">
                  <a:pos x="390" y="1122"/>
                </a:cxn>
                <a:cxn ang="0">
                  <a:pos x="378" y="1069"/>
                </a:cxn>
                <a:cxn ang="0">
                  <a:pos x="390" y="1021"/>
                </a:cxn>
                <a:cxn ang="0">
                  <a:pos x="614" y="0"/>
                </a:cxn>
                <a:cxn ang="0">
                  <a:pos x="804" y="455"/>
                </a:cxn>
                <a:cxn ang="0">
                  <a:pos x="863" y="626"/>
                </a:cxn>
                <a:cxn ang="0">
                  <a:pos x="827" y="685"/>
                </a:cxn>
                <a:cxn ang="0">
                  <a:pos x="880" y="750"/>
                </a:cxn>
                <a:cxn ang="0">
                  <a:pos x="999" y="927"/>
                </a:cxn>
                <a:cxn ang="0">
                  <a:pos x="1034" y="1028"/>
                </a:cxn>
                <a:cxn ang="0">
                  <a:pos x="1075" y="1062"/>
                </a:cxn>
                <a:cxn ang="0">
                  <a:pos x="1159" y="1092"/>
                </a:cxn>
                <a:cxn ang="0">
                  <a:pos x="1099" y="1246"/>
                </a:cxn>
                <a:cxn ang="0">
                  <a:pos x="1070" y="1329"/>
                </a:cxn>
                <a:cxn ang="0">
                  <a:pos x="1075" y="1371"/>
                </a:cxn>
                <a:cxn ang="0">
                  <a:pos x="1029" y="1435"/>
                </a:cxn>
                <a:cxn ang="0">
                  <a:pos x="1017" y="1495"/>
                </a:cxn>
                <a:cxn ang="0">
                  <a:pos x="1093" y="1541"/>
                </a:cxn>
                <a:cxn ang="0">
                  <a:pos x="1187" y="1465"/>
                </a:cxn>
                <a:cxn ang="0">
                  <a:pos x="1212" y="1506"/>
                </a:cxn>
                <a:cxn ang="0">
                  <a:pos x="1235" y="1524"/>
                </a:cxn>
                <a:cxn ang="0">
                  <a:pos x="1230" y="1653"/>
                </a:cxn>
                <a:cxn ang="0">
                  <a:pos x="1283" y="1754"/>
                </a:cxn>
                <a:cxn ang="0">
                  <a:pos x="1258" y="1820"/>
                </a:cxn>
                <a:cxn ang="0">
                  <a:pos x="1324" y="1866"/>
                </a:cxn>
                <a:cxn ang="0">
                  <a:pos x="1359" y="1931"/>
                </a:cxn>
                <a:cxn ang="0">
                  <a:pos x="1347" y="1997"/>
                </a:cxn>
                <a:cxn ang="0">
                  <a:pos x="1407" y="2068"/>
                </a:cxn>
                <a:cxn ang="0">
                  <a:pos x="1448" y="2015"/>
                </a:cxn>
                <a:cxn ang="0">
                  <a:pos x="1537" y="2043"/>
                </a:cxn>
                <a:cxn ang="0">
                  <a:pos x="1584" y="2015"/>
                </a:cxn>
                <a:cxn ang="0">
                  <a:pos x="1678" y="2038"/>
                </a:cxn>
                <a:cxn ang="0">
                  <a:pos x="1725" y="2043"/>
                </a:cxn>
                <a:cxn ang="0">
                  <a:pos x="1803" y="2015"/>
                </a:cxn>
                <a:cxn ang="0">
                  <a:pos x="1879" y="2026"/>
                </a:cxn>
                <a:cxn ang="0">
                  <a:pos x="1920" y="2102"/>
                </a:cxn>
                <a:cxn ang="0">
                  <a:pos x="880" y="2948"/>
                </a:cxn>
              </a:cxnLst>
              <a:rect l="0" t="0" r="r" b="b"/>
              <a:pathLst>
                <a:path w="1920" h="3108">
                  <a:moveTo>
                    <a:pt x="0" y="2771"/>
                  </a:moveTo>
                  <a:lnTo>
                    <a:pt x="160" y="2050"/>
                  </a:lnTo>
                  <a:lnTo>
                    <a:pt x="201" y="1997"/>
                  </a:lnTo>
                  <a:lnTo>
                    <a:pt x="201" y="1949"/>
                  </a:lnTo>
                  <a:lnTo>
                    <a:pt x="213" y="1949"/>
                  </a:lnTo>
                  <a:lnTo>
                    <a:pt x="219" y="1931"/>
                  </a:lnTo>
                  <a:lnTo>
                    <a:pt x="231" y="1908"/>
                  </a:lnTo>
                  <a:lnTo>
                    <a:pt x="207" y="1878"/>
                  </a:lnTo>
                  <a:lnTo>
                    <a:pt x="165" y="1855"/>
                  </a:lnTo>
                  <a:lnTo>
                    <a:pt x="154" y="1831"/>
                  </a:lnTo>
                  <a:lnTo>
                    <a:pt x="165" y="1784"/>
                  </a:lnTo>
                  <a:lnTo>
                    <a:pt x="236" y="1671"/>
                  </a:lnTo>
                  <a:lnTo>
                    <a:pt x="284" y="1653"/>
                  </a:lnTo>
                  <a:lnTo>
                    <a:pt x="314" y="1618"/>
                  </a:lnTo>
                  <a:lnTo>
                    <a:pt x="319" y="1595"/>
                  </a:lnTo>
                  <a:lnTo>
                    <a:pt x="343" y="1566"/>
                  </a:lnTo>
                  <a:lnTo>
                    <a:pt x="479" y="1353"/>
                  </a:lnTo>
                  <a:lnTo>
                    <a:pt x="474" y="1300"/>
                  </a:lnTo>
                  <a:lnTo>
                    <a:pt x="444" y="1275"/>
                  </a:lnTo>
                  <a:lnTo>
                    <a:pt x="414" y="1264"/>
                  </a:lnTo>
                  <a:lnTo>
                    <a:pt x="390" y="1229"/>
                  </a:lnTo>
                  <a:lnTo>
                    <a:pt x="385" y="1193"/>
                  </a:lnTo>
                  <a:lnTo>
                    <a:pt x="378" y="1140"/>
                  </a:lnTo>
                  <a:lnTo>
                    <a:pt x="390" y="1122"/>
                  </a:lnTo>
                  <a:lnTo>
                    <a:pt x="403" y="1105"/>
                  </a:lnTo>
                  <a:lnTo>
                    <a:pt x="378" y="1069"/>
                  </a:lnTo>
                  <a:lnTo>
                    <a:pt x="378" y="1034"/>
                  </a:lnTo>
                  <a:lnTo>
                    <a:pt x="390" y="1021"/>
                  </a:lnTo>
                  <a:lnTo>
                    <a:pt x="621" y="0"/>
                  </a:lnTo>
                  <a:lnTo>
                    <a:pt x="614" y="0"/>
                  </a:lnTo>
                  <a:lnTo>
                    <a:pt x="869" y="65"/>
                  </a:lnTo>
                  <a:lnTo>
                    <a:pt x="804" y="455"/>
                  </a:lnTo>
                  <a:lnTo>
                    <a:pt x="845" y="560"/>
                  </a:lnTo>
                  <a:lnTo>
                    <a:pt x="863" y="626"/>
                  </a:lnTo>
                  <a:lnTo>
                    <a:pt x="845" y="667"/>
                  </a:lnTo>
                  <a:lnTo>
                    <a:pt x="827" y="685"/>
                  </a:lnTo>
                  <a:lnTo>
                    <a:pt x="852" y="709"/>
                  </a:lnTo>
                  <a:lnTo>
                    <a:pt x="880" y="750"/>
                  </a:lnTo>
                  <a:lnTo>
                    <a:pt x="951" y="821"/>
                  </a:lnTo>
                  <a:lnTo>
                    <a:pt x="999" y="927"/>
                  </a:lnTo>
                  <a:lnTo>
                    <a:pt x="1011" y="975"/>
                  </a:lnTo>
                  <a:lnTo>
                    <a:pt x="1034" y="1028"/>
                  </a:lnTo>
                  <a:lnTo>
                    <a:pt x="1075" y="1028"/>
                  </a:lnTo>
                  <a:lnTo>
                    <a:pt x="1075" y="1062"/>
                  </a:lnTo>
                  <a:lnTo>
                    <a:pt x="1141" y="1069"/>
                  </a:lnTo>
                  <a:lnTo>
                    <a:pt x="1159" y="1092"/>
                  </a:lnTo>
                  <a:lnTo>
                    <a:pt x="1093" y="1222"/>
                  </a:lnTo>
                  <a:lnTo>
                    <a:pt x="1099" y="1246"/>
                  </a:lnTo>
                  <a:lnTo>
                    <a:pt x="1075" y="1264"/>
                  </a:lnTo>
                  <a:lnTo>
                    <a:pt x="1070" y="1329"/>
                  </a:lnTo>
                  <a:lnTo>
                    <a:pt x="1075" y="1335"/>
                  </a:lnTo>
                  <a:lnTo>
                    <a:pt x="1075" y="1371"/>
                  </a:lnTo>
                  <a:lnTo>
                    <a:pt x="1029" y="1399"/>
                  </a:lnTo>
                  <a:lnTo>
                    <a:pt x="1029" y="1435"/>
                  </a:lnTo>
                  <a:lnTo>
                    <a:pt x="1034" y="1459"/>
                  </a:lnTo>
                  <a:lnTo>
                    <a:pt x="1017" y="1495"/>
                  </a:lnTo>
                  <a:lnTo>
                    <a:pt x="1075" y="1548"/>
                  </a:lnTo>
                  <a:lnTo>
                    <a:pt x="1093" y="1541"/>
                  </a:lnTo>
                  <a:lnTo>
                    <a:pt x="1176" y="1477"/>
                  </a:lnTo>
                  <a:lnTo>
                    <a:pt x="1187" y="1465"/>
                  </a:lnTo>
                  <a:lnTo>
                    <a:pt x="1200" y="1477"/>
                  </a:lnTo>
                  <a:lnTo>
                    <a:pt x="1212" y="1506"/>
                  </a:lnTo>
                  <a:lnTo>
                    <a:pt x="1223" y="1513"/>
                  </a:lnTo>
                  <a:lnTo>
                    <a:pt x="1235" y="1524"/>
                  </a:lnTo>
                  <a:lnTo>
                    <a:pt x="1230" y="1577"/>
                  </a:lnTo>
                  <a:lnTo>
                    <a:pt x="1230" y="1653"/>
                  </a:lnTo>
                  <a:lnTo>
                    <a:pt x="1247" y="1706"/>
                  </a:lnTo>
                  <a:lnTo>
                    <a:pt x="1283" y="1754"/>
                  </a:lnTo>
                  <a:lnTo>
                    <a:pt x="1276" y="1784"/>
                  </a:lnTo>
                  <a:lnTo>
                    <a:pt x="1258" y="1820"/>
                  </a:lnTo>
                  <a:lnTo>
                    <a:pt x="1288" y="1866"/>
                  </a:lnTo>
                  <a:lnTo>
                    <a:pt x="1324" y="1866"/>
                  </a:lnTo>
                  <a:lnTo>
                    <a:pt x="1354" y="1908"/>
                  </a:lnTo>
                  <a:lnTo>
                    <a:pt x="1359" y="1931"/>
                  </a:lnTo>
                  <a:lnTo>
                    <a:pt x="1347" y="1985"/>
                  </a:lnTo>
                  <a:lnTo>
                    <a:pt x="1347" y="1997"/>
                  </a:lnTo>
                  <a:lnTo>
                    <a:pt x="1371" y="2043"/>
                  </a:lnTo>
                  <a:lnTo>
                    <a:pt x="1407" y="2068"/>
                  </a:lnTo>
                  <a:lnTo>
                    <a:pt x="1425" y="2026"/>
                  </a:lnTo>
                  <a:lnTo>
                    <a:pt x="1448" y="2015"/>
                  </a:lnTo>
                  <a:lnTo>
                    <a:pt x="1507" y="2038"/>
                  </a:lnTo>
                  <a:lnTo>
                    <a:pt x="1537" y="2043"/>
                  </a:lnTo>
                  <a:lnTo>
                    <a:pt x="1566" y="2020"/>
                  </a:lnTo>
                  <a:lnTo>
                    <a:pt x="1584" y="2015"/>
                  </a:lnTo>
                  <a:lnTo>
                    <a:pt x="1601" y="2032"/>
                  </a:lnTo>
                  <a:lnTo>
                    <a:pt x="1678" y="2038"/>
                  </a:lnTo>
                  <a:lnTo>
                    <a:pt x="1714" y="2056"/>
                  </a:lnTo>
                  <a:lnTo>
                    <a:pt x="1725" y="2043"/>
                  </a:lnTo>
                  <a:lnTo>
                    <a:pt x="1808" y="2050"/>
                  </a:lnTo>
                  <a:lnTo>
                    <a:pt x="1803" y="2015"/>
                  </a:lnTo>
                  <a:lnTo>
                    <a:pt x="1838" y="1985"/>
                  </a:lnTo>
                  <a:lnTo>
                    <a:pt x="1879" y="2026"/>
                  </a:lnTo>
                  <a:lnTo>
                    <a:pt x="1891" y="2079"/>
                  </a:lnTo>
                  <a:lnTo>
                    <a:pt x="1920" y="2102"/>
                  </a:lnTo>
                  <a:lnTo>
                    <a:pt x="1773" y="3108"/>
                  </a:lnTo>
                  <a:lnTo>
                    <a:pt x="880" y="2948"/>
                  </a:lnTo>
                  <a:lnTo>
                    <a:pt x="0" y="2771"/>
                  </a:lnTo>
                </a:path>
              </a:pathLst>
            </a:custGeom>
            <a:solidFill>
              <a:srgbClr val="9BBB59">
                <a:lumMod val="50000"/>
              </a:srgbClr>
            </a:solidFill>
            <a:ln w="12700">
              <a:solidFill>
                <a:sysClr val="windowText" lastClr="000000"/>
              </a:solidFill>
              <a:prstDash val="solid"/>
              <a:round/>
              <a:headEnd/>
              <a:tailEnd/>
            </a:ln>
          </p:spPr>
          <p:txBody>
            <a:bodyPr anchor="ctr"/>
            <a:lstStyle/>
            <a:p>
              <a:pPr marL="0" marR="0" lvl="0" indent="0" algn="ctr" defTabSz="54423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Arial" pitchFamily="34" charset="0"/>
              </a:endParaRPr>
            </a:p>
            <a:p>
              <a:pPr marL="0" marR="0" lvl="0" indent="0" algn="ctr" defTabSz="54423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Arial" pitchFamily="34" charset="0"/>
              </a:endParaRPr>
            </a:p>
            <a:p>
              <a:pPr marL="0" marR="0" lvl="0" indent="0" algn="ctr" defTabSz="54423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Arial" pitchFamily="34" charset="0"/>
              </a:endParaRPr>
            </a:p>
            <a:p>
              <a:pPr marL="0" marR="0" lvl="0" indent="0" algn="ctr" defTabSz="54423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Arial" pitchFamily="34" charset="0"/>
                </a:rPr>
                <a:t>2.1%</a:t>
              </a:r>
            </a:p>
          </p:txBody>
        </p:sp>
        <p:sp>
          <p:nvSpPr>
            <p:cNvPr id="11" name="Freeform 14">
              <a:extLst>
                <a:ext uri="{FF2B5EF4-FFF2-40B4-BE49-F238E27FC236}">
                  <a16:creationId xmlns:a16="http://schemas.microsoft.com/office/drawing/2014/main" id="{BDC99EC0-9C54-46F3-9EC3-E0D734070B1B}"/>
                </a:ext>
              </a:extLst>
            </p:cNvPr>
            <p:cNvSpPr>
              <a:spLocks/>
            </p:cNvSpPr>
            <p:nvPr/>
          </p:nvSpPr>
          <p:spPr bwMode="auto">
            <a:xfrm>
              <a:off x="2328139" y="2149447"/>
              <a:ext cx="1309575" cy="800622"/>
            </a:xfrm>
            <a:custGeom>
              <a:avLst/>
              <a:gdLst/>
              <a:ahLst/>
              <a:cxnLst>
                <a:cxn ang="0">
                  <a:pos x="1146" y="1837"/>
                </a:cxn>
                <a:cxn ang="0">
                  <a:pos x="1087" y="2014"/>
                </a:cxn>
                <a:cxn ang="0">
                  <a:pos x="1034" y="1920"/>
                </a:cxn>
                <a:cxn ang="0">
                  <a:pos x="1004" y="1985"/>
                </a:cxn>
                <a:cxn ang="0">
                  <a:pos x="910" y="1991"/>
                </a:cxn>
                <a:cxn ang="0">
                  <a:pos x="797" y="1967"/>
                </a:cxn>
                <a:cxn ang="0">
                  <a:pos x="762" y="1955"/>
                </a:cxn>
                <a:cxn ang="0">
                  <a:pos x="703" y="1973"/>
                </a:cxn>
                <a:cxn ang="0">
                  <a:pos x="621" y="1961"/>
                </a:cxn>
                <a:cxn ang="0">
                  <a:pos x="567" y="1978"/>
                </a:cxn>
                <a:cxn ang="0">
                  <a:pos x="543" y="1920"/>
                </a:cxn>
                <a:cxn ang="0">
                  <a:pos x="550" y="1843"/>
                </a:cxn>
                <a:cxn ang="0">
                  <a:pos x="484" y="1801"/>
                </a:cxn>
                <a:cxn ang="0">
                  <a:pos x="472" y="1719"/>
                </a:cxn>
                <a:cxn ang="0">
                  <a:pos x="443" y="1641"/>
                </a:cxn>
                <a:cxn ang="0">
                  <a:pos x="426" y="1512"/>
                </a:cxn>
                <a:cxn ang="0">
                  <a:pos x="419" y="1448"/>
                </a:cxn>
                <a:cxn ang="0">
                  <a:pos x="396" y="1412"/>
                </a:cxn>
                <a:cxn ang="0">
                  <a:pos x="372" y="1412"/>
                </a:cxn>
                <a:cxn ang="0">
                  <a:pos x="271" y="1483"/>
                </a:cxn>
                <a:cxn ang="0">
                  <a:pos x="230" y="1394"/>
                </a:cxn>
                <a:cxn ang="0">
                  <a:pos x="225" y="1334"/>
                </a:cxn>
                <a:cxn ang="0">
                  <a:pos x="271" y="1270"/>
                </a:cxn>
                <a:cxn ang="0">
                  <a:pos x="271" y="1199"/>
                </a:cxn>
                <a:cxn ang="0">
                  <a:pos x="289" y="1157"/>
                </a:cxn>
                <a:cxn ang="0">
                  <a:pos x="337" y="1004"/>
                </a:cxn>
                <a:cxn ang="0">
                  <a:pos x="271" y="963"/>
                </a:cxn>
                <a:cxn ang="0">
                  <a:pos x="207" y="910"/>
                </a:cxn>
                <a:cxn ang="0">
                  <a:pos x="147" y="756"/>
                </a:cxn>
                <a:cxn ang="0">
                  <a:pos x="48" y="644"/>
                </a:cxn>
                <a:cxn ang="0">
                  <a:pos x="41" y="602"/>
                </a:cxn>
                <a:cxn ang="0">
                  <a:pos x="41" y="495"/>
                </a:cxn>
                <a:cxn ang="0">
                  <a:pos x="65" y="0"/>
                </a:cxn>
                <a:cxn ang="0">
                  <a:pos x="1169" y="188"/>
                </a:cxn>
                <a:cxn ang="0">
                  <a:pos x="3279" y="461"/>
                </a:cxn>
                <a:cxn ang="0">
                  <a:pos x="3149" y="2085"/>
                </a:cxn>
              </a:cxnLst>
              <a:rect l="0" t="0" r="r" b="b"/>
              <a:pathLst>
                <a:path w="3279" h="2085">
                  <a:moveTo>
                    <a:pt x="3149" y="2085"/>
                  </a:moveTo>
                  <a:lnTo>
                    <a:pt x="1146" y="1837"/>
                  </a:lnTo>
                  <a:lnTo>
                    <a:pt x="1116" y="2037"/>
                  </a:lnTo>
                  <a:lnTo>
                    <a:pt x="1087" y="2014"/>
                  </a:lnTo>
                  <a:lnTo>
                    <a:pt x="1075" y="1961"/>
                  </a:lnTo>
                  <a:lnTo>
                    <a:pt x="1034" y="1920"/>
                  </a:lnTo>
                  <a:lnTo>
                    <a:pt x="999" y="1950"/>
                  </a:lnTo>
                  <a:lnTo>
                    <a:pt x="1004" y="1985"/>
                  </a:lnTo>
                  <a:lnTo>
                    <a:pt x="921" y="1978"/>
                  </a:lnTo>
                  <a:lnTo>
                    <a:pt x="910" y="1991"/>
                  </a:lnTo>
                  <a:lnTo>
                    <a:pt x="874" y="1973"/>
                  </a:lnTo>
                  <a:lnTo>
                    <a:pt x="797" y="1967"/>
                  </a:lnTo>
                  <a:lnTo>
                    <a:pt x="780" y="1950"/>
                  </a:lnTo>
                  <a:lnTo>
                    <a:pt x="762" y="1955"/>
                  </a:lnTo>
                  <a:lnTo>
                    <a:pt x="733" y="1978"/>
                  </a:lnTo>
                  <a:lnTo>
                    <a:pt x="703" y="1973"/>
                  </a:lnTo>
                  <a:lnTo>
                    <a:pt x="644" y="1950"/>
                  </a:lnTo>
                  <a:lnTo>
                    <a:pt x="621" y="1961"/>
                  </a:lnTo>
                  <a:lnTo>
                    <a:pt x="603" y="2003"/>
                  </a:lnTo>
                  <a:lnTo>
                    <a:pt x="567" y="1978"/>
                  </a:lnTo>
                  <a:lnTo>
                    <a:pt x="543" y="1932"/>
                  </a:lnTo>
                  <a:lnTo>
                    <a:pt x="543" y="1920"/>
                  </a:lnTo>
                  <a:lnTo>
                    <a:pt x="555" y="1866"/>
                  </a:lnTo>
                  <a:lnTo>
                    <a:pt x="550" y="1843"/>
                  </a:lnTo>
                  <a:lnTo>
                    <a:pt x="520" y="1801"/>
                  </a:lnTo>
                  <a:lnTo>
                    <a:pt x="484" y="1801"/>
                  </a:lnTo>
                  <a:lnTo>
                    <a:pt x="454" y="1755"/>
                  </a:lnTo>
                  <a:lnTo>
                    <a:pt x="472" y="1719"/>
                  </a:lnTo>
                  <a:lnTo>
                    <a:pt x="479" y="1689"/>
                  </a:lnTo>
                  <a:lnTo>
                    <a:pt x="443" y="1641"/>
                  </a:lnTo>
                  <a:lnTo>
                    <a:pt x="426" y="1588"/>
                  </a:lnTo>
                  <a:lnTo>
                    <a:pt x="426" y="1512"/>
                  </a:lnTo>
                  <a:lnTo>
                    <a:pt x="431" y="1459"/>
                  </a:lnTo>
                  <a:lnTo>
                    <a:pt x="419" y="1448"/>
                  </a:lnTo>
                  <a:lnTo>
                    <a:pt x="408" y="1441"/>
                  </a:lnTo>
                  <a:lnTo>
                    <a:pt x="396" y="1412"/>
                  </a:lnTo>
                  <a:lnTo>
                    <a:pt x="383" y="1400"/>
                  </a:lnTo>
                  <a:lnTo>
                    <a:pt x="372" y="1412"/>
                  </a:lnTo>
                  <a:lnTo>
                    <a:pt x="289" y="1476"/>
                  </a:lnTo>
                  <a:lnTo>
                    <a:pt x="271" y="1483"/>
                  </a:lnTo>
                  <a:lnTo>
                    <a:pt x="213" y="1430"/>
                  </a:lnTo>
                  <a:lnTo>
                    <a:pt x="230" y="1394"/>
                  </a:lnTo>
                  <a:lnTo>
                    <a:pt x="225" y="1370"/>
                  </a:lnTo>
                  <a:lnTo>
                    <a:pt x="225" y="1334"/>
                  </a:lnTo>
                  <a:lnTo>
                    <a:pt x="271" y="1306"/>
                  </a:lnTo>
                  <a:lnTo>
                    <a:pt x="271" y="1270"/>
                  </a:lnTo>
                  <a:lnTo>
                    <a:pt x="266" y="1264"/>
                  </a:lnTo>
                  <a:lnTo>
                    <a:pt x="271" y="1199"/>
                  </a:lnTo>
                  <a:lnTo>
                    <a:pt x="295" y="1181"/>
                  </a:lnTo>
                  <a:lnTo>
                    <a:pt x="289" y="1157"/>
                  </a:lnTo>
                  <a:lnTo>
                    <a:pt x="355" y="1027"/>
                  </a:lnTo>
                  <a:lnTo>
                    <a:pt x="337" y="1004"/>
                  </a:lnTo>
                  <a:lnTo>
                    <a:pt x="271" y="997"/>
                  </a:lnTo>
                  <a:lnTo>
                    <a:pt x="271" y="963"/>
                  </a:lnTo>
                  <a:lnTo>
                    <a:pt x="230" y="963"/>
                  </a:lnTo>
                  <a:lnTo>
                    <a:pt x="207" y="910"/>
                  </a:lnTo>
                  <a:lnTo>
                    <a:pt x="195" y="862"/>
                  </a:lnTo>
                  <a:lnTo>
                    <a:pt x="147" y="756"/>
                  </a:lnTo>
                  <a:lnTo>
                    <a:pt x="76" y="685"/>
                  </a:lnTo>
                  <a:lnTo>
                    <a:pt x="48" y="644"/>
                  </a:lnTo>
                  <a:lnTo>
                    <a:pt x="23" y="620"/>
                  </a:lnTo>
                  <a:lnTo>
                    <a:pt x="41" y="602"/>
                  </a:lnTo>
                  <a:lnTo>
                    <a:pt x="59" y="561"/>
                  </a:lnTo>
                  <a:lnTo>
                    <a:pt x="41" y="495"/>
                  </a:lnTo>
                  <a:lnTo>
                    <a:pt x="0" y="390"/>
                  </a:lnTo>
                  <a:lnTo>
                    <a:pt x="65" y="0"/>
                  </a:lnTo>
                  <a:lnTo>
                    <a:pt x="366" y="53"/>
                  </a:lnTo>
                  <a:lnTo>
                    <a:pt x="1169" y="188"/>
                  </a:lnTo>
                  <a:lnTo>
                    <a:pt x="1996" y="330"/>
                  </a:lnTo>
                  <a:lnTo>
                    <a:pt x="3279" y="461"/>
                  </a:lnTo>
                  <a:lnTo>
                    <a:pt x="3178" y="1689"/>
                  </a:lnTo>
                  <a:lnTo>
                    <a:pt x="3149" y="2085"/>
                  </a:lnTo>
                </a:path>
              </a:pathLst>
            </a:custGeom>
            <a:noFill/>
            <a:ln w="12700">
              <a:solidFill>
                <a:sysClr val="windowText" lastClr="000000"/>
              </a:solidFill>
              <a:prstDash val="solid"/>
              <a:round/>
              <a:headEnd/>
              <a:tailEnd/>
            </a:ln>
          </p:spPr>
          <p:txBody>
            <a:bodyPr anchor="ctr"/>
            <a:lstStyle/>
            <a:p>
              <a:pPr marL="0" marR="0" lvl="0" indent="0" algn="ctr" defTabSz="54423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Arial" pitchFamily="34" charset="0"/>
                </a:rPr>
                <a:t>1.0%</a:t>
              </a:r>
            </a:p>
          </p:txBody>
        </p:sp>
        <p:sp>
          <p:nvSpPr>
            <p:cNvPr id="12" name="Freeform 15">
              <a:extLst>
                <a:ext uri="{FF2B5EF4-FFF2-40B4-BE49-F238E27FC236}">
                  <a16:creationId xmlns:a16="http://schemas.microsoft.com/office/drawing/2014/main" id="{3FC0782B-84DD-4337-AF83-38FAE1BE2FE2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9236" y="2856082"/>
              <a:ext cx="895518" cy="712438"/>
            </a:xfrm>
            <a:custGeom>
              <a:avLst/>
              <a:gdLst/>
              <a:ahLst/>
              <a:cxnLst>
                <a:cxn ang="0">
                  <a:pos x="2104" y="1855"/>
                </a:cxn>
                <a:cxn ang="0">
                  <a:pos x="2175" y="1046"/>
                </a:cxn>
                <a:cxn ang="0">
                  <a:pos x="2246" y="248"/>
                </a:cxn>
                <a:cxn ang="0">
                  <a:pos x="243" y="0"/>
                </a:cxn>
                <a:cxn ang="0">
                  <a:pos x="213" y="200"/>
                </a:cxn>
                <a:cxn ang="0">
                  <a:pos x="66" y="1206"/>
                </a:cxn>
                <a:cxn ang="0">
                  <a:pos x="0" y="1595"/>
                </a:cxn>
                <a:cxn ang="0">
                  <a:pos x="598" y="1690"/>
                </a:cxn>
                <a:cxn ang="0">
                  <a:pos x="2104" y="1855"/>
                </a:cxn>
              </a:cxnLst>
              <a:rect l="0" t="0" r="r" b="b"/>
              <a:pathLst>
                <a:path w="2246" h="1855">
                  <a:moveTo>
                    <a:pt x="2104" y="1855"/>
                  </a:moveTo>
                  <a:lnTo>
                    <a:pt x="2175" y="1046"/>
                  </a:lnTo>
                  <a:lnTo>
                    <a:pt x="2246" y="248"/>
                  </a:lnTo>
                  <a:lnTo>
                    <a:pt x="243" y="0"/>
                  </a:lnTo>
                  <a:lnTo>
                    <a:pt x="213" y="200"/>
                  </a:lnTo>
                  <a:lnTo>
                    <a:pt x="66" y="1206"/>
                  </a:lnTo>
                  <a:lnTo>
                    <a:pt x="0" y="1595"/>
                  </a:lnTo>
                  <a:lnTo>
                    <a:pt x="598" y="1690"/>
                  </a:lnTo>
                  <a:lnTo>
                    <a:pt x="2104" y="1855"/>
                  </a:lnTo>
                  <a:close/>
                </a:path>
              </a:pathLst>
            </a:custGeom>
            <a:solidFill>
              <a:srgbClr val="DA9694"/>
            </a:solidFill>
            <a:ln w="12700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 anchor="ctr"/>
            <a:lstStyle/>
            <a:p>
              <a:pPr marL="0" marR="0" lvl="0" indent="0" algn="ctr" defTabSz="54423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cs typeface="Arial" pitchFamily="34" charset="0"/>
                </a:rPr>
                <a:t>0.4%</a:t>
              </a:r>
            </a:p>
          </p:txBody>
        </p:sp>
        <p:sp>
          <p:nvSpPr>
            <p:cNvPr id="13" name="Freeform 18">
              <a:extLst>
                <a:ext uri="{FF2B5EF4-FFF2-40B4-BE49-F238E27FC236}">
                  <a16:creationId xmlns:a16="http://schemas.microsoft.com/office/drawing/2014/main" id="{FB28C07C-8BBB-4EFE-B581-CF5032E9634A}"/>
                </a:ext>
              </a:extLst>
            </p:cNvPr>
            <p:cNvSpPr>
              <a:spLocks/>
            </p:cNvSpPr>
            <p:nvPr/>
          </p:nvSpPr>
          <p:spPr bwMode="auto">
            <a:xfrm>
              <a:off x="1540951" y="3109033"/>
              <a:ext cx="818484" cy="1211376"/>
            </a:xfrm>
            <a:custGeom>
              <a:avLst/>
              <a:gdLst/>
              <a:ahLst/>
              <a:cxnLst>
                <a:cxn ang="0">
                  <a:pos x="307" y="0"/>
                </a:cxn>
                <a:cxn ang="0">
                  <a:pos x="0" y="1194"/>
                </a:cxn>
                <a:cxn ang="0">
                  <a:pos x="1329" y="3149"/>
                </a:cxn>
                <a:cxn ang="0">
                  <a:pos x="1329" y="3126"/>
                </a:cxn>
                <a:cxn ang="0">
                  <a:pos x="1341" y="3096"/>
                </a:cxn>
                <a:cxn ang="0">
                  <a:pos x="1364" y="3020"/>
                </a:cxn>
                <a:cxn ang="0">
                  <a:pos x="1352" y="2984"/>
                </a:cxn>
                <a:cxn ang="0">
                  <a:pos x="1370" y="2795"/>
                </a:cxn>
                <a:cxn ang="0">
                  <a:pos x="1359" y="2718"/>
                </a:cxn>
                <a:cxn ang="0">
                  <a:pos x="1370" y="2700"/>
                </a:cxn>
                <a:cxn ang="0">
                  <a:pos x="1417" y="2688"/>
                </a:cxn>
                <a:cxn ang="0">
                  <a:pos x="1483" y="2706"/>
                </a:cxn>
                <a:cxn ang="0">
                  <a:pos x="1506" y="2736"/>
                </a:cxn>
                <a:cxn ang="0">
                  <a:pos x="1506" y="2747"/>
                </a:cxn>
                <a:cxn ang="0">
                  <a:pos x="1529" y="2771"/>
                </a:cxn>
                <a:cxn ang="0">
                  <a:pos x="1565" y="2771"/>
                </a:cxn>
                <a:cxn ang="0">
                  <a:pos x="1625" y="2600"/>
                </a:cxn>
                <a:cxn ang="0">
                  <a:pos x="1660" y="2387"/>
                </a:cxn>
                <a:cxn ang="0">
                  <a:pos x="2049" y="385"/>
                </a:cxn>
                <a:cxn ang="0">
                  <a:pos x="1169" y="208"/>
                </a:cxn>
                <a:cxn ang="0">
                  <a:pos x="307" y="0"/>
                </a:cxn>
              </a:cxnLst>
              <a:rect l="0" t="0" r="r" b="b"/>
              <a:pathLst>
                <a:path w="2049" h="3149">
                  <a:moveTo>
                    <a:pt x="307" y="0"/>
                  </a:moveTo>
                  <a:lnTo>
                    <a:pt x="0" y="1194"/>
                  </a:lnTo>
                  <a:lnTo>
                    <a:pt x="1329" y="3149"/>
                  </a:lnTo>
                  <a:lnTo>
                    <a:pt x="1329" y="3126"/>
                  </a:lnTo>
                  <a:lnTo>
                    <a:pt x="1341" y="3096"/>
                  </a:lnTo>
                  <a:lnTo>
                    <a:pt x="1364" y="3020"/>
                  </a:lnTo>
                  <a:lnTo>
                    <a:pt x="1352" y="2984"/>
                  </a:lnTo>
                  <a:lnTo>
                    <a:pt x="1370" y="2795"/>
                  </a:lnTo>
                  <a:lnTo>
                    <a:pt x="1359" y="2718"/>
                  </a:lnTo>
                  <a:lnTo>
                    <a:pt x="1370" y="2700"/>
                  </a:lnTo>
                  <a:lnTo>
                    <a:pt x="1417" y="2688"/>
                  </a:lnTo>
                  <a:lnTo>
                    <a:pt x="1483" y="2706"/>
                  </a:lnTo>
                  <a:lnTo>
                    <a:pt x="1506" y="2736"/>
                  </a:lnTo>
                  <a:lnTo>
                    <a:pt x="1506" y="2747"/>
                  </a:lnTo>
                  <a:lnTo>
                    <a:pt x="1529" y="2771"/>
                  </a:lnTo>
                  <a:lnTo>
                    <a:pt x="1565" y="2771"/>
                  </a:lnTo>
                  <a:lnTo>
                    <a:pt x="1625" y="2600"/>
                  </a:lnTo>
                  <a:lnTo>
                    <a:pt x="1660" y="2387"/>
                  </a:lnTo>
                  <a:lnTo>
                    <a:pt x="2049" y="385"/>
                  </a:lnTo>
                  <a:lnTo>
                    <a:pt x="1169" y="208"/>
                  </a:lnTo>
                  <a:lnTo>
                    <a:pt x="307" y="0"/>
                  </a:lnTo>
                </a:path>
              </a:pathLst>
            </a:custGeom>
            <a:solidFill>
              <a:srgbClr val="9BBB59">
                <a:lumMod val="50000"/>
              </a:srgbClr>
            </a:solidFill>
            <a:ln w="12700">
              <a:solidFill>
                <a:sysClr val="windowText" lastClr="000000"/>
              </a:solidFill>
              <a:prstDash val="solid"/>
              <a:round/>
              <a:headEnd/>
              <a:tailEnd/>
            </a:ln>
          </p:spPr>
          <p:txBody>
            <a:bodyPr anchor="ctr"/>
            <a:lstStyle/>
            <a:p>
              <a:pPr marL="0" marR="0" lvl="0" indent="0" algn="ctr" defTabSz="54423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Arial" pitchFamily="34" charset="0"/>
                </a:rPr>
                <a:t>1.5%</a:t>
              </a:r>
            </a:p>
          </p:txBody>
        </p:sp>
        <p:sp>
          <p:nvSpPr>
            <p:cNvPr id="14" name="Freeform 20">
              <a:extLst>
                <a:ext uri="{FF2B5EF4-FFF2-40B4-BE49-F238E27FC236}">
                  <a16:creationId xmlns:a16="http://schemas.microsoft.com/office/drawing/2014/main" id="{B9F9D23C-2400-4A78-A740-2B63E3AD1F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4637" y="4028008"/>
              <a:ext cx="876260" cy="973510"/>
            </a:xfrm>
            <a:custGeom>
              <a:avLst/>
              <a:gdLst/>
              <a:ahLst/>
              <a:cxnLst>
                <a:cxn ang="0">
                  <a:pos x="1866" y="2535"/>
                </a:cxn>
                <a:cxn ang="0">
                  <a:pos x="2192" y="254"/>
                </a:cxn>
                <a:cxn ang="0">
                  <a:pos x="597" y="6"/>
                </a:cxn>
                <a:cxn ang="0">
                  <a:pos x="597" y="0"/>
                </a:cxn>
                <a:cxn ang="0">
                  <a:pos x="562" y="213"/>
                </a:cxn>
                <a:cxn ang="0">
                  <a:pos x="502" y="384"/>
                </a:cxn>
                <a:cxn ang="0">
                  <a:pos x="466" y="384"/>
                </a:cxn>
                <a:cxn ang="0">
                  <a:pos x="443" y="360"/>
                </a:cxn>
                <a:cxn ang="0">
                  <a:pos x="443" y="349"/>
                </a:cxn>
                <a:cxn ang="0">
                  <a:pos x="420" y="319"/>
                </a:cxn>
                <a:cxn ang="0">
                  <a:pos x="354" y="301"/>
                </a:cxn>
                <a:cxn ang="0">
                  <a:pos x="307" y="313"/>
                </a:cxn>
                <a:cxn ang="0">
                  <a:pos x="296" y="331"/>
                </a:cxn>
                <a:cxn ang="0">
                  <a:pos x="307" y="408"/>
                </a:cxn>
                <a:cxn ang="0">
                  <a:pos x="289" y="597"/>
                </a:cxn>
                <a:cxn ang="0">
                  <a:pos x="301" y="633"/>
                </a:cxn>
                <a:cxn ang="0">
                  <a:pos x="278" y="709"/>
                </a:cxn>
                <a:cxn ang="0">
                  <a:pos x="266" y="739"/>
                </a:cxn>
                <a:cxn ang="0">
                  <a:pos x="266" y="762"/>
                </a:cxn>
                <a:cxn ang="0">
                  <a:pos x="266" y="821"/>
                </a:cxn>
                <a:cxn ang="0">
                  <a:pos x="266" y="839"/>
                </a:cxn>
                <a:cxn ang="0">
                  <a:pos x="266" y="857"/>
                </a:cxn>
                <a:cxn ang="0">
                  <a:pos x="289" y="904"/>
                </a:cxn>
                <a:cxn ang="0">
                  <a:pos x="289" y="945"/>
                </a:cxn>
                <a:cxn ang="0">
                  <a:pos x="301" y="975"/>
                </a:cxn>
                <a:cxn ang="0">
                  <a:pos x="313" y="1022"/>
                </a:cxn>
                <a:cxn ang="0">
                  <a:pos x="331" y="1034"/>
                </a:cxn>
                <a:cxn ang="0">
                  <a:pos x="354" y="1057"/>
                </a:cxn>
                <a:cxn ang="0">
                  <a:pos x="354" y="1099"/>
                </a:cxn>
                <a:cxn ang="0">
                  <a:pos x="354" y="1110"/>
                </a:cxn>
                <a:cxn ang="0">
                  <a:pos x="337" y="1099"/>
                </a:cxn>
                <a:cxn ang="0">
                  <a:pos x="301" y="1135"/>
                </a:cxn>
                <a:cxn ang="0">
                  <a:pos x="254" y="1152"/>
                </a:cxn>
                <a:cxn ang="0">
                  <a:pos x="213" y="1194"/>
                </a:cxn>
                <a:cxn ang="0">
                  <a:pos x="189" y="1300"/>
                </a:cxn>
                <a:cxn ang="0">
                  <a:pos x="124" y="1382"/>
                </a:cxn>
                <a:cxn ang="0">
                  <a:pos x="95" y="1382"/>
                </a:cxn>
                <a:cxn ang="0">
                  <a:pos x="88" y="1406"/>
                </a:cxn>
                <a:cxn ang="0">
                  <a:pos x="101" y="1435"/>
                </a:cxn>
                <a:cxn ang="0">
                  <a:pos x="95" y="1460"/>
                </a:cxn>
                <a:cxn ang="0">
                  <a:pos x="83" y="1513"/>
                </a:cxn>
                <a:cxn ang="0">
                  <a:pos x="88" y="1530"/>
                </a:cxn>
                <a:cxn ang="0">
                  <a:pos x="136" y="1571"/>
                </a:cxn>
                <a:cxn ang="0">
                  <a:pos x="142" y="1589"/>
                </a:cxn>
                <a:cxn ang="0">
                  <a:pos x="131" y="1607"/>
                </a:cxn>
                <a:cxn ang="0">
                  <a:pos x="124" y="1630"/>
                </a:cxn>
                <a:cxn ang="0">
                  <a:pos x="95" y="1660"/>
                </a:cxn>
                <a:cxn ang="0">
                  <a:pos x="83" y="1655"/>
                </a:cxn>
                <a:cxn ang="0">
                  <a:pos x="30" y="1648"/>
                </a:cxn>
                <a:cxn ang="0">
                  <a:pos x="0" y="1743"/>
                </a:cxn>
                <a:cxn ang="0">
                  <a:pos x="1181" y="2428"/>
                </a:cxn>
                <a:cxn ang="0">
                  <a:pos x="1866" y="2535"/>
                </a:cxn>
              </a:cxnLst>
              <a:rect l="0" t="0" r="r" b="b"/>
              <a:pathLst>
                <a:path w="2192" h="2535">
                  <a:moveTo>
                    <a:pt x="1866" y="2535"/>
                  </a:moveTo>
                  <a:lnTo>
                    <a:pt x="2192" y="254"/>
                  </a:lnTo>
                  <a:lnTo>
                    <a:pt x="597" y="6"/>
                  </a:lnTo>
                  <a:lnTo>
                    <a:pt x="597" y="0"/>
                  </a:lnTo>
                  <a:lnTo>
                    <a:pt x="562" y="213"/>
                  </a:lnTo>
                  <a:lnTo>
                    <a:pt x="502" y="384"/>
                  </a:lnTo>
                  <a:lnTo>
                    <a:pt x="466" y="384"/>
                  </a:lnTo>
                  <a:lnTo>
                    <a:pt x="443" y="360"/>
                  </a:lnTo>
                  <a:lnTo>
                    <a:pt x="443" y="349"/>
                  </a:lnTo>
                  <a:lnTo>
                    <a:pt x="420" y="319"/>
                  </a:lnTo>
                  <a:lnTo>
                    <a:pt x="354" y="301"/>
                  </a:lnTo>
                  <a:lnTo>
                    <a:pt x="307" y="313"/>
                  </a:lnTo>
                  <a:lnTo>
                    <a:pt x="296" y="331"/>
                  </a:lnTo>
                  <a:lnTo>
                    <a:pt x="307" y="408"/>
                  </a:lnTo>
                  <a:lnTo>
                    <a:pt x="289" y="597"/>
                  </a:lnTo>
                  <a:lnTo>
                    <a:pt x="301" y="633"/>
                  </a:lnTo>
                  <a:lnTo>
                    <a:pt x="278" y="709"/>
                  </a:lnTo>
                  <a:lnTo>
                    <a:pt x="266" y="739"/>
                  </a:lnTo>
                  <a:lnTo>
                    <a:pt x="266" y="762"/>
                  </a:lnTo>
                  <a:lnTo>
                    <a:pt x="266" y="821"/>
                  </a:lnTo>
                  <a:lnTo>
                    <a:pt x="266" y="839"/>
                  </a:lnTo>
                  <a:lnTo>
                    <a:pt x="266" y="857"/>
                  </a:lnTo>
                  <a:lnTo>
                    <a:pt x="289" y="904"/>
                  </a:lnTo>
                  <a:lnTo>
                    <a:pt x="289" y="945"/>
                  </a:lnTo>
                  <a:lnTo>
                    <a:pt x="301" y="975"/>
                  </a:lnTo>
                  <a:lnTo>
                    <a:pt x="313" y="1022"/>
                  </a:lnTo>
                  <a:lnTo>
                    <a:pt x="331" y="1034"/>
                  </a:lnTo>
                  <a:lnTo>
                    <a:pt x="354" y="1057"/>
                  </a:lnTo>
                  <a:lnTo>
                    <a:pt x="354" y="1099"/>
                  </a:lnTo>
                  <a:lnTo>
                    <a:pt x="354" y="1110"/>
                  </a:lnTo>
                  <a:lnTo>
                    <a:pt x="337" y="1099"/>
                  </a:lnTo>
                  <a:lnTo>
                    <a:pt x="301" y="1135"/>
                  </a:lnTo>
                  <a:lnTo>
                    <a:pt x="254" y="1152"/>
                  </a:lnTo>
                  <a:lnTo>
                    <a:pt x="213" y="1194"/>
                  </a:lnTo>
                  <a:lnTo>
                    <a:pt x="189" y="1300"/>
                  </a:lnTo>
                  <a:lnTo>
                    <a:pt x="124" y="1382"/>
                  </a:lnTo>
                  <a:lnTo>
                    <a:pt x="95" y="1382"/>
                  </a:lnTo>
                  <a:lnTo>
                    <a:pt x="88" y="1406"/>
                  </a:lnTo>
                  <a:lnTo>
                    <a:pt x="101" y="1435"/>
                  </a:lnTo>
                  <a:lnTo>
                    <a:pt x="95" y="1460"/>
                  </a:lnTo>
                  <a:lnTo>
                    <a:pt x="83" y="1513"/>
                  </a:lnTo>
                  <a:lnTo>
                    <a:pt x="88" y="1530"/>
                  </a:lnTo>
                  <a:lnTo>
                    <a:pt x="136" y="1571"/>
                  </a:lnTo>
                  <a:lnTo>
                    <a:pt x="142" y="1589"/>
                  </a:lnTo>
                  <a:lnTo>
                    <a:pt x="131" y="1607"/>
                  </a:lnTo>
                  <a:lnTo>
                    <a:pt x="124" y="1630"/>
                  </a:lnTo>
                  <a:lnTo>
                    <a:pt x="95" y="1660"/>
                  </a:lnTo>
                  <a:lnTo>
                    <a:pt x="83" y="1655"/>
                  </a:lnTo>
                  <a:lnTo>
                    <a:pt x="30" y="1648"/>
                  </a:lnTo>
                  <a:lnTo>
                    <a:pt x="0" y="1743"/>
                  </a:lnTo>
                  <a:lnTo>
                    <a:pt x="1181" y="2428"/>
                  </a:lnTo>
                  <a:lnTo>
                    <a:pt x="1866" y="2535"/>
                  </a:lnTo>
                </a:path>
              </a:pathLst>
            </a:custGeom>
            <a:solidFill>
              <a:srgbClr val="9BBB59">
                <a:lumMod val="50000"/>
              </a:srgbClr>
            </a:solidFill>
            <a:ln w="12700">
              <a:solidFill>
                <a:sysClr val="windowText" lastClr="000000"/>
              </a:solidFill>
              <a:prstDash val="solid"/>
              <a:round/>
              <a:headEnd/>
              <a:tailEnd/>
            </a:ln>
          </p:spPr>
          <p:txBody>
            <a:bodyPr anchor="ctr"/>
            <a:lstStyle/>
            <a:p>
              <a:pPr marL="0" marR="0" lvl="0" indent="0" algn="ctr" defTabSz="54423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Arial" pitchFamily="34" charset="0"/>
                </a:rPr>
                <a:t>1.8%</a:t>
              </a:r>
            </a:p>
          </p:txBody>
        </p:sp>
        <p:sp>
          <p:nvSpPr>
            <p:cNvPr id="15" name="Freeform 21">
              <a:extLst>
                <a:ext uri="{FF2B5EF4-FFF2-40B4-BE49-F238E27FC236}">
                  <a16:creationId xmlns:a16="http://schemas.microsoft.com/office/drawing/2014/main" id="{AACC3D8C-21D4-47C8-99F5-4D4BBA79AA2B}"/>
                </a:ext>
              </a:extLst>
            </p:cNvPr>
            <p:cNvSpPr>
              <a:spLocks/>
            </p:cNvSpPr>
            <p:nvPr/>
          </p:nvSpPr>
          <p:spPr bwMode="auto">
            <a:xfrm>
              <a:off x="2840896" y="3505862"/>
              <a:ext cx="930424" cy="711277"/>
            </a:xfrm>
            <a:custGeom>
              <a:avLst/>
              <a:gdLst/>
              <a:ahLst/>
              <a:cxnLst>
                <a:cxn ang="0">
                  <a:pos x="0" y="1612"/>
                </a:cxn>
                <a:cxn ang="0">
                  <a:pos x="219" y="0"/>
                </a:cxn>
                <a:cxn ang="0">
                  <a:pos x="1725" y="165"/>
                </a:cxn>
                <a:cxn ang="0">
                  <a:pos x="2334" y="218"/>
                </a:cxn>
                <a:cxn ang="0">
                  <a:pos x="2309" y="620"/>
                </a:cxn>
                <a:cxn ang="0">
                  <a:pos x="2238" y="1849"/>
                </a:cxn>
                <a:cxn ang="0">
                  <a:pos x="1926" y="1824"/>
                </a:cxn>
                <a:cxn ang="0">
                  <a:pos x="0" y="1612"/>
                </a:cxn>
              </a:cxnLst>
              <a:rect l="0" t="0" r="r" b="b"/>
              <a:pathLst>
                <a:path w="2334" h="1849">
                  <a:moveTo>
                    <a:pt x="0" y="1612"/>
                  </a:moveTo>
                  <a:lnTo>
                    <a:pt x="219" y="0"/>
                  </a:lnTo>
                  <a:lnTo>
                    <a:pt x="1725" y="165"/>
                  </a:lnTo>
                  <a:lnTo>
                    <a:pt x="2334" y="218"/>
                  </a:lnTo>
                  <a:lnTo>
                    <a:pt x="2309" y="620"/>
                  </a:lnTo>
                  <a:lnTo>
                    <a:pt x="2238" y="1849"/>
                  </a:lnTo>
                  <a:lnTo>
                    <a:pt x="1926" y="1824"/>
                  </a:lnTo>
                  <a:lnTo>
                    <a:pt x="0" y="1612"/>
                  </a:ln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 anchor="ctr"/>
            <a:lstStyle/>
            <a:p>
              <a:pPr marL="0" marR="0" lvl="0" indent="0" algn="ctr" defTabSz="54423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200" b="1" kern="0">
                  <a:solidFill>
                    <a:prstClr val="black"/>
                  </a:solidFill>
                  <a:cs typeface="Arial" pitchFamily="34" charset="0"/>
                </a:rPr>
                <a:t>0.9</a:t>
              </a:r>
              <a:r>
                <a:rPr kumimoji="0" lang="en-US" sz="12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Arial" pitchFamily="34" charset="0"/>
                </a:rPr>
                <a:t>%</a:t>
              </a:r>
            </a:p>
          </p:txBody>
        </p:sp>
        <p:sp>
          <p:nvSpPr>
            <p:cNvPr id="16" name="Freeform 23">
              <a:extLst>
                <a:ext uri="{FF2B5EF4-FFF2-40B4-BE49-F238E27FC236}">
                  <a16:creationId xmlns:a16="http://schemas.microsoft.com/office/drawing/2014/main" id="{088F0D21-E0C9-4436-A469-CB8B4E6AFA75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0901" y="4124315"/>
              <a:ext cx="897925" cy="891127"/>
            </a:xfrm>
            <a:custGeom>
              <a:avLst/>
              <a:gdLst/>
              <a:ahLst/>
              <a:cxnLst>
                <a:cxn ang="0">
                  <a:pos x="326" y="0"/>
                </a:cxn>
                <a:cxn ang="0">
                  <a:pos x="0" y="2281"/>
                </a:cxn>
                <a:cxn ang="0">
                  <a:pos x="296" y="2316"/>
                </a:cxn>
                <a:cxn ang="0">
                  <a:pos x="320" y="2132"/>
                </a:cxn>
                <a:cxn ang="0">
                  <a:pos x="875" y="2203"/>
                </a:cxn>
                <a:cxn ang="0">
                  <a:pos x="875" y="2198"/>
                </a:cxn>
                <a:cxn ang="0">
                  <a:pos x="857" y="2168"/>
                </a:cxn>
                <a:cxn ang="0">
                  <a:pos x="875" y="2144"/>
                </a:cxn>
                <a:cxn ang="0">
                  <a:pos x="870" y="2132"/>
                </a:cxn>
                <a:cxn ang="0">
                  <a:pos x="857" y="2121"/>
                </a:cxn>
                <a:cxn ang="0">
                  <a:pos x="863" y="2114"/>
                </a:cxn>
                <a:cxn ang="0">
                  <a:pos x="2074" y="2233"/>
                </a:cxn>
                <a:cxn ang="0">
                  <a:pos x="2222" y="414"/>
                </a:cxn>
                <a:cxn ang="0">
                  <a:pos x="2240" y="414"/>
                </a:cxn>
                <a:cxn ang="0">
                  <a:pos x="2252" y="212"/>
                </a:cxn>
                <a:cxn ang="0">
                  <a:pos x="326" y="0"/>
                </a:cxn>
              </a:cxnLst>
              <a:rect l="0" t="0" r="r" b="b"/>
              <a:pathLst>
                <a:path w="2252" h="2316">
                  <a:moveTo>
                    <a:pt x="326" y="0"/>
                  </a:moveTo>
                  <a:lnTo>
                    <a:pt x="0" y="2281"/>
                  </a:lnTo>
                  <a:lnTo>
                    <a:pt x="296" y="2316"/>
                  </a:lnTo>
                  <a:lnTo>
                    <a:pt x="320" y="2132"/>
                  </a:lnTo>
                  <a:lnTo>
                    <a:pt x="875" y="2203"/>
                  </a:lnTo>
                  <a:lnTo>
                    <a:pt x="875" y="2198"/>
                  </a:lnTo>
                  <a:lnTo>
                    <a:pt x="857" y="2168"/>
                  </a:lnTo>
                  <a:lnTo>
                    <a:pt x="875" y="2144"/>
                  </a:lnTo>
                  <a:lnTo>
                    <a:pt x="870" y="2132"/>
                  </a:lnTo>
                  <a:lnTo>
                    <a:pt x="857" y="2121"/>
                  </a:lnTo>
                  <a:lnTo>
                    <a:pt x="863" y="2114"/>
                  </a:lnTo>
                  <a:lnTo>
                    <a:pt x="2074" y="2233"/>
                  </a:lnTo>
                  <a:lnTo>
                    <a:pt x="2222" y="414"/>
                  </a:lnTo>
                  <a:lnTo>
                    <a:pt x="2240" y="414"/>
                  </a:lnTo>
                  <a:lnTo>
                    <a:pt x="2252" y="212"/>
                  </a:lnTo>
                  <a:lnTo>
                    <a:pt x="326" y="0"/>
                  </a:lnTo>
                  <a:close/>
                </a:path>
              </a:pathLst>
            </a:custGeom>
            <a:solidFill>
              <a:srgbClr val="C0504D">
                <a:lumMod val="60000"/>
                <a:lumOff val="40000"/>
              </a:srgbClr>
            </a:solidFill>
            <a:ln w="12700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 anchor="ctr"/>
            <a:lstStyle/>
            <a:p>
              <a:pPr marL="0" marR="0" lvl="0" indent="0" algn="ctr" defTabSz="54423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Arial" pitchFamily="34" charset="0"/>
                </a:rPr>
                <a:t>0.3%</a:t>
              </a:r>
            </a:p>
          </p:txBody>
        </p:sp>
        <p:sp>
          <p:nvSpPr>
            <p:cNvPr id="17" name="Freeform 26">
              <a:extLst>
                <a:ext uri="{FF2B5EF4-FFF2-40B4-BE49-F238E27FC236}">
                  <a16:creationId xmlns:a16="http://schemas.microsoft.com/office/drawing/2014/main" id="{68D83F6E-29AB-49B3-B84B-AA6ED742D5DF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6790" y="2326976"/>
              <a:ext cx="840150" cy="508221"/>
            </a:xfrm>
            <a:custGeom>
              <a:avLst/>
              <a:gdLst/>
              <a:ahLst/>
              <a:cxnLst>
                <a:cxn ang="0">
                  <a:pos x="0" y="1228"/>
                </a:cxn>
                <a:cxn ang="0">
                  <a:pos x="101" y="0"/>
                </a:cxn>
                <a:cxn ang="0">
                  <a:pos x="1034" y="64"/>
                </a:cxn>
                <a:cxn ang="0">
                  <a:pos x="1938" y="94"/>
                </a:cxn>
                <a:cxn ang="0">
                  <a:pos x="1938" y="123"/>
                </a:cxn>
                <a:cxn ang="0">
                  <a:pos x="1968" y="218"/>
                </a:cxn>
                <a:cxn ang="0">
                  <a:pos x="1955" y="247"/>
                </a:cxn>
                <a:cxn ang="0">
                  <a:pos x="1950" y="313"/>
                </a:cxn>
                <a:cxn ang="0">
                  <a:pos x="1955" y="431"/>
                </a:cxn>
                <a:cxn ang="0">
                  <a:pos x="1980" y="561"/>
                </a:cxn>
                <a:cxn ang="0">
                  <a:pos x="2015" y="596"/>
                </a:cxn>
                <a:cxn ang="0">
                  <a:pos x="2038" y="714"/>
                </a:cxn>
                <a:cxn ang="0">
                  <a:pos x="2044" y="916"/>
                </a:cxn>
                <a:cxn ang="0">
                  <a:pos x="2050" y="957"/>
                </a:cxn>
                <a:cxn ang="0">
                  <a:pos x="2050" y="1028"/>
                </a:cxn>
                <a:cxn ang="0">
                  <a:pos x="2056" y="1056"/>
                </a:cxn>
                <a:cxn ang="0">
                  <a:pos x="2109" y="1205"/>
                </a:cxn>
                <a:cxn ang="0">
                  <a:pos x="2097" y="1258"/>
                </a:cxn>
                <a:cxn ang="0">
                  <a:pos x="2103" y="1322"/>
                </a:cxn>
                <a:cxn ang="0">
                  <a:pos x="0" y="1228"/>
                </a:cxn>
              </a:cxnLst>
              <a:rect l="0" t="0" r="r" b="b"/>
              <a:pathLst>
                <a:path w="2109" h="1322">
                  <a:moveTo>
                    <a:pt x="0" y="1228"/>
                  </a:moveTo>
                  <a:lnTo>
                    <a:pt x="101" y="0"/>
                  </a:lnTo>
                  <a:lnTo>
                    <a:pt x="1034" y="64"/>
                  </a:lnTo>
                  <a:lnTo>
                    <a:pt x="1938" y="94"/>
                  </a:lnTo>
                  <a:lnTo>
                    <a:pt x="1938" y="123"/>
                  </a:lnTo>
                  <a:lnTo>
                    <a:pt x="1968" y="218"/>
                  </a:lnTo>
                  <a:lnTo>
                    <a:pt x="1955" y="247"/>
                  </a:lnTo>
                  <a:lnTo>
                    <a:pt x="1950" y="313"/>
                  </a:lnTo>
                  <a:lnTo>
                    <a:pt x="1955" y="431"/>
                  </a:lnTo>
                  <a:lnTo>
                    <a:pt x="1980" y="561"/>
                  </a:lnTo>
                  <a:lnTo>
                    <a:pt x="2015" y="596"/>
                  </a:lnTo>
                  <a:lnTo>
                    <a:pt x="2038" y="714"/>
                  </a:lnTo>
                  <a:lnTo>
                    <a:pt x="2044" y="916"/>
                  </a:lnTo>
                  <a:lnTo>
                    <a:pt x="2050" y="957"/>
                  </a:lnTo>
                  <a:lnTo>
                    <a:pt x="2050" y="1028"/>
                  </a:lnTo>
                  <a:lnTo>
                    <a:pt x="2056" y="1056"/>
                  </a:lnTo>
                  <a:lnTo>
                    <a:pt x="2109" y="1205"/>
                  </a:lnTo>
                  <a:lnTo>
                    <a:pt x="2097" y="1258"/>
                  </a:lnTo>
                  <a:lnTo>
                    <a:pt x="2103" y="1322"/>
                  </a:lnTo>
                  <a:lnTo>
                    <a:pt x="0" y="1228"/>
                  </a:lnTo>
                </a:path>
              </a:pathLst>
            </a:custGeom>
            <a:solidFill>
              <a:srgbClr val="D99694"/>
            </a:solidFill>
            <a:ln w="12700">
              <a:solidFill>
                <a:sysClr val="windowText" lastClr="000000"/>
              </a:solidFill>
              <a:prstDash val="solid"/>
              <a:round/>
              <a:headEnd/>
              <a:tailEnd/>
            </a:ln>
          </p:spPr>
          <p:txBody>
            <a:bodyPr anchor="ctr"/>
            <a:lstStyle/>
            <a:p>
              <a:pPr marL="0" marR="0" lvl="0" indent="0" algn="ctr" defTabSz="54423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Arial" pitchFamily="34" charset="0"/>
                </a:rPr>
                <a:t>0.2%</a:t>
              </a:r>
            </a:p>
          </p:txBody>
        </p:sp>
        <p:sp>
          <p:nvSpPr>
            <p:cNvPr id="18" name="Freeform 27">
              <a:extLst>
                <a:ext uri="{FF2B5EF4-FFF2-40B4-BE49-F238E27FC236}">
                  <a16:creationId xmlns:a16="http://schemas.microsoft.com/office/drawing/2014/main" id="{B3865777-D830-49C3-8FE9-C0F992834F46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5866" y="2798066"/>
              <a:ext cx="893111" cy="581321"/>
            </a:xfrm>
            <a:custGeom>
              <a:avLst/>
              <a:gdLst/>
              <a:ahLst/>
              <a:cxnLst>
                <a:cxn ang="0">
                  <a:pos x="0" y="1194"/>
                </a:cxn>
                <a:cxn ang="0">
                  <a:pos x="71" y="396"/>
                </a:cxn>
                <a:cxn ang="0">
                  <a:pos x="100" y="0"/>
                </a:cxn>
                <a:cxn ang="0">
                  <a:pos x="2203" y="94"/>
                </a:cxn>
                <a:cxn ang="0">
                  <a:pos x="2203" y="124"/>
                </a:cxn>
                <a:cxn ang="0">
                  <a:pos x="2185" y="165"/>
                </a:cxn>
                <a:cxn ang="0">
                  <a:pos x="2132" y="219"/>
                </a:cxn>
                <a:cxn ang="0">
                  <a:pos x="2138" y="254"/>
                </a:cxn>
                <a:cxn ang="0">
                  <a:pos x="2238" y="348"/>
                </a:cxn>
                <a:cxn ang="0">
                  <a:pos x="2238" y="1088"/>
                </a:cxn>
                <a:cxn ang="0">
                  <a:pos x="2220" y="1088"/>
                </a:cxn>
                <a:cxn ang="0">
                  <a:pos x="2197" y="1093"/>
                </a:cxn>
                <a:cxn ang="0">
                  <a:pos x="2209" y="1116"/>
                </a:cxn>
                <a:cxn ang="0">
                  <a:pos x="2220" y="1141"/>
                </a:cxn>
                <a:cxn ang="0">
                  <a:pos x="2209" y="1182"/>
                </a:cxn>
                <a:cxn ang="0">
                  <a:pos x="2227" y="1199"/>
                </a:cxn>
                <a:cxn ang="0">
                  <a:pos x="2238" y="1258"/>
                </a:cxn>
                <a:cxn ang="0">
                  <a:pos x="2215" y="1283"/>
                </a:cxn>
                <a:cxn ang="0">
                  <a:pos x="2220" y="1318"/>
                </a:cxn>
                <a:cxn ang="0">
                  <a:pos x="2197" y="1388"/>
                </a:cxn>
                <a:cxn ang="0">
                  <a:pos x="2220" y="1465"/>
                </a:cxn>
                <a:cxn ang="0">
                  <a:pos x="2233" y="1501"/>
                </a:cxn>
                <a:cxn ang="0">
                  <a:pos x="2227" y="1512"/>
                </a:cxn>
                <a:cxn ang="0">
                  <a:pos x="2167" y="1471"/>
                </a:cxn>
                <a:cxn ang="0">
                  <a:pos x="2038" y="1388"/>
                </a:cxn>
                <a:cxn ang="0">
                  <a:pos x="2009" y="1377"/>
                </a:cxn>
                <a:cxn ang="0">
                  <a:pos x="1949" y="1377"/>
                </a:cxn>
                <a:cxn ang="0">
                  <a:pos x="1908" y="1406"/>
                </a:cxn>
                <a:cxn ang="0">
                  <a:pos x="1867" y="1418"/>
                </a:cxn>
                <a:cxn ang="0">
                  <a:pos x="1825" y="1406"/>
                </a:cxn>
                <a:cxn ang="0">
                  <a:pos x="1801" y="1354"/>
                </a:cxn>
                <a:cxn ang="0">
                  <a:pos x="1766" y="1329"/>
                </a:cxn>
                <a:cxn ang="0">
                  <a:pos x="1725" y="1341"/>
                </a:cxn>
                <a:cxn ang="0">
                  <a:pos x="1677" y="1341"/>
                </a:cxn>
                <a:cxn ang="0">
                  <a:pos x="1636" y="1283"/>
                </a:cxn>
                <a:cxn ang="0">
                  <a:pos x="0" y="1194"/>
                </a:cxn>
              </a:cxnLst>
              <a:rect l="0" t="0" r="r" b="b"/>
              <a:pathLst>
                <a:path w="2238" h="1512">
                  <a:moveTo>
                    <a:pt x="0" y="1194"/>
                  </a:moveTo>
                  <a:lnTo>
                    <a:pt x="71" y="396"/>
                  </a:lnTo>
                  <a:lnTo>
                    <a:pt x="100" y="0"/>
                  </a:lnTo>
                  <a:lnTo>
                    <a:pt x="2203" y="94"/>
                  </a:lnTo>
                  <a:lnTo>
                    <a:pt x="2203" y="124"/>
                  </a:lnTo>
                  <a:lnTo>
                    <a:pt x="2185" y="165"/>
                  </a:lnTo>
                  <a:lnTo>
                    <a:pt x="2132" y="219"/>
                  </a:lnTo>
                  <a:lnTo>
                    <a:pt x="2138" y="254"/>
                  </a:lnTo>
                  <a:lnTo>
                    <a:pt x="2238" y="348"/>
                  </a:lnTo>
                  <a:lnTo>
                    <a:pt x="2238" y="1088"/>
                  </a:lnTo>
                  <a:lnTo>
                    <a:pt x="2220" y="1088"/>
                  </a:lnTo>
                  <a:lnTo>
                    <a:pt x="2197" y="1093"/>
                  </a:lnTo>
                  <a:lnTo>
                    <a:pt x="2209" y="1116"/>
                  </a:lnTo>
                  <a:lnTo>
                    <a:pt x="2220" y="1141"/>
                  </a:lnTo>
                  <a:lnTo>
                    <a:pt x="2209" y="1182"/>
                  </a:lnTo>
                  <a:lnTo>
                    <a:pt x="2227" y="1199"/>
                  </a:lnTo>
                  <a:lnTo>
                    <a:pt x="2238" y="1258"/>
                  </a:lnTo>
                  <a:lnTo>
                    <a:pt x="2215" y="1283"/>
                  </a:lnTo>
                  <a:lnTo>
                    <a:pt x="2220" y="1318"/>
                  </a:lnTo>
                  <a:lnTo>
                    <a:pt x="2197" y="1388"/>
                  </a:lnTo>
                  <a:lnTo>
                    <a:pt x="2220" y="1465"/>
                  </a:lnTo>
                  <a:lnTo>
                    <a:pt x="2233" y="1501"/>
                  </a:lnTo>
                  <a:lnTo>
                    <a:pt x="2227" y="1512"/>
                  </a:lnTo>
                  <a:lnTo>
                    <a:pt x="2167" y="1471"/>
                  </a:lnTo>
                  <a:lnTo>
                    <a:pt x="2038" y="1388"/>
                  </a:lnTo>
                  <a:lnTo>
                    <a:pt x="2009" y="1377"/>
                  </a:lnTo>
                  <a:lnTo>
                    <a:pt x="1949" y="1377"/>
                  </a:lnTo>
                  <a:lnTo>
                    <a:pt x="1908" y="1406"/>
                  </a:lnTo>
                  <a:lnTo>
                    <a:pt x="1867" y="1418"/>
                  </a:lnTo>
                  <a:lnTo>
                    <a:pt x="1825" y="1406"/>
                  </a:lnTo>
                  <a:lnTo>
                    <a:pt x="1801" y="1354"/>
                  </a:lnTo>
                  <a:lnTo>
                    <a:pt x="1766" y="1329"/>
                  </a:lnTo>
                  <a:lnTo>
                    <a:pt x="1725" y="1341"/>
                  </a:lnTo>
                  <a:lnTo>
                    <a:pt x="1677" y="1341"/>
                  </a:lnTo>
                  <a:lnTo>
                    <a:pt x="1636" y="1283"/>
                  </a:lnTo>
                  <a:lnTo>
                    <a:pt x="0" y="1194"/>
                  </a:ln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 anchor="ctr"/>
            <a:lstStyle/>
            <a:p>
              <a:pPr marL="0" marR="0" lvl="0" indent="0" algn="ctr" defTabSz="54423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Arial" pitchFamily="34" charset="0"/>
                </a:rPr>
                <a:t>0.6%</a:t>
              </a:r>
            </a:p>
          </p:txBody>
        </p:sp>
        <p:sp>
          <p:nvSpPr>
            <p:cNvPr id="19" name="Freeform 29">
              <a:extLst>
                <a:ext uri="{FF2B5EF4-FFF2-40B4-BE49-F238E27FC236}">
                  <a16:creationId xmlns:a16="http://schemas.microsoft.com/office/drawing/2014/main" id="{9283AB4A-4168-4FED-A3D3-8673DA086A20}"/>
                </a:ext>
              </a:extLst>
            </p:cNvPr>
            <p:cNvSpPr>
              <a:spLocks/>
            </p:cNvSpPr>
            <p:nvPr/>
          </p:nvSpPr>
          <p:spPr bwMode="auto">
            <a:xfrm>
              <a:off x="3526978" y="3257554"/>
              <a:ext cx="1055604" cy="504740"/>
            </a:xfrm>
            <a:custGeom>
              <a:avLst/>
              <a:gdLst/>
              <a:ahLst/>
              <a:cxnLst>
                <a:cxn ang="0">
                  <a:pos x="0" y="809"/>
                </a:cxn>
                <a:cxn ang="0">
                  <a:pos x="71" y="0"/>
                </a:cxn>
                <a:cxn ang="0">
                  <a:pos x="1707" y="89"/>
                </a:cxn>
                <a:cxn ang="0">
                  <a:pos x="1748" y="147"/>
                </a:cxn>
                <a:cxn ang="0">
                  <a:pos x="1796" y="147"/>
                </a:cxn>
                <a:cxn ang="0">
                  <a:pos x="1837" y="135"/>
                </a:cxn>
                <a:cxn ang="0">
                  <a:pos x="1872" y="160"/>
                </a:cxn>
                <a:cxn ang="0">
                  <a:pos x="1896" y="212"/>
                </a:cxn>
                <a:cxn ang="0">
                  <a:pos x="1938" y="224"/>
                </a:cxn>
                <a:cxn ang="0">
                  <a:pos x="1979" y="212"/>
                </a:cxn>
                <a:cxn ang="0">
                  <a:pos x="2020" y="183"/>
                </a:cxn>
                <a:cxn ang="0">
                  <a:pos x="2080" y="183"/>
                </a:cxn>
                <a:cxn ang="0">
                  <a:pos x="2109" y="194"/>
                </a:cxn>
                <a:cxn ang="0">
                  <a:pos x="2238" y="277"/>
                </a:cxn>
                <a:cxn ang="0">
                  <a:pos x="2298" y="318"/>
                </a:cxn>
                <a:cxn ang="0">
                  <a:pos x="2304" y="366"/>
                </a:cxn>
                <a:cxn ang="0">
                  <a:pos x="2345" y="389"/>
                </a:cxn>
                <a:cxn ang="0">
                  <a:pos x="2345" y="419"/>
                </a:cxn>
                <a:cxn ang="0">
                  <a:pos x="2327" y="472"/>
                </a:cxn>
                <a:cxn ang="0">
                  <a:pos x="2357" y="502"/>
                </a:cxn>
                <a:cxn ang="0">
                  <a:pos x="2380" y="566"/>
                </a:cxn>
                <a:cxn ang="0">
                  <a:pos x="2410" y="602"/>
                </a:cxn>
                <a:cxn ang="0">
                  <a:pos x="2398" y="632"/>
                </a:cxn>
                <a:cxn ang="0">
                  <a:pos x="2410" y="667"/>
                </a:cxn>
                <a:cxn ang="0">
                  <a:pos x="2458" y="697"/>
                </a:cxn>
                <a:cxn ang="0">
                  <a:pos x="2463" y="731"/>
                </a:cxn>
                <a:cxn ang="0">
                  <a:pos x="2458" y="761"/>
                </a:cxn>
                <a:cxn ang="0">
                  <a:pos x="2446" y="827"/>
                </a:cxn>
                <a:cxn ang="0">
                  <a:pos x="2487" y="850"/>
                </a:cxn>
                <a:cxn ang="0">
                  <a:pos x="2499" y="880"/>
                </a:cxn>
                <a:cxn ang="0">
                  <a:pos x="2475" y="909"/>
                </a:cxn>
                <a:cxn ang="0">
                  <a:pos x="2487" y="944"/>
                </a:cxn>
                <a:cxn ang="0">
                  <a:pos x="2511" y="974"/>
                </a:cxn>
                <a:cxn ang="0">
                  <a:pos x="2499" y="1010"/>
                </a:cxn>
                <a:cxn ang="0">
                  <a:pos x="2511" y="1051"/>
                </a:cxn>
                <a:cxn ang="0">
                  <a:pos x="2522" y="1068"/>
                </a:cxn>
                <a:cxn ang="0">
                  <a:pos x="2540" y="1104"/>
                </a:cxn>
                <a:cxn ang="0">
                  <a:pos x="2575" y="1139"/>
                </a:cxn>
                <a:cxn ang="0">
                  <a:pos x="2582" y="1193"/>
                </a:cxn>
                <a:cxn ang="0">
                  <a:pos x="2628" y="1246"/>
                </a:cxn>
                <a:cxn ang="0">
                  <a:pos x="2646" y="1258"/>
                </a:cxn>
                <a:cxn ang="0">
                  <a:pos x="2641" y="1305"/>
                </a:cxn>
                <a:cxn ang="0">
                  <a:pos x="2641" y="1311"/>
                </a:cxn>
                <a:cxn ang="0">
                  <a:pos x="584" y="1264"/>
                </a:cxn>
                <a:cxn ang="0">
                  <a:pos x="609" y="862"/>
                </a:cxn>
                <a:cxn ang="0">
                  <a:pos x="0" y="809"/>
                </a:cxn>
              </a:cxnLst>
              <a:rect l="0" t="0" r="r" b="b"/>
              <a:pathLst>
                <a:path w="2646" h="1311">
                  <a:moveTo>
                    <a:pt x="0" y="809"/>
                  </a:moveTo>
                  <a:lnTo>
                    <a:pt x="71" y="0"/>
                  </a:lnTo>
                  <a:lnTo>
                    <a:pt x="1707" y="89"/>
                  </a:lnTo>
                  <a:lnTo>
                    <a:pt x="1748" y="147"/>
                  </a:lnTo>
                  <a:lnTo>
                    <a:pt x="1796" y="147"/>
                  </a:lnTo>
                  <a:lnTo>
                    <a:pt x="1837" y="135"/>
                  </a:lnTo>
                  <a:lnTo>
                    <a:pt x="1872" y="160"/>
                  </a:lnTo>
                  <a:lnTo>
                    <a:pt x="1896" y="212"/>
                  </a:lnTo>
                  <a:lnTo>
                    <a:pt x="1938" y="224"/>
                  </a:lnTo>
                  <a:lnTo>
                    <a:pt x="1979" y="212"/>
                  </a:lnTo>
                  <a:lnTo>
                    <a:pt x="2020" y="183"/>
                  </a:lnTo>
                  <a:lnTo>
                    <a:pt x="2080" y="183"/>
                  </a:lnTo>
                  <a:lnTo>
                    <a:pt x="2109" y="194"/>
                  </a:lnTo>
                  <a:lnTo>
                    <a:pt x="2238" y="277"/>
                  </a:lnTo>
                  <a:lnTo>
                    <a:pt x="2298" y="318"/>
                  </a:lnTo>
                  <a:lnTo>
                    <a:pt x="2304" y="366"/>
                  </a:lnTo>
                  <a:lnTo>
                    <a:pt x="2345" y="389"/>
                  </a:lnTo>
                  <a:lnTo>
                    <a:pt x="2345" y="419"/>
                  </a:lnTo>
                  <a:lnTo>
                    <a:pt x="2327" y="472"/>
                  </a:lnTo>
                  <a:lnTo>
                    <a:pt x="2357" y="502"/>
                  </a:lnTo>
                  <a:lnTo>
                    <a:pt x="2380" y="566"/>
                  </a:lnTo>
                  <a:lnTo>
                    <a:pt x="2410" y="602"/>
                  </a:lnTo>
                  <a:lnTo>
                    <a:pt x="2398" y="632"/>
                  </a:lnTo>
                  <a:lnTo>
                    <a:pt x="2410" y="667"/>
                  </a:lnTo>
                  <a:lnTo>
                    <a:pt x="2458" y="697"/>
                  </a:lnTo>
                  <a:lnTo>
                    <a:pt x="2463" y="731"/>
                  </a:lnTo>
                  <a:lnTo>
                    <a:pt x="2458" y="761"/>
                  </a:lnTo>
                  <a:lnTo>
                    <a:pt x="2446" y="827"/>
                  </a:lnTo>
                  <a:lnTo>
                    <a:pt x="2487" y="850"/>
                  </a:lnTo>
                  <a:lnTo>
                    <a:pt x="2499" y="880"/>
                  </a:lnTo>
                  <a:lnTo>
                    <a:pt x="2475" y="909"/>
                  </a:lnTo>
                  <a:lnTo>
                    <a:pt x="2487" y="944"/>
                  </a:lnTo>
                  <a:lnTo>
                    <a:pt x="2511" y="974"/>
                  </a:lnTo>
                  <a:lnTo>
                    <a:pt x="2499" y="1010"/>
                  </a:lnTo>
                  <a:lnTo>
                    <a:pt x="2511" y="1051"/>
                  </a:lnTo>
                  <a:lnTo>
                    <a:pt x="2522" y="1068"/>
                  </a:lnTo>
                  <a:lnTo>
                    <a:pt x="2540" y="1104"/>
                  </a:lnTo>
                  <a:lnTo>
                    <a:pt x="2575" y="1139"/>
                  </a:lnTo>
                  <a:lnTo>
                    <a:pt x="2582" y="1193"/>
                  </a:lnTo>
                  <a:lnTo>
                    <a:pt x="2628" y="1246"/>
                  </a:lnTo>
                  <a:lnTo>
                    <a:pt x="2646" y="1258"/>
                  </a:lnTo>
                  <a:lnTo>
                    <a:pt x="2641" y="1305"/>
                  </a:lnTo>
                  <a:lnTo>
                    <a:pt x="2641" y="1311"/>
                  </a:lnTo>
                  <a:lnTo>
                    <a:pt x="584" y="1264"/>
                  </a:lnTo>
                  <a:lnTo>
                    <a:pt x="609" y="862"/>
                  </a:lnTo>
                  <a:lnTo>
                    <a:pt x="0" y="809"/>
                  </a:lnTo>
                  <a:close/>
                </a:path>
              </a:pathLst>
            </a:custGeom>
            <a:solidFill>
              <a:srgbClr val="DA9694"/>
            </a:solidFill>
            <a:ln w="12700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 anchor="ctr"/>
            <a:lstStyle/>
            <a:p>
              <a:pPr marL="0" marR="0" lvl="0" indent="0" algn="ctr" defTabSz="54423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highlight>
                    <a:srgbClr val="DA9694"/>
                  </a:highlight>
                  <a:uLnTx/>
                  <a:uFillTx/>
                  <a:cs typeface="Arial" pitchFamily="34" charset="0"/>
                </a:rPr>
                <a:t>0.3%</a:t>
              </a:r>
            </a:p>
          </p:txBody>
        </p:sp>
        <p:sp>
          <p:nvSpPr>
            <p:cNvPr id="20" name="Freeform 31">
              <a:extLst>
                <a:ext uri="{FF2B5EF4-FFF2-40B4-BE49-F238E27FC236}">
                  <a16:creationId xmlns:a16="http://schemas.microsoft.com/office/drawing/2014/main" id="{968836DC-C595-41D5-B651-F9878F37DBB8}"/>
                </a:ext>
              </a:extLst>
            </p:cNvPr>
            <p:cNvSpPr>
              <a:spLocks/>
            </p:cNvSpPr>
            <p:nvPr/>
          </p:nvSpPr>
          <p:spPr bwMode="auto">
            <a:xfrm>
              <a:off x="3732803" y="3743729"/>
              <a:ext cx="948479" cy="491976"/>
            </a:xfrm>
            <a:custGeom>
              <a:avLst/>
              <a:gdLst/>
              <a:ahLst/>
              <a:cxnLst>
                <a:cxn ang="0">
                  <a:pos x="71" y="0"/>
                </a:cxn>
                <a:cxn ang="0">
                  <a:pos x="2128" y="47"/>
                </a:cxn>
                <a:cxn ang="0">
                  <a:pos x="2263" y="154"/>
                </a:cxn>
                <a:cxn ang="0">
                  <a:pos x="2222" y="200"/>
                </a:cxn>
                <a:cxn ang="0">
                  <a:pos x="2216" y="248"/>
                </a:cxn>
                <a:cxn ang="0">
                  <a:pos x="2234" y="278"/>
                </a:cxn>
                <a:cxn ang="0">
                  <a:pos x="2270" y="289"/>
                </a:cxn>
                <a:cxn ang="0">
                  <a:pos x="2287" y="360"/>
                </a:cxn>
                <a:cxn ang="0">
                  <a:pos x="2323" y="384"/>
                </a:cxn>
                <a:cxn ang="0">
                  <a:pos x="2352" y="390"/>
                </a:cxn>
                <a:cxn ang="0">
                  <a:pos x="2364" y="402"/>
                </a:cxn>
                <a:cxn ang="0">
                  <a:pos x="2376" y="1275"/>
                </a:cxn>
                <a:cxn ang="0">
                  <a:pos x="0" y="1229"/>
                </a:cxn>
                <a:cxn ang="0">
                  <a:pos x="71" y="0"/>
                </a:cxn>
              </a:cxnLst>
              <a:rect l="0" t="0" r="r" b="b"/>
              <a:pathLst>
                <a:path w="2376" h="1275">
                  <a:moveTo>
                    <a:pt x="71" y="0"/>
                  </a:moveTo>
                  <a:lnTo>
                    <a:pt x="2128" y="47"/>
                  </a:lnTo>
                  <a:lnTo>
                    <a:pt x="2263" y="154"/>
                  </a:lnTo>
                  <a:lnTo>
                    <a:pt x="2222" y="200"/>
                  </a:lnTo>
                  <a:lnTo>
                    <a:pt x="2216" y="248"/>
                  </a:lnTo>
                  <a:lnTo>
                    <a:pt x="2234" y="278"/>
                  </a:lnTo>
                  <a:lnTo>
                    <a:pt x="2270" y="289"/>
                  </a:lnTo>
                  <a:lnTo>
                    <a:pt x="2287" y="360"/>
                  </a:lnTo>
                  <a:lnTo>
                    <a:pt x="2323" y="384"/>
                  </a:lnTo>
                  <a:lnTo>
                    <a:pt x="2352" y="390"/>
                  </a:lnTo>
                  <a:lnTo>
                    <a:pt x="2364" y="402"/>
                  </a:lnTo>
                  <a:lnTo>
                    <a:pt x="2376" y="1275"/>
                  </a:lnTo>
                  <a:lnTo>
                    <a:pt x="0" y="1229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C0504D">
                <a:lumMod val="60000"/>
                <a:lumOff val="40000"/>
              </a:srgbClr>
            </a:solidFill>
            <a:ln w="12700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 anchor="ctr"/>
            <a:lstStyle/>
            <a:p>
              <a:pPr marL="0" marR="0" lvl="0" indent="0" algn="ctr" defTabSz="54423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Arial" pitchFamily="34" charset="0"/>
                </a:rPr>
                <a:t>0.04%</a:t>
              </a:r>
            </a:p>
          </p:txBody>
        </p:sp>
        <p:sp>
          <p:nvSpPr>
            <p:cNvPr id="21" name="Freeform 34">
              <a:extLst>
                <a:ext uri="{FF2B5EF4-FFF2-40B4-BE49-F238E27FC236}">
                  <a16:creationId xmlns:a16="http://schemas.microsoft.com/office/drawing/2014/main" id="{FAB02489-83C5-4619-B212-8F67A8124EA8}"/>
                </a:ext>
              </a:extLst>
            </p:cNvPr>
            <p:cNvSpPr>
              <a:spLocks/>
            </p:cNvSpPr>
            <p:nvPr/>
          </p:nvSpPr>
          <p:spPr bwMode="auto">
            <a:xfrm>
              <a:off x="3604012" y="4207858"/>
              <a:ext cx="1101343" cy="546512"/>
            </a:xfrm>
            <a:custGeom>
              <a:avLst/>
              <a:gdLst/>
              <a:ahLst/>
              <a:cxnLst>
                <a:cxn ang="0">
                  <a:pos x="324" y="25"/>
                </a:cxn>
                <a:cxn ang="0">
                  <a:pos x="0" y="202"/>
                </a:cxn>
                <a:cxn ang="0">
                  <a:pos x="940" y="1035"/>
                </a:cxn>
                <a:cxn ang="0">
                  <a:pos x="993" y="1052"/>
                </a:cxn>
                <a:cxn ang="0">
                  <a:pos x="1063" y="1123"/>
                </a:cxn>
                <a:cxn ang="0">
                  <a:pos x="1151" y="1100"/>
                </a:cxn>
                <a:cxn ang="0">
                  <a:pos x="1199" y="1141"/>
                </a:cxn>
                <a:cxn ang="0">
                  <a:pos x="1217" y="1189"/>
                </a:cxn>
                <a:cxn ang="0">
                  <a:pos x="1311" y="1206"/>
                </a:cxn>
                <a:cxn ang="0">
                  <a:pos x="1364" y="1224"/>
                </a:cxn>
                <a:cxn ang="0">
                  <a:pos x="1400" y="1212"/>
                </a:cxn>
                <a:cxn ang="0">
                  <a:pos x="1453" y="1260"/>
                </a:cxn>
                <a:cxn ang="0">
                  <a:pos x="1559" y="1242"/>
                </a:cxn>
                <a:cxn ang="0">
                  <a:pos x="1595" y="1288"/>
                </a:cxn>
                <a:cxn ang="0">
                  <a:pos x="1607" y="1336"/>
                </a:cxn>
                <a:cxn ang="0">
                  <a:pos x="1678" y="1306"/>
                </a:cxn>
                <a:cxn ang="0">
                  <a:pos x="1790" y="1359"/>
                </a:cxn>
                <a:cxn ang="0">
                  <a:pos x="1838" y="1336"/>
                </a:cxn>
                <a:cxn ang="0">
                  <a:pos x="1866" y="1354"/>
                </a:cxn>
                <a:cxn ang="0">
                  <a:pos x="1873" y="1407"/>
                </a:cxn>
                <a:cxn ang="0">
                  <a:pos x="1891" y="1371"/>
                </a:cxn>
                <a:cxn ang="0">
                  <a:pos x="1950" y="1318"/>
                </a:cxn>
                <a:cxn ang="0">
                  <a:pos x="1967" y="1347"/>
                </a:cxn>
                <a:cxn ang="0">
                  <a:pos x="2020" y="1359"/>
                </a:cxn>
                <a:cxn ang="0">
                  <a:pos x="2056" y="1347"/>
                </a:cxn>
                <a:cxn ang="0">
                  <a:pos x="2061" y="1359"/>
                </a:cxn>
                <a:cxn ang="0">
                  <a:pos x="2145" y="1413"/>
                </a:cxn>
                <a:cxn ang="0">
                  <a:pos x="2221" y="1359"/>
                </a:cxn>
                <a:cxn ang="0">
                  <a:pos x="2351" y="1329"/>
                </a:cxn>
                <a:cxn ang="0">
                  <a:pos x="2404" y="1324"/>
                </a:cxn>
                <a:cxn ang="0">
                  <a:pos x="2523" y="1324"/>
                </a:cxn>
                <a:cxn ang="0">
                  <a:pos x="2693" y="1400"/>
                </a:cxn>
                <a:cxn ang="0">
                  <a:pos x="2735" y="1425"/>
                </a:cxn>
                <a:cxn ang="0">
                  <a:pos x="2759" y="710"/>
                </a:cxn>
                <a:cxn ang="0">
                  <a:pos x="2700" y="71"/>
                </a:cxn>
              </a:cxnLst>
              <a:rect l="0" t="0" r="r" b="b"/>
              <a:pathLst>
                <a:path w="2759" h="1425">
                  <a:moveTo>
                    <a:pt x="2700" y="71"/>
                  </a:moveTo>
                  <a:lnTo>
                    <a:pt x="324" y="25"/>
                  </a:lnTo>
                  <a:lnTo>
                    <a:pt x="12" y="0"/>
                  </a:lnTo>
                  <a:lnTo>
                    <a:pt x="0" y="202"/>
                  </a:lnTo>
                  <a:lnTo>
                    <a:pt x="968" y="255"/>
                  </a:lnTo>
                  <a:lnTo>
                    <a:pt x="940" y="1035"/>
                  </a:lnTo>
                  <a:lnTo>
                    <a:pt x="975" y="1040"/>
                  </a:lnTo>
                  <a:lnTo>
                    <a:pt x="993" y="1052"/>
                  </a:lnTo>
                  <a:lnTo>
                    <a:pt x="1039" y="1118"/>
                  </a:lnTo>
                  <a:lnTo>
                    <a:pt x="1063" y="1123"/>
                  </a:lnTo>
                  <a:lnTo>
                    <a:pt x="1128" y="1118"/>
                  </a:lnTo>
                  <a:lnTo>
                    <a:pt x="1151" y="1100"/>
                  </a:lnTo>
                  <a:lnTo>
                    <a:pt x="1187" y="1118"/>
                  </a:lnTo>
                  <a:lnTo>
                    <a:pt x="1199" y="1141"/>
                  </a:lnTo>
                  <a:lnTo>
                    <a:pt x="1199" y="1153"/>
                  </a:lnTo>
                  <a:lnTo>
                    <a:pt x="1217" y="1189"/>
                  </a:lnTo>
                  <a:lnTo>
                    <a:pt x="1222" y="1194"/>
                  </a:lnTo>
                  <a:lnTo>
                    <a:pt x="1311" y="1206"/>
                  </a:lnTo>
                  <a:lnTo>
                    <a:pt x="1346" y="1224"/>
                  </a:lnTo>
                  <a:lnTo>
                    <a:pt x="1364" y="1224"/>
                  </a:lnTo>
                  <a:lnTo>
                    <a:pt x="1371" y="1217"/>
                  </a:lnTo>
                  <a:lnTo>
                    <a:pt x="1400" y="1212"/>
                  </a:lnTo>
                  <a:lnTo>
                    <a:pt x="1417" y="1242"/>
                  </a:lnTo>
                  <a:lnTo>
                    <a:pt x="1453" y="1260"/>
                  </a:lnTo>
                  <a:lnTo>
                    <a:pt x="1477" y="1235"/>
                  </a:lnTo>
                  <a:lnTo>
                    <a:pt x="1559" y="1242"/>
                  </a:lnTo>
                  <a:lnTo>
                    <a:pt x="1565" y="1260"/>
                  </a:lnTo>
                  <a:lnTo>
                    <a:pt x="1595" y="1288"/>
                  </a:lnTo>
                  <a:lnTo>
                    <a:pt x="1607" y="1295"/>
                  </a:lnTo>
                  <a:lnTo>
                    <a:pt x="1607" y="1336"/>
                  </a:lnTo>
                  <a:lnTo>
                    <a:pt x="1666" y="1354"/>
                  </a:lnTo>
                  <a:lnTo>
                    <a:pt x="1678" y="1306"/>
                  </a:lnTo>
                  <a:lnTo>
                    <a:pt x="1707" y="1301"/>
                  </a:lnTo>
                  <a:lnTo>
                    <a:pt x="1790" y="1359"/>
                  </a:lnTo>
                  <a:lnTo>
                    <a:pt x="1795" y="1359"/>
                  </a:lnTo>
                  <a:lnTo>
                    <a:pt x="1838" y="1336"/>
                  </a:lnTo>
                  <a:lnTo>
                    <a:pt x="1861" y="1336"/>
                  </a:lnTo>
                  <a:lnTo>
                    <a:pt x="1866" y="1354"/>
                  </a:lnTo>
                  <a:lnTo>
                    <a:pt x="1861" y="1383"/>
                  </a:lnTo>
                  <a:lnTo>
                    <a:pt x="1873" y="1407"/>
                  </a:lnTo>
                  <a:lnTo>
                    <a:pt x="1896" y="1395"/>
                  </a:lnTo>
                  <a:lnTo>
                    <a:pt x="1891" y="1371"/>
                  </a:lnTo>
                  <a:lnTo>
                    <a:pt x="1914" y="1336"/>
                  </a:lnTo>
                  <a:lnTo>
                    <a:pt x="1950" y="1318"/>
                  </a:lnTo>
                  <a:lnTo>
                    <a:pt x="1962" y="1318"/>
                  </a:lnTo>
                  <a:lnTo>
                    <a:pt x="1967" y="1347"/>
                  </a:lnTo>
                  <a:lnTo>
                    <a:pt x="2003" y="1359"/>
                  </a:lnTo>
                  <a:lnTo>
                    <a:pt x="2020" y="1359"/>
                  </a:lnTo>
                  <a:lnTo>
                    <a:pt x="2032" y="1342"/>
                  </a:lnTo>
                  <a:lnTo>
                    <a:pt x="2056" y="1347"/>
                  </a:lnTo>
                  <a:lnTo>
                    <a:pt x="2061" y="1354"/>
                  </a:lnTo>
                  <a:lnTo>
                    <a:pt x="2061" y="1359"/>
                  </a:lnTo>
                  <a:lnTo>
                    <a:pt x="2097" y="1377"/>
                  </a:lnTo>
                  <a:lnTo>
                    <a:pt x="2145" y="1413"/>
                  </a:lnTo>
                  <a:lnTo>
                    <a:pt x="2198" y="1371"/>
                  </a:lnTo>
                  <a:lnTo>
                    <a:pt x="2221" y="1359"/>
                  </a:lnTo>
                  <a:lnTo>
                    <a:pt x="2292" y="1354"/>
                  </a:lnTo>
                  <a:lnTo>
                    <a:pt x="2351" y="1329"/>
                  </a:lnTo>
                  <a:lnTo>
                    <a:pt x="2375" y="1324"/>
                  </a:lnTo>
                  <a:lnTo>
                    <a:pt x="2404" y="1324"/>
                  </a:lnTo>
                  <a:lnTo>
                    <a:pt x="2475" y="1336"/>
                  </a:lnTo>
                  <a:lnTo>
                    <a:pt x="2523" y="1324"/>
                  </a:lnTo>
                  <a:lnTo>
                    <a:pt x="2534" y="1318"/>
                  </a:lnTo>
                  <a:lnTo>
                    <a:pt x="2693" y="1400"/>
                  </a:lnTo>
                  <a:lnTo>
                    <a:pt x="2723" y="1407"/>
                  </a:lnTo>
                  <a:lnTo>
                    <a:pt x="2735" y="1425"/>
                  </a:lnTo>
                  <a:lnTo>
                    <a:pt x="2753" y="1425"/>
                  </a:lnTo>
                  <a:lnTo>
                    <a:pt x="2759" y="710"/>
                  </a:lnTo>
                  <a:lnTo>
                    <a:pt x="2700" y="273"/>
                  </a:lnTo>
                  <a:lnTo>
                    <a:pt x="2700" y="71"/>
                  </a:lnTo>
                </a:path>
              </a:pathLst>
            </a:custGeom>
            <a:solidFill>
              <a:schemeClr val="bg1"/>
            </a:solidFill>
            <a:ln w="12700">
              <a:solidFill>
                <a:sysClr val="windowText" lastClr="000000"/>
              </a:solidFill>
              <a:prstDash val="solid"/>
              <a:round/>
              <a:headEnd/>
              <a:tailEnd/>
            </a:ln>
          </p:spPr>
          <p:txBody>
            <a:bodyPr anchor="ctr"/>
            <a:lstStyle/>
            <a:p>
              <a:pPr marL="0" marR="0" lvl="0" indent="0" algn="ctr" defTabSz="54423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Arial" pitchFamily="34" charset="0"/>
                </a:rPr>
                <a:t>    0.5%</a:t>
              </a:r>
            </a:p>
          </p:txBody>
        </p:sp>
        <p:sp>
          <p:nvSpPr>
            <p:cNvPr id="22" name="Freeform 35">
              <a:extLst>
                <a:ext uri="{FF2B5EF4-FFF2-40B4-BE49-F238E27FC236}">
                  <a16:creationId xmlns:a16="http://schemas.microsoft.com/office/drawing/2014/main" id="{19067BE7-34A8-4601-9902-6CC21A4327EA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1535" y="4284439"/>
              <a:ext cx="1792239" cy="1683626"/>
            </a:xfrm>
            <a:custGeom>
              <a:avLst/>
              <a:gdLst/>
              <a:ahLst/>
              <a:cxnLst>
                <a:cxn ang="0">
                  <a:pos x="4076" y="1198"/>
                </a:cxn>
                <a:cxn ang="0">
                  <a:pos x="3787" y="1122"/>
                </a:cxn>
                <a:cxn ang="0">
                  <a:pos x="3604" y="1157"/>
                </a:cxn>
                <a:cxn ang="0">
                  <a:pos x="3444" y="1157"/>
                </a:cxn>
                <a:cxn ang="0">
                  <a:pos x="3403" y="1157"/>
                </a:cxn>
                <a:cxn ang="0">
                  <a:pos x="3333" y="1116"/>
                </a:cxn>
                <a:cxn ang="0">
                  <a:pos x="3256" y="1205"/>
                </a:cxn>
                <a:cxn ang="0">
                  <a:pos x="3221" y="1134"/>
                </a:cxn>
                <a:cxn ang="0">
                  <a:pos x="3061" y="1104"/>
                </a:cxn>
                <a:cxn ang="0">
                  <a:pos x="2978" y="1086"/>
                </a:cxn>
                <a:cxn ang="0">
                  <a:pos x="2836" y="1058"/>
                </a:cxn>
                <a:cxn ang="0">
                  <a:pos x="2747" y="1022"/>
                </a:cxn>
                <a:cxn ang="0">
                  <a:pos x="2600" y="987"/>
                </a:cxn>
                <a:cxn ang="0">
                  <a:pos x="2534" y="898"/>
                </a:cxn>
                <a:cxn ang="0">
                  <a:pos x="2376" y="850"/>
                </a:cxn>
                <a:cxn ang="0">
                  <a:pos x="1383" y="0"/>
                </a:cxn>
                <a:cxn ang="0">
                  <a:pos x="0" y="1707"/>
                </a:cxn>
                <a:cxn ang="0">
                  <a:pos x="18" y="1784"/>
                </a:cxn>
                <a:cxn ang="0">
                  <a:pos x="125" y="1931"/>
                </a:cxn>
                <a:cxn ang="0">
                  <a:pos x="544" y="2344"/>
                </a:cxn>
                <a:cxn ang="0">
                  <a:pos x="603" y="2486"/>
                </a:cxn>
                <a:cxn ang="0">
                  <a:pos x="898" y="2917"/>
                </a:cxn>
                <a:cxn ang="0">
                  <a:pos x="1176" y="2965"/>
                </a:cxn>
                <a:cxn ang="0">
                  <a:pos x="1329" y="2722"/>
                </a:cxn>
                <a:cxn ang="0">
                  <a:pos x="1425" y="2694"/>
                </a:cxn>
                <a:cxn ang="0">
                  <a:pos x="1595" y="2747"/>
                </a:cxn>
                <a:cxn ang="0">
                  <a:pos x="1778" y="2835"/>
                </a:cxn>
                <a:cxn ang="0">
                  <a:pos x="1838" y="2876"/>
                </a:cxn>
                <a:cxn ang="0">
                  <a:pos x="1991" y="3072"/>
                </a:cxn>
                <a:cxn ang="0">
                  <a:pos x="2234" y="3538"/>
                </a:cxn>
                <a:cxn ang="0">
                  <a:pos x="2376" y="3698"/>
                </a:cxn>
                <a:cxn ang="0">
                  <a:pos x="2435" y="3939"/>
                </a:cxn>
                <a:cxn ang="0">
                  <a:pos x="2641" y="4188"/>
                </a:cxn>
                <a:cxn ang="0">
                  <a:pos x="3008" y="4306"/>
                </a:cxn>
                <a:cxn ang="0">
                  <a:pos x="3208" y="4335"/>
                </a:cxn>
                <a:cxn ang="0">
                  <a:pos x="3185" y="4276"/>
                </a:cxn>
                <a:cxn ang="0">
                  <a:pos x="3114" y="3857"/>
                </a:cxn>
                <a:cxn ang="0">
                  <a:pos x="3084" y="3798"/>
                </a:cxn>
                <a:cxn ang="0">
                  <a:pos x="3173" y="3650"/>
                </a:cxn>
                <a:cxn ang="0">
                  <a:pos x="3196" y="3586"/>
                </a:cxn>
                <a:cxn ang="0">
                  <a:pos x="3256" y="3444"/>
                </a:cxn>
                <a:cxn ang="0">
                  <a:pos x="3315" y="3444"/>
                </a:cxn>
                <a:cxn ang="0">
                  <a:pos x="3350" y="3384"/>
                </a:cxn>
                <a:cxn ang="0">
                  <a:pos x="3397" y="3373"/>
                </a:cxn>
                <a:cxn ang="0">
                  <a:pos x="3485" y="3325"/>
                </a:cxn>
                <a:cxn ang="0">
                  <a:pos x="3533" y="3242"/>
                </a:cxn>
                <a:cxn ang="0">
                  <a:pos x="3569" y="3272"/>
                </a:cxn>
                <a:cxn ang="0">
                  <a:pos x="3923" y="3089"/>
                </a:cxn>
                <a:cxn ang="0">
                  <a:pos x="3994" y="2889"/>
                </a:cxn>
                <a:cxn ang="0">
                  <a:pos x="4065" y="2864"/>
                </a:cxn>
                <a:cxn ang="0">
                  <a:pos x="4307" y="2829"/>
                </a:cxn>
                <a:cxn ang="0">
                  <a:pos x="4378" y="2793"/>
                </a:cxn>
                <a:cxn ang="0">
                  <a:pos x="4413" y="2699"/>
                </a:cxn>
                <a:cxn ang="0">
                  <a:pos x="4425" y="2528"/>
                </a:cxn>
                <a:cxn ang="0">
                  <a:pos x="4472" y="2392"/>
                </a:cxn>
                <a:cxn ang="0">
                  <a:pos x="4449" y="2174"/>
                </a:cxn>
                <a:cxn ang="0">
                  <a:pos x="4413" y="2085"/>
                </a:cxn>
                <a:cxn ang="0">
                  <a:pos x="4367" y="1949"/>
                </a:cxn>
                <a:cxn ang="0">
                  <a:pos x="4289" y="1258"/>
                </a:cxn>
                <a:cxn ang="0">
                  <a:pos x="4136" y="1223"/>
                </a:cxn>
              </a:cxnLst>
              <a:rect l="0" t="0" r="r" b="b"/>
              <a:pathLst>
                <a:path w="4490" h="4377">
                  <a:moveTo>
                    <a:pt x="4136" y="1223"/>
                  </a:moveTo>
                  <a:lnTo>
                    <a:pt x="4118" y="1223"/>
                  </a:lnTo>
                  <a:lnTo>
                    <a:pt x="4106" y="1205"/>
                  </a:lnTo>
                  <a:lnTo>
                    <a:pt x="4076" y="1198"/>
                  </a:lnTo>
                  <a:lnTo>
                    <a:pt x="3917" y="1116"/>
                  </a:lnTo>
                  <a:lnTo>
                    <a:pt x="3906" y="1122"/>
                  </a:lnTo>
                  <a:lnTo>
                    <a:pt x="3858" y="1134"/>
                  </a:lnTo>
                  <a:lnTo>
                    <a:pt x="3787" y="1122"/>
                  </a:lnTo>
                  <a:lnTo>
                    <a:pt x="3758" y="1122"/>
                  </a:lnTo>
                  <a:lnTo>
                    <a:pt x="3734" y="1127"/>
                  </a:lnTo>
                  <a:lnTo>
                    <a:pt x="3675" y="1152"/>
                  </a:lnTo>
                  <a:lnTo>
                    <a:pt x="3604" y="1157"/>
                  </a:lnTo>
                  <a:lnTo>
                    <a:pt x="3581" y="1169"/>
                  </a:lnTo>
                  <a:lnTo>
                    <a:pt x="3528" y="1211"/>
                  </a:lnTo>
                  <a:lnTo>
                    <a:pt x="3480" y="1175"/>
                  </a:lnTo>
                  <a:lnTo>
                    <a:pt x="3444" y="1157"/>
                  </a:lnTo>
                  <a:lnTo>
                    <a:pt x="3444" y="1152"/>
                  </a:lnTo>
                  <a:lnTo>
                    <a:pt x="3439" y="1145"/>
                  </a:lnTo>
                  <a:lnTo>
                    <a:pt x="3415" y="1140"/>
                  </a:lnTo>
                  <a:lnTo>
                    <a:pt x="3403" y="1157"/>
                  </a:lnTo>
                  <a:lnTo>
                    <a:pt x="3386" y="1157"/>
                  </a:lnTo>
                  <a:lnTo>
                    <a:pt x="3350" y="1145"/>
                  </a:lnTo>
                  <a:lnTo>
                    <a:pt x="3345" y="1116"/>
                  </a:lnTo>
                  <a:lnTo>
                    <a:pt x="3333" y="1116"/>
                  </a:lnTo>
                  <a:lnTo>
                    <a:pt x="3297" y="1134"/>
                  </a:lnTo>
                  <a:lnTo>
                    <a:pt x="3274" y="1169"/>
                  </a:lnTo>
                  <a:lnTo>
                    <a:pt x="3279" y="1193"/>
                  </a:lnTo>
                  <a:lnTo>
                    <a:pt x="3256" y="1205"/>
                  </a:lnTo>
                  <a:lnTo>
                    <a:pt x="3244" y="1181"/>
                  </a:lnTo>
                  <a:lnTo>
                    <a:pt x="3249" y="1152"/>
                  </a:lnTo>
                  <a:lnTo>
                    <a:pt x="3244" y="1134"/>
                  </a:lnTo>
                  <a:lnTo>
                    <a:pt x="3221" y="1134"/>
                  </a:lnTo>
                  <a:lnTo>
                    <a:pt x="3178" y="1157"/>
                  </a:lnTo>
                  <a:lnTo>
                    <a:pt x="3173" y="1157"/>
                  </a:lnTo>
                  <a:lnTo>
                    <a:pt x="3090" y="1099"/>
                  </a:lnTo>
                  <a:lnTo>
                    <a:pt x="3061" y="1104"/>
                  </a:lnTo>
                  <a:lnTo>
                    <a:pt x="3049" y="1152"/>
                  </a:lnTo>
                  <a:lnTo>
                    <a:pt x="2990" y="1134"/>
                  </a:lnTo>
                  <a:lnTo>
                    <a:pt x="2990" y="1093"/>
                  </a:lnTo>
                  <a:lnTo>
                    <a:pt x="2978" y="1086"/>
                  </a:lnTo>
                  <a:lnTo>
                    <a:pt x="2948" y="1058"/>
                  </a:lnTo>
                  <a:lnTo>
                    <a:pt x="2942" y="1040"/>
                  </a:lnTo>
                  <a:lnTo>
                    <a:pt x="2860" y="1033"/>
                  </a:lnTo>
                  <a:lnTo>
                    <a:pt x="2836" y="1058"/>
                  </a:lnTo>
                  <a:lnTo>
                    <a:pt x="2800" y="1040"/>
                  </a:lnTo>
                  <a:lnTo>
                    <a:pt x="2783" y="1010"/>
                  </a:lnTo>
                  <a:lnTo>
                    <a:pt x="2754" y="1015"/>
                  </a:lnTo>
                  <a:lnTo>
                    <a:pt x="2747" y="1022"/>
                  </a:lnTo>
                  <a:lnTo>
                    <a:pt x="2729" y="1022"/>
                  </a:lnTo>
                  <a:lnTo>
                    <a:pt x="2694" y="1004"/>
                  </a:lnTo>
                  <a:lnTo>
                    <a:pt x="2605" y="992"/>
                  </a:lnTo>
                  <a:lnTo>
                    <a:pt x="2600" y="987"/>
                  </a:lnTo>
                  <a:lnTo>
                    <a:pt x="2582" y="951"/>
                  </a:lnTo>
                  <a:lnTo>
                    <a:pt x="2582" y="939"/>
                  </a:lnTo>
                  <a:lnTo>
                    <a:pt x="2570" y="916"/>
                  </a:lnTo>
                  <a:lnTo>
                    <a:pt x="2534" y="898"/>
                  </a:lnTo>
                  <a:lnTo>
                    <a:pt x="2511" y="916"/>
                  </a:lnTo>
                  <a:lnTo>
                    <a:pt x="2446" y="921"/>
                  </a:lnTo>
                  <a:lnTo>
                    <a:pt x="2422" y="916"/>
                  </a:lnTo>
                  <a:lnTo>
                    <a:pt x="2376" y="850"/>
                  </a:lnTo>
                  <a:lnTo>
                    <a:pt x="2358" y="838"/>
                  </a:lnTo>
                  <a:lnTo>
                    <a:pt x="2323" y="833"/>
                  </a:lnTo>
                  <a:lnTo>
                    <a:pt x="2351" y="53"/>
                  </a:lnTo>
                  <a:lnTo>
                    <a:pt x="1383" y="0"/>
                  </a:lnTo>
                  <a:lnTo>
                    <a:pt x="1365" y="0"/>
                  </a:lnTo>
                  <a:lnTo>
                    <a:pt x="1217" y="1819"/>
                  </a:lnTo>
                  <a:lnTo>
                    <a:pt x="6" y="1700"/>
                  </a:lnTo>
                  <a:lnTo>
                    <a:pt x="0" y="1707"/>
                  </a:lnTo>
                  <a:lnTo>
                    <a:pt x="13" y="1718"/>
                  </a:lnTo>
                  <a:lnTo>
                    <a:pt x="18" y="1730"/>
                  </a:lnTo>
                  <a:lnTo>
                    <a:pt x="0" y="1754"/>
                  </a:lnTo>
                  <a:lnTo>
                    <a:pt x="18" y="1784"/>
                  </a:lnTo>
                  <a:lnTo>
                    <a:pt x="18" y="1789"/>
                  </a:lnTo>
                  <a:lnTo>
                    <a:pt x="83" y="1831"/>
                  </a:lnTo>
                  <a:lnTo>
                    <a:pt x="95" y="1878"/>
                  </a:lnTo>
                  <a:lnTo>
                    <a:pt x="125" y="1931"/>
                  </a:lnTo>
                  <a:lnTo>
                    <a:pt x="190" y="1973"/>
                  </a:lnTo>
                  <a:lnTo>
                    <a:pt x="373" y="2197"/>
                  </a:lnTo>
                  <a:lnTo>
                    <a:pt x="532" y="2321"/>
                  </a:lnTo>
                  <a:lnTo>
                    <a:pt x="544" y="2344"/>
                  </a:lnTo>
                  <a:lnTo>
                    <a:pt x="556" y="2374"/>
                  </a:lnTo>
                  <a:lnTo>
                    <a:pt x="550" y="2410"/>
                  </a:lnTo>
                  <a:lnTo>
                    <a:pt x="561" y="2428"/>
                  </a:lnTo>
                  <a:lnTo>
                    <a:pt x="603" y="2486"/>
                  </a:lnTo>
                  <a:lnTo>
                    <a:pt x="597" y="2610"/>
                  </a:lnTo>
                  <a:lnTo>
                    <a:pt x="609" y="2658"/>
                  </a:lnTo>
                  <a:lnTo>
                    <a:pt x="662" y="2747"/>
                  </a:lnTo>
                  <a:lnTo>
                    <a:pt x="898" y="2917"/>
                  </a:lnTo>
                  <a:lnTo>
                    <a:pt x="1063" y="3018"/>
                  </a:lnTo>
                  <a:lnTo>
                    <a:pt x="1106" y="3024"/>
                  </a:lnTo>
                  <a:lnTo>
                    <a:pt x="1134" y="3013"/>
                  </a:lnTo>
                  <a:lnTo>
                    <a:pt x="1176" y="2965"/>
                  </a:lnTo>
                  <a:lnTo>
                    <a:pt x="1200" y="2947"/>
                  </a:lnTo>
                  <a:lnTo>
                    <a:pt x="1271" y="2782"/>
                  </a:lnTo>
                  <a:lnTo>
                    <a:pt x="1306" y="2735"/>
                  </a:lnTo>
                  <a:lnTo>
                    <a:pt x="1329" y="2722"/>
                  </a:lnTo>
                  <a:lnTo>
                    <a:pt x="1383" y="2735"/>
                  </a:lnTo>
                  <a:lnTo>
                    <a:pt x="1395" y="2735"/>
                  </a:lnTo>
                  <a:lnTo>
                    <a:pt x="1407" y="2711"/>
                  </a:lnTo>
                  <a:lnTo>
                    <a:pt x="1425" y="2694"/>
                  </a:lnTo>
                  <a:lnTo>
                    <a:pt x="1454" y="2705"/>
                  </a:lnTo>
                  <a:lnTo>
                    <a:pt x="1484" y="2722"/>
                  </a:lnTo>
                  <a:lnTo>
                    <a:pt x="1578" y="2735"/>
                  </a:lnTo>
                  <a:lnTo>
                    <a:pt x="1595" y="2747"/>
                  </a:lnTo>
                  <a:lnTo>
                    <a:pt x="1661" y="2765"/>
                  </a:lnTo>
                  <a:lnTo>
                    <a:pt x="1690" y="2752"/>
                  </a:lnTo>
                  <a:lnTo>
                    <a:pt x="1761" y="2793"/>
                  </a:lnTo>
                  <a:lnTo>
                    <a:pt x="1778" y="2835"/>
                  </a:lnTo>
                  <a:lnTo>
                    <a:pt x="1791" y="2835"/>
                  </a:lnTo>
                  <a:lnTo>
                    <a:pt x="1796" y="2853"/>
                  </a:lnTo>
                  <a:lnTo>
                    <a:pt x="1808" y="2859"/>
                  </a:lnTo>
                  <a:lnTo>
                    <a:pt x="1838" y="2876"/>
                  </a:lnTo>
                  <a:lnTo>
                    <a:pt x="1885" y="2935"/>
                  </a:lnTo>
                  <a:lnTo>
                    <a:pt x="1950" y="2995"/>
                  </a:lnTo>
                  <a:lnTo>
                    <a:pt x="1986" y="3048"/>
                  </a:lnTo>
                  <a:lnTo>
                    <a:pt x="1991" y="3072"/>
                  </a:lnTo>
                  <a:lnTo>
                    <a:pt x="2098" y="3325"/>
                  </a:lnTo>
                  <a:lnTo>
                    <a:pt x="2110" y="3373"/>
                  </a:lnTo>
                  <a:lnTo>
                    <a:pt x="2227" y="3508"/>
                  </a:lnTo>
                  <a:lnTo>
                    <a:pt x="2234" y="3538"/>
                  </a:lnTo>
                  <a:lnTo>
                    <a:pt x="2310" y="3621"/>
                  </a:lnTo>
                  <a:lnTo>
                    <a:pt x="2334" y="3639"/>
                  </a:lnTo>
                  <a:lnTo>
                    <a:pt x="2369" y="3673"/>
                  </a:lnTo>
                  <a:lnTo>
                    <a:pt x="2376" y="3698"/>
                  </a:lnTo>
                  <a:lnTo>
                    <a:pt x="2369" y="3780"/>
                  </a:lnTo>
                  <a:lnTo>
                    <a:pt x="2394" y="3810"/>
                  </a:lnTo>
                  <a:lnTo>
                    <a:pt x="2405" y="3911"/>
                  </a:lnTo>
                  <a:lnTo>
                    <a:pt x="2435" y="3939"/>
                  </a:lnTo>
                  <a:lnTo>
                    <a:pt x="2511" y="4094"/>
                  </a:lnTo>
                  <a:lnTo>
                    <a:pt x="2523" y="4141"/>
                  </a:lnTo>
                  <a:lnTo>
                    <a:pt x="2577" y="4147"/>
                  </a:lnTo>
                  <a:lnTo>
                    <a:pt x="2641" y="4188"/>
                  </a:lnTo>
                  <a:lnTo>
                    <a:pt x="2712" y="4211"/>
                  </a:lnTo>
                  <a:lnTo>
                    <a:pt x="2825" y="4282"/>
                  </a:lnTo>
                  <a:lnTo>
                    <a:pt x="2978" y="4294"/>
                  </a:lnTo>
                  <a:lnTo>
                    <a:pt x="3008" y="4306"/>
                  </a:lnTo>
                  <a:lnTo>
                    <a:pt x="3090" y="4360"/>
                  </a:lnTo>
                  <a:lnTo>
                    <a:pt x="3132" y="4377"/>
                  </a:lnTo>
                  <a:lnTo>
                    <a:pt x="3173" y="4330"/>
                  </a:lnTo>
                  <a:lnTo>
                    <a:pt x="3208" y="4335"/>
                  </a:lnTo>
                  <a:lnTo>
                    <a:pt x="3214" y="4324"/>
                  </a:lnTo>
                  <a:lnTo>
                    <a:pt x="3214" y="4306"/>
                  </a:lnTo>
                  <a:lnTo>
                    <a:pt x="3178" y="4289"/>
                  </a:lnTo>
                  <a:lnTo>
                    <a:pt x="3185" y="4276"/>
                  </a:lnTo>
                  <a:lnTo>
                    <a:pt x="3150" y="4235"/>
                  </a:lnTo>
                  <a:lnTo>
                    <a:pt x="3102" y="4046"/>
                  </a:lnTo>
                  <a:lnTo>
                    <a:pt x="3079" y="3969"/>
                  </a:lnTo>
                  <a:lnTo>
                    <a:pt x="3114" y="3857"/>
                  </a:lnTo>
                  <a:lnTo>
                    <a:pt x="3114" y="3822"/>
                  </a:lnTo>
                  <a:lnTo>
                    <a:pt x="3096" y="3810"/>
                  </a:lnTo>
                  <a:lnTo>
                    <a:pt x="3090" y="3810"/>
                  </a:lnTo>
                  <a:lnTo>
                    <a:pt x="3084" y="3798"/>
                  </a:lnTo>
                  <a:lnTo>
                    <a:pt x="3084" y="3792"/>
                  </a:lnTo>
                  <a:lnTo>
                    <a:pt x="3090" y="3786"/>
                  </a:lnTo>
                  <a:lnTo>
                    <a:pt x="3143" y="3751"/>
                  </a:lnTo>
                  <a:lnTo>
                    <a:pt x="3173" y="3650"/>
                  </a:lnTo>
                  <a:lnTo>
                    <a:pt x="3150" y="3639"/>
                  </a:lnTo>
                  <a:lnTo>
                    <a:pt x="3137" y="3591"/>
                  </a:lnTo>
                  <a:lnTo>
                    <a:pt x="3161" y="3561"/>
                  </a:lnTo>
                  <a:lnTo>
                    <a:pt x="3196" y="3586"/>
                  </a:lnTo>
                  <a:lnTo>
                    <a:pt x="3256" y="3544"/>
                  </a:lnTo>
                  <a:lnTo>
                    <a:pt x="3267" y="3485"/>
                  </a:lnTo>
                  <a:lnTo>
                    <a:pt x="3244" y="3467"/>
                  </a:lnTo>
                  <a:lnTo>
                    <a:pt x="3256" y="3444"/>
                  </a:lnTo>
                  <a:lnTo>
                    <a:pt x="3267" y="3444"/>
                  </a:lnTo>
                  <a:lnTo>
                    <a:pt x="3285" y="3450"/>
                  </a:lnTo>
                  <a:lnTo>
                    <a:pt x="3297" y="3437"/>
                  </a:lnTo>
                  <a:lnTo>
                    <a:pt x="3315" y="3444"/>
                  </a:lnTo>
                  <a:lnTo>
                    <a:pt x="3333" y="3444"/>
                  </a:lnTo>
                  <a:lnTo>
                    <a:pt x="3350" y="3437"/>
                  </a:lnTo>
                  <a:lnTo>
                    <a:pt x="3350" y="3426"/>
                  </a:lnTo>
                  <a:lnTo>
                    <a:pt x="3350" y="3384"/>
                  </a:lnTo>
                  <a:lnTo>
                    <a:pt x="3362" y="3366"/>
                  </a:lnTo>
                  <a:lnTo>
                    <a:pt x="3374" y="3366"/>
                  </a:lnTo>
                  <a:lnTo>
                    <a:pt x="3386" y="3373"/>
                  </a:lnTo>
                  <a:lnTo>
                    <a:pt x="3397" y="3373"/>
                  </a:lnTo>
                  <a:lnTo>
                    <a:pt x="3480" y="3355"/>
                  </a:lnTo>
                  <a:lnTo>
                    <a:pt x="3492" y="3349"/>
                  </a:lnTo>
                  <a:lnTo>
                    <a:pt x="3492" y="3338"/>
                  </a:lnTo>
                  <a:lnTo>
                    <a:pt x="3485" y="3325"/>
                  </a:lnTo>
                  <a:lnTo>
                    <a:pt x="3444" y="3295"/>
                  </a:lnTo>
                  <a:lnTo>
                    <a:pt x="3444" y="3278"/>
                  </a:lnTo>
                  <a:lnTo>
                    <a:pt x="3521" y="3254"/>
                  </a:lnTo>
                  <a:lnTo>
                    <a:pt x="3533" y="3242"/>
                  </a:lnTo>
                  <a:lnTo>
                    <a:pt x="3563" y="3237"/>
                  </a:lnTo>
                  <a:lnTo>
                    <a:pt x="3563" y="3242"/>
                  </a:lnTo>
                  <a:lnTo>
                    <a:pt x="3556" y="3254"/>
                  </a:lnTo>
                  <a:lnTo>
                    <a:pt x="3569" y="3272"/>
                  </a:lnTo>
                  <a:lnTo>
                    <a:pt x="3581" y="3272"/>
                  </a:lnTo>
                  <a:lnTo>
                    <a:pt x="3592" y="3260"/>
                  </a:lnTo>
                  <a:lnTo>
                    <a:pt x="3716" y="3225"/>
                  </a:lnTo>
                  <a:lnTo>
                    <a:pt x="3923" y="3089"/>
                  </a:lnTo>
                  <a:lnTo>
                    <a:pt x="3934" y="3036"/>
                  </a:lnTo>
                  <a:lnTo>
                    <a:pt x="4030" y="2960"/>
                  </a:lnTo>
                  <a:lnTo>
                    <a:pt x="4035" y="2947"/>
                  </a:lnTo>
                  <a:lnTo>
                    <a:pt x="3994" y="2889"/>
                  </a:lnTo>
                  <a:lnTo>
                    <a:pt x="4000" y="2841"/>
                  </a:lnTo>
                  <a:lnTo>
                    <a:pt x="4065" y="2811"/>
                  </a:lnTo>
                  <a:lnTo>
                    <a:pt x="4076" y="2818"/>
                  </a:lnTo>
                  <a:lnTo>
                    <a:pt x="4065" y="2864"/>
                  </a:lnTo>
                  <a:lnTo>
                    <a:pt x="4076" y="2882"/>
                  </a:lnTo>
                  <a:lnTo>
                    <a:pt x="4147" y="2876"/>
                  </a:lnTo>
                  <a:lnTo>
                    <a:pt x="4159" y="2894"/>
                  </a:lnTo>
                  <a:lnTo>
                    <a:pt x="4307" y="2829"/>
                  </a:lnTo>
                  <a:lnTo>
                    <a:pt x="4390" y="2823"/>
                  </a:lnTo>
                  <a:lnTo>
                    <a:pt x="4396" y="2818"/>
                  </a:lnTo>
                  <a:lnTo>
                    <a:pt x="4390" y="2811"/>
                  </a:lnTo>
                  <a:lnTo>
                    <a:pt x="4378" y="2793"/>
                  </a:lnTo>
                  <a:lnTo>
                    <a:pt x="4367" y="2765"/>
                  </a:lnTo>
                  <a:lnTo>
                    <a:pt x="4378" y="2752"/>
                  </a:lnTo>
                  <a:lnTo>
                    <a:pt x="4390" y="2729"/>
                  </a:lnTo>
                  <a:lnTo>
                    <a:pt x="4413" y="2699"/>
                  </a:lnTo>
                  <a:lnTo>
                    <a:pt x="4443" y="2610"/>
                  </a:lnTo>
                  <a:lnTo>
                    <a:pt x="4419" y="2575"/>
                  </a:lnTo>
                  <a:lnTo>
                    <a:pt x="4419" y="2546"/>
                  </a:lnTo>
                  <a:lnTo>
                    <a:pt x="4425" y="2528"/>
                  </a:lnTo>
                  <a:lnTo>
                    <a:pt x="4425" y="2504"/>
                  </a:lnTo>
                  <a:lnTo>
                    <a:pt x="4437" y="2457"/>
                  </a:lnTo>
                  <a:lnTo>
                    <a:pt x="4461" y="2433"/>
                  </a:lnTo>
                  <a:lnTo>
                    <a:pt x="4472" y="2392"/>
                  </a:lnTo>
                  <a:lnTo>
                    <a:pt x="4490" y="2321"/>
                  </a:lnTo>
                  <a:lnTo>
                    <a:pt x="4490" y="2280"/>
                  </a:lnTo>
                  <a:lnTo>
                    <a:pt x="4472" y="2215"/>
                  </a:lnTo>
                  <a:lnTo>
                    <a:pt x="4449" y="2174"/>
                  </a:lnTo>
                  <a:lnTo>
                    <a:pt x="4437" y="2162"/>
                  </a:lnTo>
                  <a:lnTo>
                    <a:pt x="4437" y="2138"/>
                  </a:lnTo>
                  <a:lnTo>
                    <a:pt x="4431" y="2121"/>
                  </a:lnTo>
                  <a:lnTo>
                    <a:pt x="4413" y="2085"/>
                  </a:lnTo>
                  <a:lnTo>
                    <a:pt x="4390" y="2067"/>
                  </a:lnTo>
                  <a:lnTo>
                    <a:pt x="4378" y="2050"/>
                  </a:lnTo>
                  <a:lnTo>
                    <a:pt x="4396" y="2009"/>
                  </a:lnTo>
                  <a:lnTo>
                    <a:pt x="4367" y="1949"/>
                  </a:lnTo>
                  <a:lnTo>
                    <a:pt x="4319" y="1908"/>
                  </a:lnTo>
                  <a:lnTo>
                    <a:pt x="4301" y="1878"/>
                  </a:lnTo>
                  <a:lnTo>
                    <a:pt x="4296" y="1477"/>
                  </a:lnTo>
                  <a:lnTo>
                    <a:pt x="4289" y="1258"/>
                  </a:lnTo>
                  <a:lnTo>
                    <a:pt x="4243" y="1246"/>
                  </a:lnTo>
                  <a:lnTo>
                    <a:pt x="4195" y="1264"/>
                  </a:lnTo>
                  <a:lnTo>
                    <a:pt x="4183" y="1264"/>
                  </a:lnTo>
                  <a:lnTo>
                    <a:pt x="4136" y="1223"/>
                  </a:lnTo>
                  <a:close/>
                </a:path>
              </a:pathLst>
            </a:custGeom>
            <a:solidFill>
              <a:srgbClr val="9BBB59">
                <a:lumMod val="60000"/>
                <a:lumOff val="40000"/>
              </a:srgbClr>
            </a:solidFill>
            <a:ln w="12700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 anchor="ctr"/>
            <a:lstStyle/>
            <a:p>
              <a:pPr marL="0" marR="0" lvl="0" indent="0" algn="ctr" defTabSz="54423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Arial" pitchFamily="34" charset="0"/>
                </a:rPr>
                <a:t>  1.3%</a:t>
              </a:r>
            </a:p>
          </p:txBody>
        </p:sp>
        <p:sp>
          <p:nvSpPr>
            <p:cNvPr id="23" name="Freeform 38">
              <a:extLst>
                <a:ext uri="{FF2B5EF4-FFF2-40B4-BE49-F238E27FC236}">
                  <a16:creationId xmlns:a16="http://schemas.microsoft.com/office/drawing/2014/main" id="{6BFBA558-8934-44EC-9519-0F71CC730D2D}"/>
                </a:ext>
              </a:extLst>
            </p:cNvPr>
            <p:cNvSpPr>
              <a:spLocks/>
            </p:cNvSpPr>
            <p:nvPr/>
          </p:nvSpPr>
          <p:spPr bwMode="auto">
            <a:xfrm>
              <a:off x="4369535" y="2303770"/>
              <a:ext cx="842558" cy="914334"/>
            </a:xfrm>
            <a:custGeom>
              <a:avLst/>
              <a:gdLst/>
              <a:ahLst/>
              <a:cxnLst>
                <a:cxn ang="0">
                  <a:pos x="200" y="1636"/>
                </a:cxn>
                <a:cxn ang="0">
                  <a:pos x="94" y="1507"/>
                </a:cxn>
                <a:cxn ang="0">
                  <a:pos x="165" y="1412"/>
                </a:cxn>
                <a:cxn ang="0">
                  <a:pos x="159" y="1318"/>
                </a:cxn>
                <a:cxn ang="0">
                  <a:pos x="118" y="1116"/>
                </a:cxn>
                <a:cxn ang="0">
                  <a:pos x="112" y="1017"/>
                </a:cxn>
                <a:cxn ang="0">
                  <a:pos x="100" y="774"/>
                </a:cxn>
                <a:cxn ang="0">
                  <a:pos x="42" y="621"/>
                </a:cxn>
                <a:cxn ang="0">
                  <a:pos x="12" y="373"/>
                </a:cxn>
                <a:cxn ang="0">
                  <a:pos x="30" y="278"/>
                </a:cxn>
                <a:cxn ang="0">
                  <a:pos x="0" y="154"/>
                </a:cxn>
                <a:cxn ang="0">
                  <a:pos x="549" y="60"/>
                </a:cxn>
                <a:cxn ang="0">
                  <a:pos x="603" y="0"/>
                </a:cxn>
                <a:cxn ang="0">
                  <a:pos x="661" y="112"/>
                </a:cxn>
                <a:cxn ang="0">
                  <a:pos x="674" y="231"/>
                </a:cxn>
                <a:cxn ang="0">
                  <a:pos x="756" y="266"/>
                </a:cxn>
                <a:cxn ang="0">
                  <a:pos x="821" y="296"/>
                </a:cxn>
                <a:cxn ang="0">
                  <a:pos x="915" y="296"/>
                </a:cxn>
                <a:cxn ang="0">
                  <a:pos x="927" y="332"/>
                </a:cxn>
                <a:cxn ang="0">
                  <a:pos x="1034" y="302"/>
                </a:cxn>
                <a:cxn ang="0">
                  <a:pos x="1222" y="314"/>
                </a:cxn>
                <a:cxn ang="0">
                  <a:pos x="1234" y="337"/>
                </a:cxn>
                <a:cxn ang="0">
                  <a:pos x="1270" y="355"/>
                </a:cxn>
                <a:cxn ang="0">
                  <a:pos x="1293" y="420"/>
                </a:cxn>
                <a:cxn ang="0">
                  <a:pos x="1353" y="396"/>
                </a:cxn>
                <a:cxn ang="0">
                  <a:pos x="1400" y="396"/>
                </a:cxn>
                <a:cxn ang="0">
                  <a:pos x="1483" y="449"/>
                </a:cxn>
                <a:cxn ang="0">
                  <a:pos x="1530" y="497"/>
                </a:cxn>
                <a:cxn ang="0">
                  <a:pos x="1612" y="485"/>
                </a:cxn>
                <a:cxn ang="0">
                  <a:pos x="1737" y="426"/>
                </a:cxn>
                <a:cxn ang="0">
                  <a:pos x="1919" y="456"/>
                </a:cxn>
                <a:cxn ang="0">
                  <a:pos x="1967" y="473"/>
                </a:cxn>
                <a:cxn ang="0">
                  <a:pos x="2038" y="485"/>
                </a:cxn>
                <a:cxn ang="0">
                  <a:pos x="2074" y="520"/>
                </a:cxn>
                <a:cxn ang="0">
                  <a:pos x="1926" y="591"/>
                </a:cxn>
                <a:cxn ang="0">
                  <a:pos x="1849" y="644"/>
                </a:cxn>
                <a:cxn ang="0">
                  <a:pos x="1731" y="710"/>
                </a:cxn>
                <a:cxn ang="0">
                  <a:pos x="1406" y="1029"/>
                </a:cxn>
                <a:cxn ang="0">
                  <a:pos x="1371" y="1075"/>
                </a:cxn>
                <a:cxn ang="0">
                  <a:pos x="1353" y="1318"/>
                </a:cxn>
                <a:cxn ang="0">
                  <a:pos x="1247" y="1400"/>
                </a:cxn>
                <a:cxn ang="0">
                  <a:pos x="1229" y="1442"/>
                </a:cxn>
                <a:cxn ang="0">
                  <a:pos x="1252" y="1531"/>
                </a:cxn>
                <a:cxn ang="0">
                  <a:pos x="1258" y="1625"/>
                </a:cxn>
                <a:cxn ang="0">
                  <a:pos x="1252" y="1732"/>
                </a:cxn>
                <a:cxn ang="0">
                  <a:pos x="1270" y="1861"/>
                </a:cxn>
                <a:cxn ang="0">
                  <a:pos x="1311" y="1902"/>
                </a:cxn>
                <a:cxn ang="0">
                  <a:pos x="1394" y="1927"/>
                </a:cxn>
                <a:cxn ang="0">
                  <a:pos x="1417" y="1955"/>
                </a:cxn>
                <a:cxn ang="0">
                  <a:pos x="1536" y="2056"/>
                </a:cxn>
                <a:cxn ang="0">
                  <a:pos x="1707" y="2180"/>
                </a:cxn>
                <a:cxn ang="0">
                  <a:pos x="1719" y="2257"/>
                </a:cxn>
                <a:cxn ang="0">
                  <a:pos x="200" y="2376"/>
                </a:cxn>
              </a:cxnLst>
              <a:rect l="0" t="0" r="r" b="b"/>
              <a:pathLst>
                <a:path w="2115" h="2376">
                  <a:moveTo>
                    <a:pt x="200" y="2376"/>
                  </a:moveTo>
                  <a:lnTo>
                    <a:pt x="200" y="1636"/>
                  </a:lnTo>
                  <a:lnTo>
                    <a:pt x="100" y="1542"/>
                  </a:lnTo>
                  <a:lnTo>
                    <a:pt x="94" y="1507"/>
                  </a:lnTo>
                  <a:lnTo>
                    <a:pt x="147" y="1453"/>
                  </a:lnTo>
                  <a:lnTo>
                    <a:pt x="165" y="1412"/>
                  </a:lnTo>
                  <a:lnTo>
                    <a:pt x="165" y="1382"/>
                  </a:lnTo>
                  <a:lnTo>
                    <a:pt x="159" y="1318"/>
                  </a:lnTo>
                  <a:lnTo>
                    <a:pt x="171" y="1265"/>
                  </a:lnTo>
                  <a:lnTo>
                    <a:pt x="118" y="1116"/>
                  </a:lnTo>
                  <a:lnTo>
                    <a:pt x="112" y="1088"/>
                  </a:lnTo>
                  <a:lnTo>
                    <a:pt x="112" y="1017"/>
                  </a:lnTo>
                  <a:lnTo>
                    <a:pt x="106" y="976"/>
                  </a:lnTo>
                  <a:lnTo>
                    <a:pt x="100" y="774"/>
                  </a:lnTo>
                  <a:lnTo>
                    <a:pt x="77" y="656"/>
                  </a:lnTo>
                  <a:lnTo>
                    <a:pt x="42" y="621"/>
                  </a:lnTo>
                  <a:lnTo>
                    <a:pt x="17" y="491"/>
                  </a:lnTo>
                  <a:lnTo>
                    <a:pt x="12" y="373"/>
                  </a:lnTo>
                  <a:lnTo>
                    <a:pt x="17" y="307"/>
                  </a:lnTo>
                  <a:lnTo>
                    <a:pt x="30" y="278"/>
                  </a:lnTo>
                  <a:lnTo>
                    <a:pt x="0" y="183"/>
                  </a:lnTo>
                  <a:lnTo>
                    <a:pt x="0" y="154"/>
                  </a:lnTo>
                  <a:lnTo>
                    <a:pt x="549" y="154"/>
                  </a:lnTo>
                  <a:lnTo>
                    <a:pt x="549" y="60"/>
                  </a:lnTo>
                  <a:lnTo>
                    <a:pt x="555" y="0"/>
                  </a:lnTo>
                  <a:lnTo>
                    <a:pt x="603" y="0"/>
                  </a:lnTo>
                  <a:lnTo>
                    <a:pt x="656" y="25"/>
                  </a:lnTo>
                  <a:lnTo>
                    <a:pt x="661" y="112"/>
                  </a:lnTo>
                  <a:lnTo>
                    <a:pt x="679" y="172"/>
                  </a:lnTo>
                  <a:lnTo>
                    <a:pt x="674" y="231"/>
                  </a:lnTo>
                  <a:lnTo>
                    <a:pt x="732" y="272"/>
                  </a:lnTo>
                  <a:lnTo>
                    <a:pt x="756" y="266"/>
                  </a:lnTo>
                  <a:lnTo>
                    <a:pt x="798" y="272"/>
                  </a:lnTo>
                  <a:lnTo>
                    <a:pt x="821" y="296"/>
                  </a:lnTo>
                  <a:lnTo>
                    <a:pt x="862" y="289"/>
                  </a:lnTo>
                  <a:lnTo>
                    <a:pt x="915" y="296"/>
                  </a:lnTo>
                  <a:lnTo>
                    <a:pt x="927" y="319"/>
                  </a:lnTo>
                  <a:lnTo>
                    <a:pt x="927" y="332"/>
                  </a:lnTo>
                  <a:lnTo>
                    <a:pt x="1004" y="325"/>
                  </a:lnTo>
                  <a:lnTo>
                    <a:pt x="1034" y="302"/>
                  </a:lnTo>
                  <a:lnTo>
                    <a:pt x="1146" y="289"/>
                  </a:lnTo>
                  <a:lnTo>
                    <a:pt x="1222" y="314"/>
                  </a:lnTo>
                  <a:lnTo>
                    <a:pt x="1240" y="314"/>
                  </a:lnTo>
                  <a:lnTo>
                    <a:pt x="1234" y="337"/>
                  </a:lnTo>
                  <a:lnTo>
                    <a:pt x="1258" y="355"/>
                  </a:lnTo>
                  <a:lnTo>
                    <a:pt x="1270" y="355"/>
                  </a:lnTo>
                  <a:lnTo>
                    <a:pt x="1282" y="367"/>
                  </a:lnTo>
                  <a:lnTo>
                    <a:pt x="1293" y="420"/>
                  </a:lnTo>
                  <a:lnTo>
                    <a:pt x="1323" y="431"/>
                  </a:lnTo>
                  <a:lnTo>
                    <a:pt x="1353" y="396"/>
                  </a:lnTo>
                  <a:lnTo>
                    <a:pt x="1371" y="385"/>
                  </a:lnTo>
                  <a:lnTo>
                    <a:pt x="1400" y="396"/>
                  </a:lnTo>
                  <a:lnTo>
                    <a:pt x="1424" y="431"/>
                  </a:lnTo>
                  <a:lnTo>
                    <a:pt x="1483" y="449"/>
                  </a:lnTo>
                  <a:lnTo>
                    <a:pt x="1500" y="473"/>
                  </a:lnTo>
                  <a:lnTo>
                    <a:pt x="1530" y="497"/>
                  </a:lnTo>
                  <a:lnTo>
                    <a:pt x="1571" y="497"/>
                  </a:lnTo>
                  <a:lnTo>
                    <a:pt x="1612" y="485"/>
                  </a:lnTo>
                  <a:lnTo>
                    <a:pt x="1719" y="414"/>
                  </a:lnTo>
                  <a:lnTo>
                    <a:pt x="1737" y="426"/>
                  </a:lnTo>
                  <a:lnTo>
                    <a:pt x="1760" y="461"/>
                  </a:lnTo>
                  <a:lnTo>
                    <a:pt x="1919" y="456"/>
                  </a:lnTo>
                  <a:lnTo>
                    <a:pt x="1944" y="461"/>
                  </a:lnTo>
                  <a:lnTo>
                    <a:pt x="1967" y="473"/>
                  </a:lnTo>
                  <a:lnTo>
                    <a:pt x="2008" y="502"/>
                  </a:lnTo>
                  <a:lnTo>
                    <a:pt x="2038" y="485"/>
                  </a:lnTo>
                  <a:lnTo>
                    <a:pt x="2115" y="485"/>
                  </a:lnTo>
                  <a:lnTo>
                    <a:pt x="2074" y="520"/>
                  </a:lnTo>
                  <a:lnTo>
                    <a:pt x="1979" y="573"/>
                  </a:lnTo>
                  <a:lnTo>
                    <a:pt x="1926" y="591"/>
                  </a:lnTo>
                  <a:lnTo>
                    <a:pt x="1891" y="603"/>
                  </a:lnTo>
                  <a:lnTo>
                    <a:pt x="1849" y="644"/>
                  </a:lnTo>
                  <a:lnTo>
                    <a:pt x="1772" y="680"/>
                  </a:lnTo>
                  <a:lnTo>
                    <a:pt x="1731" y="710"/>
                  </a:lnTo>
                  <a:lnTo>
                    <a:pt x="1600" y="857"/>
                  </a:lnTo>
                  <a:lnTo>
                    <a:pt x="1406" y="1029"/>
                  </a:lnTo>
                  <a:lnTo>
                    <a:pt x="1389" y="1058"/>
                  </a:lnTo>
                  <a:lnTo>
                    <a:pt x="1371" y="1075"/>
                  </a:lnTo>
                  <a:lnTo>
                    <a:pt x="1376" y="1294"/>
                  </a:lnTo>
                  <a:lnTo>
                    <a:pt x="1353" y="1318"/>
                  </a:lnTo>
                  <a:lnTo>
                    <a:pt x="1329" y="1329"/>
                  </a:lnTo>
                  <a:lnTo>
                    <a:pt x="1247" y="1400"/>
                  </a:lnTo>
                  <a:lnTo>
                    <a:pt x="1240" y="1436"/>
                  </a:lnTo>
                  <a:lnTo>
                    <a:pt x="1229" y="1442"/>
                  </a:lnTo>
                  <a:lnTo>
                    <a:pt x="1211" y="1507"/>
                  </a:lnTo>
                  <a:lnTo>
                    <a:pt x="1252" y="1531"/>
                  </a:lnTo>
                  <a:lnTo>
                    <a:pt x="1282" y="1577"/>
                  </a:lnTo>
                  <a:lnTo>
                    <a:pt x="1258" y="1625"/>
                  </a:lnTo>
                  <a:lnTo>
                    <a:pt x="1264" y="1661"/>
                  </a:lnTo>
                  <a:lnTo>
                    <a:pt x="1252" y="1732"/>
                  </a:lnTo>
                  <a:lnTo>
                    <a:pt x="1252" y="1838"/>
                  </a:lnTo>
                  <a:lnTo>
                    <a:pt x="1270" y="1861"/>
                  </a:lnTo>
                  <a:lnTo>
                    <a:pt x="1300" y="1884"/>
                  </a:lnTo>
                  <a:lnTo>
                    <a:pt x="1311" y="1902"/>
                  </a:lnTo>
                  <a:lnTo>
                    <a:pt x="1382" y="1914"/>
                  </a:lnTo>
                  <a:lnTo>
                    <a:pt x="1394" y="1927"/>
                  </a:lnTo>
                  <a:lnTo>
                    <a:pt x="1400" y="1944"/>
                  </a:lnTo>
                  <a:lnTo>
                    <a:pt x="1417" y="1955"/>
                  </a:lnTo>
                  <a:lnTo>
                    <a:pt x="1506" y="1998"/>
                  </a:lnTo>
                  <a:lnTo>
                    <a:pt x="1536" y="2056"/>
                  </a:lnTo>
                  <a:lnTo>
                    <a:pt x="1618" y="2115"/>
                  </a:lnTo>
                  <a:lnTo>
                    <a:pt x="1707" y="2180"/>
                  </a:lnTo>
                  <a:lnTo>
                    <a:pt x="1719" y="2204"/>
                  </a:lnTo>
                  <a:lnTo>
                    <a:pt x="1719" y="2257"/>
                  </a:lnTo>
                  <a:lnTo>
                    <a:pt x="1724" y="2328"/>
                  </a:lnTo>
                  <a:lnTo>
                    <a:pt x="200" y="2376"/>
                  </a:lnTo>
                </a:path>
              </a:pathLst>
            </a:custGeom>
            <a:solidFill>
              <a:srgbClr val="D99694"/>
            </a:solidFill>
            <a:ln w="12700">
              <a:solidFill>
                <a:sysClr val="windowText" lastClr="000000"/>
              </a:solidFill>
              <a:prstDash val="solid"/>
              <a:round/>
              <a:headEnd/>
              <a:tailEnd/>
            </a:ln>
          </p:spPr>
          <p:txBody>
            <a:bodyPr anchor="ctr"/>
            <a:lstStyle/>
            <a:p>
              <a:pPr marL="0" marR="0" lvl="0" indent="0" defTabSz="54423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Arial" pitchFamily="34" charset="0"/>
                </a:rPr>
                <a:t>   0.3%</a:t>
              </a:r>
            </a:p>
          </p:txBody>
        </p:sp>
        <p:sp>
          <p:nvSpPr>
            <p:cNvPr id="24" name="Freeform 39">
              <a:extLst>
                <a:ext uri="{FF2B5EF4-FFF2-40B4-BE49-F238E27FC236}">
                  <a16:creationId xmlns:a16="http://schemas.microsoft.com/office/drawing/2014/main" id="{86A859AA-891C-490D-BF47-5209764500E3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2125" y="3199537"/>
              <a:ext cx="767931" cy="488496"/>
            </a:xfrm>
            <a:custGeom>
              <a:avLst/>
              <a:gdLst/>
              <a:ahLst/>
              <a:cxnLst>
                <a:cxn ang="0">
                  <a:pos x="1565" y="0"/>
                </a:cxn>
                <a:cxn ang="0">
                  <a:pos x="1619" y="83"/>
                </a:cxn>
                <a:cxn ang="0">
                  <a:pos x="1590" y="142"/>
                </a:cxn>
                <a:cxn ang="0">
                  <a:pos x="1636" y="307"/>
                </a:cxn>
                <a:cxn ang="0">
                  <a:pos x="1755" y="366"/>
                </a:cxn>
                <a:cxn ang="0">
                  <a:pos x="1778" y="425"/>
                </a:cxn>
                <a:cxn ang="0">
                  <a:pos x="1849" y="502"/>
                </a:cxn>
                <a:cxn ang="0">
                  <a:pos x="1926" y="608"/>
                </a:cxn>
                <a:cxn ang="0">
                  <a:pos x="1902" y="685"/>
                </a:cxn>
                <a:cxn ang="0">
                  <a:pos x="1885" y="738"/>
                </a:cxn>
                <a:cxn ang="0">
                  <a:pos x="1778" y="816"/>
                </a:cxn>
                <a:cxn ang="0">
                  <a:pos x="1702" y="833"/>
                </a:cxn>
                <a:cxn ang="0">
                  <a:pos x="1654" y="892"/>
                </a:cxn>
                <a:cxn ang="0">
                  <a:pos x="1696" y="963"/>
                </a:cxn>
                <a:cxn ang="0">
                  <a:pos x="1696" y="1052"/>
                </a:cxn>
                <a:cxn ang="0">
                  <a:pos x="1601" y="1181"/>
                </a:cxn>
                <a:cxn ang="0">
                  <a:pos x="1590" y="1247"/>
                </a:cxn>
                <a:cxn ang="0">
                  <a:pos x="1477" y="1187"/>
                </a:cxn>
                <a:cxn ang="0">
                  <a:pos x="243" y="1205"/>
                </a:cxn>
                <a:cxn ang="0">
                  <a:pos x="243" y="1128"/>
                </a:cxn>
                <a:cxn ang="0">
                  <a:pos x="207" y="1063"/>
                </a:cxn>
                <a:cxn ang="0">
                  <a:pos x="219" y="1004"/>
                </a:cxn>
                <a:cxn ang="0">
                  <a:pos x="190" y="915"/>
                </a:cxn>
                <a:cxn ang="0">
                  <a:pos x="190" y="851"/>
                </a:cxn>
                <a:cxn ang="0">
                  <a:pos x="130" y="786"/>
                </a:cxn>
                <a:cxn ang="0">
                  <a:pos x="112" y="720"/>
                </a:cxn>
                <a:cxn ang="0">
                  <a:pos x="59" y="626"/>
                </a:cxn>
                <a:cxn ang="0">
                  <a:pos x="77" y="543"/>
                </a:cxn>
                <a:cxn ang="0">
                  <a:pos x="30" y="472"/>
                </a:cxn>
                <a:cxn ang="0">
                  <a:pos x="23" y="425"/>
                </a:cxn>
                <a:cxn ang="0">
                  <a:pos x="23" y="278"/>
                </a:cxn>
                <a:cxn ang="0">
                  <a:pos x="41" y="218"/>
                </a:cxn>
                <a:cxn ang="0">
                  <a:pos x="12" y="142"/>
                </a:cxn>
                <a:cxn ang="0">
                  <a:pos x="12" y="76"/>
                </a:cxn>
                <a:cxn ang="0">
                  <a:pos x="23" y="48"/>
                </a:cxn>
              </a:cxnLst>
              <a:rect l="0" t="0" r="r" b="b"/>
              <a:pathLst>
                <a:path w="1926" h="1276">
                  <a:moveTo>
                    <a:pt x="41" y="48"/>
                  </a:moveTo>
                  <a:lnTo>
                    <a:pt x="1565" y="0"/>
                  </a:lnTo>
                  <a:lnTo>
                    <a:pt x="1583" y="48"/>
                  </a:lnTo>
                  <a:lnTo>
                    <a:pt x="1619" y="83"/>
                  </a:lnTo>
                  <a:lnTo>
                    <a:pt x="1613" y="106"/>
                  </a:lnTo>
                  <a:lnTo>
                    <a:pt x="1590" y="142"/>
                  </a:lnTo>
                  <a:lnTo>
                    <a:pt x="1608" y="195"/>
                  </a:lnTo>
                  <a:lnTo>
                    <a:pt x="1636" y="307"/>
                  </a:lnTo>
                  <a:lnTo>
                    <a:pt x="1725" y="342"/>
                  </a:lnTo>
                  <a:lnTo>
                    <a:pt x="1755" y="366"/>
                  </a:lnTo>
                  <a:lnTo>
                    <a:pt x="1767" y="401"/>
                  </a:lnTo>
                  <a:lnTo>
                    <a:pt x="1778" y="425"/>
                  </a:lnTo>
                  <a:lnTo>
                    <a:pt x="1844" y="466"/>
                  </a:lnTo>
                  <a:lnTo>
                    <a:pt x="1849" y="502"/>
                  </a:lnTo>
                  <a:lnTo>
                    <a:pt x="1902" y="537"/>
                  </a:lnTo>
                  <a:lnTo>
                    <a:pt x="1926" y="608"/>
                  </a:lnTo>
                  <a:lnTo>
                    <a:pt x="1926" y="644"/>
                  </a:lnTo>
                  <a:lnTo>
                    <a:pt x="1902" y="685"/>
                  </a:lnTo>
                  <a:lnTo>
                    <a:pt x="1885" y="703"/>
                  </a:lnTo>
                  <a:lnTo>
                    <a:pt x="1885" y="738"/>
                  </a:lnTo>
                  <a:lnTo>
                    <a:pt x="1831" y="798"/>
                  </a:lnTo>
                  <a:lnTo>
                    <a:pt x="1778" y="816"/>
                  </a:lnTo>
                  <a:lnTo>
                    <a:pt x="1767" y="833"/>
                  </a:lnTo>
                  <a:lnTo>
                    <a:pt x="1702" y="833"/>
                  </a:lnTo>
                  <a:lnTo>
                    <a:pt x="1672" y="851"/>
                  </a:lnTo>
                  <a:lnTo>
                    <a:pt x="1654" y="892"/>
                  </a:lnTo>
                  <a:lnTo>
                    <a:pt x="1661" y="928"/>
                  </a:lnTo>
                  <a:lnTo>
                    <a:pt x="1696" y="963"/>
                  </a:lnTo>
                  <a:lnTo>
                    <a:pt x="1707" y="992"/>
                  </a:lnTo>
                  <a:lnTo>
                    <a:pt x="1696" y="1052"/>
                  </a:lnTo>
                  <a:lnTo>
                    <a:pt x="1649" y="1152"/>
                  </a:lnTo>
                  <a:lnTo>
                    <a:pt x="1601" y="1181"/>
                  </a:lnTo>
                  <a:lnTo>
                    <a:pt x="1590" y="1211"/>
                  </a:lnTo>
                  <a:lnTo>
                    <a:pt x="1590" y="1247"/>
                  </a:lnTo>
                  <a:lnTo>
                    <a:pt x="1572" y="1276"/>
                  </a:lnTo>
                  <a:lnTo>
                    <a:pt x="1477" y="1187"/>
                  </a:lnTo>
                  <a:lnTo>
                    <a:pt x="254" y="1222"/>
                  </a:lnTo>
                  <a:lnTo>
                    <a:pt x="243" y="1205"/>
                  </a:lnTo>
                  <a:lnTo>
                    <a:pt x="231" y="1164"/>
                  </a:lnTo>
                  <a:lnTo>
                    <a:pt x="243" y="1128"/>
                  </a:lnTo>
                  <a:lnTo>
                    <a:pt x="219" y="1098"/>
                  </a:lnTo>
                  <a:lnTo>
                    <a:pt x="207" y="1063"/>
                  </a:lnTo>
                  <a:lnTo>
                    <a:pt x="231" y="1034"/>
                  </a:lnTo>
                  <a:lnTo>
                    <a:pt x="219" y="1004"/>
                  </a:lnTo>
                  <a:lnTo>
                    <a:pt x="178" y="981"/>
                  </a:lnTo>
                  <a:lnTo>
                    <a:pt x="190" y="915"/>
                  </a:lnTo>
                  <a:lnTo>
                    <a:pt x="195" y="885"/>
                  </a:lnTo>
                  <a:lnTo>
                    <a:pt x="190" y="851"/>
                  </a:lnTo>
                  <a:lnTo>
                    <a:pt x="142" y="821"/>
                  </a:lnTo>
                  <a:lnTo>
                    <a:pt x="130" y="786"/>
                  </a:lnTo>
                  <a:lnTo>
                    <a:pt x="142" y="756"/>
                  </a:lnTo>
                  <a:lnTo>
                    <a:pt x="112" y="720"/>
                  </a:lnTo>
                  <a:lnTo>
                    <a:pt x="89" y="656"/>
                  </a:lnTo>
                  <a:lnTo>
                    <a:pt x="59" y="626"/>
                  </a:lnTo>
                  <a:lnTo>
                    <a:pt x="77" y="573"/>
                  </a:lnTo>
                  <a:lnTo>
                    <a:pt x="77" y="543"/>
                  </a:lnTo>
                  <a:lnTo>
                    <a:pt x="36" y="520"/>
                  </a:lnTo>
                  <a:lnTo>
                    <a:pt x="30" y="472"/>
                  </a:lnTo>
                  <a:lnTo>
                    <a:pt x="36" y="461"/>
                  </a:lnTo>
                  <a:lnTo>
                    <a:pt x="23" y="425"/>
                  </a:lnTo>
                  <a:lnTo>
                    <a:pt x="0" y="348"/>
                  </a:lnTo>
                  <a:lnTo>
                    <a:pt x="23" y="278"/>
                  </a:lnTo>
                  <a:lnTo>
                    <a:pt x="18" y="243"/>
                  </a:lnTo>
                  <a:lnTo>
                    <a:pt x="41" y="218"/>
                  </a:lnTo>
                  <a:lnTo>
                    <a:pt x="30" y="159"/>
                  </a:lnTo>
                  <a:lnTo>
                    <a:pt x="12" y="142"/>
                  </a:lnTo>
                  <a:lnTo>
                    <a:pt x="23" y="101"/>
                  </a:lnTo>
                  <a:lnTo>
                    <a:pt x="12" y="76"/>
                  </a:lnTo>
                  <a:lnTo>
                    <a:pt x="0" y="53"/>
                  </a:lnTo>
                  <a:lnTo>
                    <a:pt x="23" y="48"/>
                  </a:lnTo>
                  <a:lnTo>
                    <a:pt x="41" y="48"/>
                  </a:lnTo>
                  <a:close/>
                </a:path>
              </a:pathLst>
            </a:custGeom>
            <a:solidFill>
              <a:srgbClr val="C0504D">
                <a:lumMod val="60000"/>
                <a:lumOff val="40000"/>
              </a:srgbClr>
            </a:solidFill>
            <a:ln w="12700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 anchor="ctr"/>
            <a:lstStyle/>
            <a:p>
              <a:pPr marL="0" marR="0" lvl="0" indent="0" algn="ctr" defTabSz="54423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Arial" pitchFamily="34" charset="0"/>
                </a:rPr>
                <a:t>0.1%</a:t>
              </a:r>
            </a:p>
          </p:txBody>
        </p:sp>
        <p:sp>
          <p:nvSpPr>
            <p:cNvPr id="25" name="Freeform 41">
              <a:extLst>
                <a:ext uri="{FF2B5EF4-FFF2-40B4-BE49-F238E27FC236}">
                  <a16:creationId xmlns:a16="http://schemas.microsoft.com/office/drawing/2014/main" id="{91A4C7C9-B680-4778-AE6A-B623B0E84390}"/>
                </a:ext>
              </a:extLst>
            </p:cNvPr>
            <p:cNvSpPr>
              <a:spLocks/>
            </p:cNvSpPr>
            <p:nvPr/>
          </p:nvSpPr>
          <p:spPr bwMode="auto">
            <a:xfrm>
              <a:off x="4535640" y="3654383"/>
              <a:ext cx="855798" cy="717079"/>
            </a:xfrm>
            <a:custGeom>
              <a:avLst/>
              <a:gdLst/>
              <a:ahLst/>
              <a:cxnLst>
                <a:cxn ang="0">
                  <a:pos x="1808" y="1648"/>
                </a:cxn>
                <a:cxn ang="0">
                  <a:pos x="1831" y="1684"/>
                </a:cxn>
                <a:cxn ang="0">
                  <a:pos x="1838" y="1749"/>
                </a:cxn>
                <a:cxn ang="0">
                  <a:pos x="1755" y="1831"/>
                </a:cxn>
                <a:cxn ang="0">
                  <a:pos x="1968" y="1843"/>
                </a:cxn>
                <a:cxn ang="0">
                  <a:pos x="1980" y="1760"/>
                </a:cxn>
                <a:cxn ang="0">
                  <a:pos x="2021" y="1637"/>
                </a:cxn>
                <a:cxn ang="0">
                  <a:pos x="2080" y="1589"/>
                </a:cxn>
                <a:cxn ang="0">
                  <a:pos x="2115" y="1584"/>
                </a:cxn>
                <a:cxn ang="0">
                  <a:pos x="2139" y="1442"/>
                </a:cxn>
                <a:cxn ang="0">
                  <a:pos x="2110" y="1430"/>
                </a:cxn>
                <a:cxn ang="0">
                  <a:pos x="2097" y="1407"/>
                </a:cxn>
                <a:cxn ang="0">
                  <a:pos x="2074" y="1430"/>
                </a:cxn>
                <a:cxn ang="0">
                  <a:pos x="1991" y="1323"/>
                </a:cxn>
                <a:cxn ang="0">
                  <a:pos x="2021" y="1282"/>
                </a:cxn>
                <a:cxn ang="0">
                  <a:pos x="1991" y="1229"/>
                </a:cxn>
                <a:cxn ang="0">
                  <a:pos x="1884" y="1082"/>
                </a:cxn>
                <a:cxn ang="0">
                  <a:pos x="1749" y="1011"/>
                </a:cxn>
                <a:cxn ang="0">
                  <a:pos x="1678" y="910"/>
                </a:cxn>
                <a:cxn ang="0">
                  <a:pos x="1749" y="816"/>
                </a:cxn>
                <a:cxn ang="0">
                  <a:pos x="1755" y="709"/>
                </a:cxn>
                <a:cxn ang="0">
                  <a:pos x="1666" y="644"/>
                </a:cxn>
                <a:cxn ang="0">
                  <a:pos x="1613" y="692"/>
                </a:cxn>
                <a:cxn ang="0">
                  <a:pos x="1542" y="526"/>
                </a:cxn>
                <a:cxn ang="0">
                  <a:pos x="1430" y="431"/>
                </a:cxn>
                <a:cxn ang="0">
                  <a:pos x="1329" y="296"/>
                </a:cxn>
                <a:cxn ang="0">
                  <a:pos x="1300" y="149"/>
                </a:cxn>
                <a:cxn ang="0">
                  <a:pos x="1318" y="89"/>
                </a:cxn>
                <a:cxn ang="0">
                  <a:pos x="0" y="35"/>
                </a:cxn>
                <a:cxn ang="0">
                  <a:pos x="53" y="106"/>
                </a:cxn>
                <a:cxn ang="0">
                  <a:pos x="106" y="213"/>
                </a:cxn>
                <a:cxn ang="0">
                  <a:pos x="119" y="272"/>
                </a:cxn>
                <a:cxn ang="0">
                  <a:pos x="254" y="385"/>
                </a:cxn>
                <a:cxn ang="0">
                  <a:pos x="207" y="479"/>
                </a:cxn>
                <a:cxn ang="0">
                  <a:pos x="261" y="520"/>
                </a:cxn>
                <a:cxn ang="0">
                  <a:pos x="314" y="615"/>
                </a:cxn>
                <a:cxn ang="0">
                  <a:pos x="355" y="633"/>
                </a:cxn>
                <a:cxn ang="0">
                  <a:pos x="367" y="1708"/>
                </a:cxn>
              </a:cxnLst>
              <a:rect l="0" t="0" r="r" b="b"/>
              <a:pathLst>
                <a:path w="2151" h="1861">
                  <a:moveTo>
                    <a:pt x="367" y="1708"/>
                  </a:moveTo>
                  <a:lnTo>
                    <a:pt x="1808" y="1648"/>
                  </a:lnTo>
                  <a:lnTo>
                    <a:pt x="1802" y="1666"/>
                  </a:lnTo>
                  <a:lnTo>
                    <a:pt x="1831" y="1684"/>
                  </a:lnTo>
                  <a:lnTo>
                    <a:pt x="1843" y="1719"/>
                  </a:lnTo>
                  <a:lnTo>
                    <a:pt x="1838" y="1749"/>
                  </a:lnTo>
                  <a:lnTo>
                    <a:pt x="1796" y="1785"/>
                  </a:lnTo>
                  <a:lnTo>
                    <a:pt x="1755" y="1831"/>
                  </a:lnTo>
                  <a:lnTo>
                    <a:pt x="1749" y="1861"/>
                  </a:lnTo>
                  <a:lnTo>
                    <a:pt x="1968" y="1843"/>
                  </a:lnTo>
                  <a:lnTo>
                    <a:pt x="1985" y="1785"/>
                  </a:lnTo>
                  <a:lnTo>
                    <a:pt x="1980" y="1760"/>
                  </a:lnTo>
                  <a:lnTo>
                    <a:pt x="1998" y="1696"/>
                  </a:lnTo>
                  <a:lnTo>
                    <a:pt x="2021" y="1637"/>
                  </a:lnTo>
                  <a:lnTo>
                    <a:pt x="2039" y="1602"/>
                  </a:lnTo>
                  <a:lnTo>
                    <a:pt x="2080" y="1589"/>
                  </a:lnTo>
                  <a:lnTo>
                    <a:pt x="2097" y="1595"/>
                  </a:lnTo>
                  <a:lnTo>
                    <a:pt x="2115" y="1584"/>
                  </a:lnTo>
                  <a:lnTo>
                    <a:pt x="2151" y="1483"/>
                  </a:lnTo>
                  <a:lnTo>
                    <a:pt x="2139" y="1442"/>
                  </a:lnTo>
                  <a:lnTo>
                    <a:pt x="2122" y="1430"/>
                  </a:lnTo>
                  <a:lnTo>
                    <a:pt x="2110" y="1430"/>
                  </a:lnTo>
                  <a:lnTo>
                    <a:pt x="2104" y="1418"/>
                  </a:lnTo>
                  <a:lnTo>
                    <a:pt x="2097" y="1407"/>
                  </a:lnTo>
                  <a:lnTo>
                    <a:pt x="2074" y="1407"/>
                  </a:lnTo>
                  <a:lnTo>
                    <a:pt x="2074" y="1430"/>
                  </a:lnTo>
                  <a:lnTo>
                    <a:pt x="2062" y="1430"/>
                  </a:lnTo>
                  <a:lnTo>
                    <a:pt x="1991" y="1323"/>
                  </a:lnTo>
                  <a:lnTo>
                    <a:pt x="1998" y="1306"/>
                  </a:lnTo>
                  <a:lnTo>
                    <a:pt x="2021" y="1282"/>
                  </a:lnTo>
                  <a:lnTo>
                    <a:pt x="2021" y="1265"/>
                  </a:lnTo>
                  <a:lnTo>
                    <a:pt x="1991" y="1229"/>
                  </a:lnTo>
                  <a:lnTo>
                    <a:pt x="1973" y="1158"/>
                  </a:lnTo>
                  <a:lnTo>
                    <a:pt x="1884" y="1082"/>
                  </a:lnTo>
                  <a:lnTo>
                    <a:pt x="1838" y="1064"/>
                  </a:lnTo>
                  <a:lnTo>
                    <a:pt x="1749" y="1011"/>
                  </a:lnTo>
                  <a:lnTo>
                    <a:pt x="1702" y="958"/>
                  </a:lnTo>
                  <a:lnTo>
                    <a:pt x="1678" y="910"/>
                  </a:lnTo>
                  <a:lnTo>
                    <a:pt x="1689" y="887"/>
                  </a:lnTo>
                  <a:lnTo>
                    <a:pt x="1749" y="816"/>
                  </a:lnTo>
                  <a:lnTo>
                    <a:pt x="1737" y="763"/>
                  </a:lnTo>
                  <a:lnTo>
                    <a:pt x="1755" y="709"/>
                  </a:lnTo>
                  <a:lnTo>
                    <a:pt x="1743" y="686"/>
                  </a:lnTo>
                  <a:lnTo>
                    <a:pt x="1666" y="644"/>
                  </a:lnTo>
                  <a:lnTo>
                    <a:pt x="1643" y="662"/>
                  </a:lnTo>
                  <a:lnTo>
                    <a:pt x="1613" y="692"/>
                  </a:lnTo>
                  <a:lnTo>
                    <a:pt x="1595" y="674"/>
                  </a:lnTo>
                  <a:lnTo>
                    <a:pt x="1542" y="526"/>
                  </a:lnTo>
                  <a:lnTo>
                    <a:pt x="1519" y="502"/>
                  </a:lnTo>
                  <a:lnTo>
                    <a:pt x="1430" y="431"/>
                  </a:lnTo>
                  <a:lnTo>
                    <a:pt x="1336" y="325"/>
                  </a:lnTo>
                  <a:lnTo>
                    <a:pt x="1329" y="296"/>
                  </a:lnTo>
                  <a:lnTo>
                    <a:pt x="1306" y="225"/>
                  </a:lnTo>
                  <a:lnTo>
                    <a:pt x="1300" y="149"/>
                  </a:lnTo>
                  <a:lnTo>
                    <a:pt x="1318" y="113"/>
                  </a:lnTo>
                  <a:lnTo>
                    <a:pt x="1318" y="89"/>
                  </a:lnTo>
                  <a:lnTo>
                    <a:pt x="1223" y="0"/>
                  </a:lnTo>
                  <a:lnTo>
                    <a:pt x="0" y="35"/>
                  </a:lnTo>
                  <a:lnTo>
                    <a:pt x="18" y="71"/>
                  </a:lnTo>
                  <a:lnTo>
                    <a:pt x="53" y="106"/>
                  </a:lnTo>
                  <a:lnTo>
                    <a:pt x="60" y="160"/>
                  </a:lnTo>
                  <a:lnTo>
                    <a:pt x="106" y="213"/>
                  </a:lnTo>
                  <a:lnTo>
                    <a:pt x="124" y="225"/>
                  </a:lnTo>
                  <a:lnTo>
                    <a:pt x="119" y="272"/>
                  </a:lnTo>
                  <a:lnTo>
                    <a:pt x="119" y="278"/>
                  </a:lnTo>
                  <a:lnTo>
                    <a:pt x="254" y="385"/>
                  </a:lnTo>
                  <a:lnTo>
                    <a:pt x="213" y="431"/>
                  </a:lnTo>
                  <a:lnTo>
                    <a:pt x="207" y="479"/>
                  </a:lnTo>
                  <a:lnTo>
                    <a:pt x="225" y="509"/>
                  </a:lnTo>
                  <a:lnTo>
                    <a:pt x="261" y="520"/>
                  </a:lnTo>
                  <a:lnTo>
                    <a:pt x="278" y="591"/>
                  </a:lnTo>
                  <a:lnTo>
                    <a:pt x="314" y="615"/>
                  </a:lnTo>
                  <a:lnTo>
                    <a:pt x="343" y="621"/>
                  </a:lnTo>
                  <a:lnTo>
                    <a:pt x="355" y="633"/>
                  </a:lnTo>
                  <a:lnTo>
                    <a:pt x="367" y="1506"/>
                  </a:lnTo>
                  <a:lnTo>
                    <a:pt x="367" y="1708"/>
                  </a:lnTo>
                  <a:close/>
                </a:path>
              </a:pathLst>
            </a:custGeom>
            <a:solidFill>
              <a:srgbClr val="C0504D">
                <a:lumMod val="60000"/>
                <a:lumOff val="40000"/>
              </a:srgbClr>
            </a:solidFill>
            <a:ln w="12700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 anchor="ctr"/>
            <a:lstStyle/>
            <a:p>
              <a:pPr marL="0" marR="0" lvl="0" indent="0" algn="ctr" defTabSz="54423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Arial" pitchFamily="34" charset="0"/>
                </a:rPr>
                <a:t>0.2%</a:t>
              </a:r>
            </a:p>
          </p:txBody>
        </p:sp>
        <p:sp>
          <p:nvSpPr>
            <p:cNvPr id="26" name="Freeform 44">
              <a:extLst>
                <a:ext uri="{FF2B5EF4-FFF2-40B4-BE49-F238E27FC236}">
                  <a16:creationId xmlns:a16="http://schemas.microsoft.com/office/drawing/2014/main" id="{1A209E9F-082B-4BC7-9914-68F8DA2EC6AE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4333" y="4840232"/>
              <a:ext cx="725803" cy="609169"/>
            </a:xfrm>
            <a:custGeom>
              <a:avLst/>
              <a:gdLst/>
              <a:ahLst/>
              <a:cxnLst>
                <a:cxn ang="0">
                  <a:pos x="969" y="35"/>
                </a:cxn>
                <a:cxn ang="0">
                  <a:pos x="1040" y="236"/>
                </a:cxn>
                <a:cxn ang="0">
                  <a:pos x="1022" y="319"/>
                </a:cxn>
                <a:cxn ang="0">
                  <a:pos x="926" y="514"/>
                </a:cxn>
                <a:cxn ang="0">
                  <a:pos x="1500" y="785"/>
                </a:cxn>
                <a:cxn ang="0">
                  <a:pos x="1500" y="957"/>
                </a:cxn>
                <a:cxn ang="0">
                  <a:pos x="1489" y="1081"/>
                </a:cxn>
                <a:cxn ang="0">
                  <a:pos x="1364" y="1051"/>
                </a:cxn>
                <a:cxn ang="0">
                  <a:pos x="1322" y="1163"/>
                </a:cxn>
                <a:cxn ang="0">
                  <a:pos x="1464" y="1146"/>
                </a:cxn>
                <a:cxn ang="0">
                  <a:pos x="1553" y="1128"/>
                </a:cxn>
                <a:cxn ang="0">
                  <a:pos x="1517" y="1181"/>
                </a:cxn>
                <a:cxn ang="0">
                  <a:pos x="1571" y="1222"/>
                </a:cxn>
                <a:cxn ang="0">
                  <a:pos x="1682" y="1135"/>
                </a:cxn>
                <a:cxn ang="0">
                  <a:pos x="1742" y="1140"/>
                </a:cxn>
                <a:cxn ang="0">
                  <a:pos x="1736" y="1211"/>
                </a:cxn>
                <a:cxn ang="0">
                  <a:pos x="1600" y="1335"/>
                </a:cxn>
                <a:cxn ang="0">
                  <a:pos x="1682" y="1442"/>
                </a:cxn>
                <a:cxn ang="0">
                  <a:pos x="1807" y="1536"/>
                </a:cxn>
                <a:cxn ang="0">
                  <a:pos x="1682" y="1506"/>
                </a:cxn>
                <a:cxn ang="0">
                  <a:pos x="1512" y="1412"/>
                </a:cxn>
                <a:cxn ang="0">
                  <a:pos x="1446" y="1483"/>
                </a:cxn>
                <a:cxn ang="0">
                  <a:pos x="1405" y="1548"/>
                </a:cxn>
                <a:cxn ang="0">
                  <a:pos x="1340" y="1500"/>
                </a:cxn>
                <a:cxn ang="0">
                  <a:pos x="1276" y="1500"/>
                </a:cxn>
                <a:cxn ang="0">
                  <a:pos x="1152" y="1536"/>
                </a:cxn>
                <a:cxn ang="0">
                  <a:pos x="962" y="1412"/>
                </a:cxn>
                <a:cxn ang="0">
                  <a:pos x="885" y="1359"/>
                </a:cxn>
                <a:cxn ang="0">
                  <a:pos x="880" y="1329"/>
                </a:cxn>
                <a:cxn ang="0">
                  <a:pos x="809" y="1318"/>
                </a:cxn>
                <a:cxn ang="0">
                  <a:pos x="767" y="1288"/>
                </a:cxn>
                <a:cxn ang="0">
                  <a:pos x="726" y="1394"/>
                </a:cxn>
                <a:cxn ang="0">
                  <a:pos x="336" y="1329"/>
                </a:cxn>
                <a:cxn ang="0">
                  <a:pos x="71" y="1318"/>
                </a:cxn>
                <a:cxn ang="0">
                  <a:pos x="117" y="1252"/>
                </a:cxn>
                <a:cxn ang="0">
                  <a:pos x="123" y="1099"/>
                </a:cxn>
                <a:cxn ang="0">
                  <a:pos x="141" y="1010"/>
                </a:cxn>
                <a:cxn ang="0">
                  <a:pos x="194" y="874"/>
                </a:cxn>
                <a:cxn ang="0">
                  <a:pos x="153" y="727"/>
                </a:cxn>
                <a:cxn ang="0">
                  <a:pos x="135" y="674"/>
                </a:cxn>
                <a:cxn ang="0">
                  <a:pos x="82" y="603"/>
                </a:cxn>
                <a:cxn ang="0">
                  <a:pos x="23" y="461"/>
                </a:cxn>
              </a:cxnLst>
              <a:rect l="0" t="0" r="r" b="b"/>
              <a:pathLst>
                <a:path w="1819" h="1584">
                  <a:moveTo>
                    <a:pt x="0" y="30"/>
                  </a:moveTo>
                  <a:lnTo>
                    <a:pt x="974" y="0"/>
                  </a:lnTo>
                  <a:lnTo>
                    <a:pt x="969" y="35"/>
                  </a:lnTo>
                  <a:lnTo>
                    <a:pt x="1015" y="113"/>
                  </a:lnTo>
                  <a:lnTo>
                    <a:pt x="1022" y="189"/>
                  </a:lnTo>
                  <a:lnTo>
                    <a:pt x="1040" y="236"/>
                  </a:lnTo>
                  <a:lnTo>
                    <a:pt x="1063" y="253"/>
                  </a:lnTo>
                  <a:lnTo>
                    <a:pt x="1068" y="289"/>
                  </a:lnTo>
                  <a:lnTo>
                    <a:pt x="1022" y="319"/>
                  </a:lnTo>
                  <a:lnTo>
                    <a:pt x="1010" y="331"/>
                  </a:lnTo>
                  <a:lnTo>
                    <a:pt x="986" y="420"/>
                  </a:lnTo>
                  <a:lnTo>
                    <a:pt x="926" y="514"/>
                  </a:lnTo>
                  <a:lnTo>
                    <a:pt x="868" y="686"/>
                  </a:lnTo>
                  <a:lnTo>
                    <a:pt x="868" y="809"/>
                  </a:lnTo>
                  <a:lnTo>
                    <a:pt x="1500" y="785"/>
                  </a:lnTo>
                  <a:lnTo>
                    <a:pt x="1512" y="803"/>
                  </a:lnTo>
                  <a:lnTo>
                    <a:pt x="1494" y="862"/>
                  </a:lnTo>
                  <a:lnTo>
                    <a:pt x="1500" y="957"/>
                  </a:lnTo>
                  <a:lnTo>
                    <a:pt x="1565" y="1022"/>
                  </a:lnTo>
                  <a:lnTo>
                    <a:pt x="1583" y="1099"/>
                  </a:lnTo>
                  <a:lnTo>
                    <a:pt x="1489" y="1081"/>
                  </a:lnTo>
                  <a:lnTo>
                    <a:pt x="1405" y="1046"/>
                  </a:lnTo>
                  <a:lnTo>
                    <a:pt x="1388" y="1034"/>
                  </a:lnTo>
                  <a:lnTo>
                    <a:pt x="1364" y="1051"/>
                  </a:lnTo>
                  <a:lnTo>
                    <a:pt x="1304" y="1105"/>
                  </a:lnTo>
                  <a:lnTo>
                    <a:pt x="1299" y="1135"/>
                  </a:lnTo>
                  <a:lnTo>
                    <a:pt x="1322" y="1163"/>
                  </a:lnTo>
                  <a:lnTo>
                    <a:pt x="1358" y="1176"/>
                  </a:lnTo>
                  <a:lnTo>
                    <a:pt x="1423" y="1170"/>
                  </a:lnTo>
                  <a:lnTo>
                    <a:pt x="1464" y="1146"/>
                  </a:lnTo>
                  <a:lnTo>
                    <a:pt x="1489" y="1128"/>
                  </a:lnTo>
                  <a:lnTo>
                    <a:pt x="1530" y="1128"/>
                  </a:lnTo>
                  <a:lnTo>
                    <a:pt x="1553" y="1128"/>
                  </a:lnTo>
                  <a:lnTo>
                    <a:pt x="1553" y="1140"/>
                  </a:lnTo>
                  <a:lnTo>
                    <a:pt x="1542" y="1158"/>
                  </a:lnTo>
                  <a:lnTo>
                    <a:pt x="1517" y="1181"/>
                  </a:lnTo>
                  <a:lnTo>
                    <a:pt x="1524" y="1206"/>
                  </a:lnTo>
                  <a:lnTo>
                    <a:pt x="1547" y="1217"/>
                  </a:lnTo>
                  <a:lnTo>
                    <a:pt x="1571" y="1222"/>
                  </a:lnTo>
                  <a:lnTo>
                    <a:pt x="1588" y="1211"/>
                  </a:lnTo>
                  <a:lnTo>
                    <a:pt x="1612" y="1158"/>
                  </a:lnTo>
                  <a:lnTo>
                    <a:pt x="1682" y="1135"/>
                  </a:lnTo>
                  <a:lnTo>
                    <a:pt x="1707" y="1117"/>
                  </a:lnTo>
                  <a:lnTo>
                    <a:pt x="1725" y="1117"/>
                  </a:lnTo>
                  <a:lnTo>
                    <a:pt x="1742" y="1140"/>
                  </a:lnTo>
                  <a:lnTo>
                    <a:pt x="1730" y="1170"/>
                  </a:lnTo>
                  <a:lnTo>
                    <a:pt x="1742" y="1181"/>
                  </a:lnTo>
                  <a:lnTo>
                    <a:pt x="1736" y="1211"/>
                  </a:lnTo>
                  <a:lnTo>
                    <a:pt x="1700" y="1229"/>
                  </a:lnTo>
                  <a:lnTo>
                    <a:pt x="1654" y="1300"/>
                  </a:lnTo>
                  <a:lnTo>
                    <a:pt x="1600" y="1335"/>
                  </a:lnTo>
                  <a:lnTo>
                    <a:pt x="1600" y="1371"/>
                  </a:lnTo>
                  <a:lnTo>
                    <a:pt x="1612" y="1400"/>
                  </a:lnTo>
                  <a:lnTo>
                    <a:pt x="1682" y="1442"/>
                  </a:lnTo>
                  <a:lnTo>
                    <a:pt x="1801" y="1488"/>
                  </a:lnTo>
                  <a:lnTo>
                    <a:pt x="1819" y="1513"/>
                  </a:lnTo>
                  <a:lnTo>
                    <a:pt x="1807" y="1536"/>
                  </a:lnTo>
                  <a:lnTo>
                    <a:pt x="1783" y="1548"/>
                  </a:lnTo>
                  <a:lnTo>
                    <a:pt x="1695" y="1584"/>
                  </a:lnTo>
                  <a:lnTo>
                    <a:pt x="1682" y="1506"/>
                  </a:lnTo>
                  <a:lnTo>
                    <a:pt x="1629" y="1488"/>
                  </a:lnTo>
                  <a:lnTo>
                    <a:pt x="1524" y="1447"/>
                  </a:lnTo>
                  <a:lnTo>
                    <a:pt x="1512" y="1412"/>
                  </a:lnTo>
                  <a:lnTo>
                    <a:pt x="1494" y="1400"/>
                  </a:lnTo>
                  <a:lnTo>
                    <a:pt x="1464" y="1412"/>
                  </a:lnTo>
                  <a:lnTo>
                    <a:pt x="1446" y="1483"/>
                  </a:lnTo>
                  <a:lnTo>
                    <a:pt x="1459" y="1495"/>
                  </a:lnTo>
                  <a:lnTo>
                    <a:pt x="1459" y="1506"/>
                  </a:lnTo>
                  <a:lnTo>
                    <a:pt x="1405" y="1548"/>
                  </a:lnTo>
                  <a:lnTo>
                    <a:pt x="1388" y="1541"/>
                  </a:lnTo>
                  <a:lnTo>
                    <a:pt x="1358" y="1500"/>
                  </a:lnTo>
                  <a:lnTo>
                    <a:pt x="1340" y="1500"/>
                  </a:lnTo>
                  <a:lnTo>
                    <a:pt x="1304" y="1513"/>
                  </a:lnTo>
                  <a:lnTo>
                    <a:pt x="1287" y="1495"/>
                  </a:lnTo>
                  <a:lnTo>
                    <a:pt x="1276" y="1500"/>
                  </a:lnTo>
                  <a:lnTo>
                    <a:pt x="1228" y="1548"/>
                  </a:lnTo>
                  <a:lnTo>
                    <a:pt x="1169" y="1554"/>
                  </a:lnTo>
                  <a:lnTo>
                    <a:pt x="1152" y="1536"/>
                  </a:lnTo>
                  <a:lnTo>
                    <a:pt x="1098" y="1530"/>
                  </a:lnTo>
                  <a:lnTo>
                    <a:pt x="1015" y="1417"/>
                  </a:lnTo>
                  <a:lnTo>
                    <a:pt x="962" y="1412"/>
                  </a:lnTo>
                  <a:lnTo>
                    <a:pt x="915" y="1388"/>
                  </a:lnTo>
                  <a:lnTo>
                    <a:pt x="898" y="1359"/>
                  </a:lnTo>
                  <a:lnTo>
                    <a:pt x="885" y="1359"/>
                  </a:lnTo>
                  <a:lnTo>
                    <a:pt x="880" y="1353"/>
                  </a:lnTo>
                  <a:lnTo>
                    <a:pt x="880" y="1346"/>
                  </a:lnTo>
                  <a:lnTo>
                    <a:pt x="880" y="1329"/>
                  </a:lnTo>
                  <a:lnTo>
                    <a:pt x="856" y="1318"/>
                  </a:lnTo>
                  <a:lnTo>
                    <a:pt x="844" y="1329"/>
                  </a:lnTo>
                  <a:lnTo>
                    <a:pt x="809" y="1318"/>
                  </a:lnTo>
                  <a:lnTo>
                    <a:pt x="802" y="1311"/>
                  </a:lnTo>
                  <a:lnTo>
                    <a:pt x="791" y="1288"/>
                  </a:lnTo>
                  <a:lnTo>
                    <a:pt x="767" y="1288"/>
                  </a:lnTo>
                  <a:lnTo>
                    <a:pt x="703" y="1346"/>
                  </a:lnTo>
                  <a:lnTo>
                    <a:pt x="738" y="1388"/>
                  </a:lnTo>
                  <a:lnTo>
                    <a:pt x="726" y="1394"/>
                  </a:lnTo>
                  <a:lnTo>
                    <a:pt x="619" y="1400"/>
                  </a:lnTo>
                  <a:lnTo>
                    <a:pt x="437" y="1364"/>
                  </a:lnTo>
                  <a:lnTo>
                    <a:pt x="336" y="1329"/>
                  </a:lnTo>
                  <a:lnTo>
                    <a:pt x="94" y="1364"/>
                  </a:lnTo>
                  <a:lnTo>
                    <a:pt x="82" y="1346"/>
                  </a:lnTo>
                  <a:lnTo>
                    <a:pt x="71" y="1318"/>
                  </a:lnTo>
                  <a:lnTo>
                    <a:pt x="82" y="1305"/>
                  </a:lnTo>
                  <a:lnTo>
                    <a:pt x="94" y="1282"/>
                  </a:lnTo>
                  <a:lnTo>
                    <a:pt x="117" y="1252"/>
                  </a:lnTo>
                  <a:lnTo>
                    <a:pt x="147" y="1163"/>
                  </a:lnTo>
                  <a:lnTo>
                    <a:pt x="123" y="1128"/>
                  </a:lnTo>
                  <a:lnTo>
                    <a:pt x="123" y="1099"/>
                  </a:lnTo>
                  <a:lnTo>
                    <a:pt x="129" y="1081"/>
                  </a:lnTo>
                  <a:lnTo>
                    <a:pt x="129" y="1057"/>
                  </a:lnTo>
                  <a:lnTo>
                    <a:pt x="141" y="1010"/>
                  </a:lnTo>
                  <a:lnTo>
                    <a:pt x="165" y="986"/>
                  </a:lnTo>
                  <a:lnTo>
                    <a:pt x="176" y="945"/>
                  </a:lnTo>
                  <a:lnTo>
                    <a:pt x="194" y="874"/>
                  </a:lnTo>
                  <a:lnTo>
                    <a:pt x="194" y="833"/>
                  </a:lnTo>
                  <a:lnTo>
                    <a:pt x="176" y="768"/>
                  </a:lnTo>
                  <a:lnTo>
                    <a:pt x="153" y="727"/>
                  </a:lnTo>
                  <a:lnTo>
                    <a:pt x="141" y="715"/>
                  </a:lnTo>
                  <a:lnTo>
                    <a:pt x="141" y="691"/>
                  </a:lnTo>
                  <a:lnTo>
                    <a:pt x="135" y="674"/>
                  </a:lnTo>
                  <a:lnTo>
                    <a:pt x="117" y="638"/>
                  </a:lnTo>
                  <a:lnTo>
                    <a:pt x="94" y="620"/>
                  </a:lnTo>
                  <a:lnTo>
                    <a:pt x="82" y="603"/>
                  </a:lnTo>
                  <a:lnTo>
                    <a:pt x="100" y="562"/>
                  </a:lnTo>
                  <a:lnTo>
                    <a:pt x="71" y="502"/>
                  </a:lnTo>
                  <a:lnTo>
                    <a:pt x="23" y="461"/>
                  </a:lnTo>
                  <a:lnTo>
                    <a:pt x="5" y="431"/>
                  </a:lnTo>
                  <a:lnTo>
                    <a:pt x="0" y="30"/>
                  </a:lnTo>
                </a:path>
              </a:pathLst>
            </a:custGeom>
            <a:solidFill>
              <a:srgbClr val="C0504D">
                <a:lumMod val="50000"/>
              </a:srgbClr>
            </a:solidFill>
            <a:ln w="12700">
              <a:solidFill>
                <a:sysClr val="windowText" lastClr="000000"/>
              </a:solidFill>
              <a:prstDash val="solid"/>
              <a:round/>
              <a:headEnd/>
              <a:tailEnd/>
            </a:ln>
          </p:spPr>
          <p:txBody>
            <a:bodyPr anchor="ctr"/>
            <a:lstStyle/>
            <a:p>
              <a:pPr marL="0" marR="0" lvl="0" indent="0" defTabSz="54423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Arial" pitchFamily="34" charset="0"/>
              </a:endParaRPr>
            </a:p>
            <a:p>
              <a:pPr marL="0" marR="0" lvl="0" indent="0" defTabSz="54423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Arial" pitchFamily="34" charset="0"/>
                </a:rPr>
                <a:t>  -0.3%</a:t>
              </a:r>
            </a:p>
          </p:txBody>
        </p:sp>
        <p:sp>
          <p:nvSpPr>
            <p:cNvPr id="27" name="Freeform 45">
              <a:extLst>
                <a:ext uri="{FF2B5EF4-FFF2-40B4-BE49-F238E27FC236}">
                  <a16:creationId xmlns:a16="http://schemas.microsoft.com/office/drawing/2014/main" id="{37A40822-F009-4AB9-B9AC-86C56E815AC5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3404" y="2659989"/>
              <a:ext cx="672842" cy="693872"/>
            </a:xfrm>
            <a:custGeom>
              <a:avLst/>
              <a:gdLst/>
              <a:ahLst/>
              <a:cxnLst>
                <a:cxn ang="0">
                  <a:pos x="703" y="1766"/>
                </a:cxn>
                <a:cxn ang="0">
                  <a:pos x="584" y="1707"/>
                </a:cxn>
                <a:cxn ang="0">
                  <a:pos x="538" y="1542"/>
                </a:cxn>
                <a:cxn ang="0">
                  <a:pos x="567" y="1483"/>
                </a:cxn>
                <a:cxn ang="0">
                  <a:pos x="513" y="1400"/>
                </a:cxn>
                <a:cxn ang="0">
                  <a:pos x="508" y="1276"/>
                </a:cxn>
                <a:cxn ang="0">
                  <a:pos x="407" y="1187"/>
                </a:cxn>
                <a:cxn ang="0">
                  <a:pos x="295" y="1070"/>
                </a:cxn>
                <a:cxn ang="0">
                  <a:pos x="189" y="1016"/>
                </a:cxn>
                <a:cxn ang="0">
                  <a:pos x="171" y="986"/>
                </a:cxn>
                <a:cxn ang="0">
                  <a:pos x="89" y="956"/>
                </a:cxn>
                <a:cxn ang="0">
                  <a:pos x="41" y="910"/>
                </a:cxn>
                <a:cxn ang="0">
                  <a:pos x="53" y="733"/>
                </a:cxn>
                <a:cxn ang="0">
                  <a:pos x="71" y="649"/>
                </a:cxn>
                <a:cxn ang="0">
                  <a:pos x="0" y="579"/>
                </a:cxn>
                <a:cxn ang="0">
                  <a:pos x="29" y="508"/>
                </a:cxn>
                <a:cxn ang="0">
                  <a:pos x="118" y="401"/>
                </a:cxn>
                <a:cxn ang="0">
                  <a:pos x="165" y="366"/>
                </a:cxn>
                <a:cxn ang="0">
                  <a:pos x="178" y="130"/>
                </a:cxn>
                <a:cxn ang="0">
                  <a:pos x="224" y="119"/>
                </a:cxn>
                <a:cxn ang="0">
                  <a:pos x="313" y="119"/>
                </a:cxn>
                <a:cxn ang="0">
                  <a:pos x="531" y="5"/>
                </a:cxn>
                <a:cxn ang="0">
                  <a:pos x="567" y="12"/>
                </a:cxn>
                <a:cxn ang="0">
                  <a:pos x="556" y="71"/>
                </a:cxn>
                <a:cxn ang="0">
                  <a:pos x="538" y="142"/>
                </a:cxn>
                <a:cxn ang="0">
                  <a:pos x="620" y="119"/>
                </a:cxn>
                <a:cxn ang="0">
                  <a:pos x="685" y="142"/>
                </a:cxn>
                <a:cxn ang="0">
                  <a:pos x="738" y="172"/>
                </a:cxn>
                <a:cxn ang="0">
                  <a:pos x="774" y="230"/>
                </a:cxn>
                <a:cxn ang="0">
                  <a:pos x="1058" y="295"/>
                </a:cxn>
                <a:cxn ang="0">
                  <a:pos x="1146" y="342"/>
                </a:cxn>
                <a:cxn ang="0">
                  <a:pos x="1193" y="360"/>
                </a:cxn>
                <a:cxn ang="0">
                  <a:pos x="1235" y="342"/>
                </a:cxn>
                <a:cxn ang="0">
                  <a:pos x="1335" y="372"/>
                </a:cxn>
                <a:cxn ang="0">
                  <a:pos x="1347" y="396"/>
                </a:cxn>
                <a:cxn ang="0">
                  <a:pos x="1388" y="426"/>
                </a:cxn>
                <a:cxn ang="0">
                  <a:pos x="1447" y="484"/>
                </a:cxn>
                <a:cxn ang="0">
                  <a:pos x="1441" y="591"/>
                </a:cxn>
                <a:cxn ang="0">
                  <a:pos x="1494" y="585"/>
                </a:cxn>
                <a:cxn ang="0">
                  <a:pos x="1477" y="626"/>
                </a:cxn>
                <a:cxn ang="0">
                  <a:pos x="1530" y="697"/>
                </a:cxn>
                <a:cxn ang="0">
                  <a:pos x="1464" y="761"/>
                </a:cxn>
                <a:cxn ang="0">
                  <a:pos x="1411" y="898"/>
                </a:cxn>
                <a:cxn ang="0">
                  <a:pos x="1423" y="928"/>
                </a:cxn>
                <a:cxn ang="0">
                  <a:pos x="1512" y="815"/>
                </a:cxn>
                <a:cxn ang="0">
                  <a:pos x="1583" y="761"/>
                </a:cxn>
                <a:cxn ang="0">
                  <a:pos x="1619" y="720"/>
                </a:cxn>
                <a:cxn ang="0">
                  <a:pos x="1624" y="667"/>
                </a:cxn>
                <a:cxn ang="0">
                  <a:pos x="1642" y="632"/>
                </a:cxn>
                <a:cxn ang="0">
                  <a:pos x="1666" y="596"/>
                </a:cxn>
                <a:cxn ang="0">
                  <a:pos x="1690" y="614"/>
                </a:cxn>
                <a:cxn ang="0">
                  <a:pos x="1649" y="761"/>
                </a:cxn>
                <a:cxn ang="0">
                  <a:pos x="1613" y="827"/>
                </a:cxn>
                <a:cxn ang="0">
                  <a:pos x="1578" y="933"/>
                </a:cxn>
                <a:cxn ang="0">
                  <a:pos x="1578" y="1057"/>
                </a:cxn>
                <a:cxn ang="0">
                  <a:pos x="1530" y="1116"/>
                </a:cxn>
                <a:cxn ang="0">
                  <a:pos x="1542" y="1276"/>
                </a:cxn>
                <a:cxn ang="0">
                  <a:pos x="1494" y="1394"/>
                </a:cxn>
                <a:cxn ang="0">
                  <a:pos x="1560" y="1648"/>
                </a:cxn>
                <a:cxn ang="0">
                  <a:pos x="1553" y="1684"/>
                </a:cxn>
                <a:cxn ang="0">
                  <a:pos x="1553" y="1748"/>
                </a:cxn>
              </a:cxnLst>
              <a:rect l="0" t="0" r="r" b="b"/>
              <a:pathLst>
                <a:path w="1690" h="1801">
                  <a:moveTo>
                    <a:pt x="715" y="1801"/>
                  </a:moveTo>
                  <a:lnTo>
                    <a:pt x="703" y="1766"/>
                  </a:lnTo>
                  <a:lnTo>
                    <a:pt x="673" y="1742"/>
                  </a:lnTo>
                  <a:lnTo>
                    <a:pt x="584" y="1707"/>
                  </a:lnTo>
                  <a:lnTo>
                    <a:pt x="556" y="1595"/>
                  </a:lnTo>
                  <a:lnTo>
                    <a:pt x="538" y="1542"/>
                  </a:lnTo>
                  <a:lnTo>
                    <a:pt x="561" y="1506"/>
                  </a:lnTo>
                  <a:lnTo>
                    <a:pt x="567" y="1483"/>
                  </a:lnTo>
                  <a:lnTo>
                    <a:pt x="531" y="1448"/>
                  </a:lnTo>
                  <a:lnTo>
                    <a:pt x="513" y="1400"/>
                  </a:lnTo>
                  <a:lnTo>
                    <a:pt x="508" y="1329"/>
                  </a:lnTo>
                  <a:lnTo>
                    <a:pt x="508" y="1276"/>
                  </a:lnTo>
                  <a:lnTo>
                    <a:pt x="496" y="1252"/>
                  </a:lnTo>
                  <a:lnTo>
                    <a:pt x="407" y="1187"/>
                  </a:lnTo>
                  <a:lnTo>
                    <a:pt x="325" y="1128"/>
                  </a:lnTo>
                  <a:lnTo>
                    <a:pt x="295" y="1070"/>
                  </a:lnTo>
                  <a:lnTo>
                    <a:pt x="206" y="1027"/>
                  </a:lnTo>
                  <a:lnTo>
                    <a:pt x="189" y="1016"/>
                  </a:lnTo>
                  <a:lnTo>
                    <a:pt x="183" y="999"/>
                  </a:lnTo>
                  <a:lnTo>
                    <a:pt x="171" y="986"/>
                  </a:lnTo>
                  <a:lnTo>
                    <a:pt x="100" y="974"/>
                  </a:lnTo>
                  <a:lnTo>
                    <a:pt x="89" y="956"/>
                  </a:lnTo>
                  <a:lnTo>
                    <a:pt x="59" y="933"/>
                  </a:lnTo>
                  <a:lnTo>
                    <a:pt x="41" y="910"/>
                  </a:lnTo>
                  <a:lnTo>
                    <a:pt x="41" y="804"/>
                  </a:lnTo>
                  <a:lnTo>
                    <a:pt x="53" y="733"/>
                  </a:lnTo>
                  <a:lnTo>
                    <a:pt x="47" y="697"/>
                  </a:lnTo>
                  <a:lnTo>
                    <a:pt x="71" y="649"/>
                  </a:lnTo>
                  <a:lnTo>
                    <a:pt x="41" y="603"/>
                  </a:lnTo>
                  <a:lnTo>
                    <a:pt x="0" y="579"/>
                  </a:lnTo>
                  <a:lnTo>
                    <a:pt x="18" y="514"/>
                  </a:lnTo>
                  <a:lnTo>
                    <a:pt x="29" y="508"/>
                  </a:lnTo>
                  <a:lnTo>
                    <a:pt x="36" y="472"/>
                  </a:lnTo>
                  <a:lnTo>
                    <a:pt x="118" y="401"/>
                  </a:lnTo>
                  <a:lnTo>
                    <a:pt x="142" y="390"/>
                  </a:lnTo>
                  <a:lnTo>
                    <a:pt x="165" y="366"/>
                  </a:lnTo>
                  <a:lnTo>
                    <a:pt x="160" y="147"/>
                  </a:lnTo>
                  <a:lnTo>
                    <a:pt x="178" y="130"/>
                  </a:lnTo>
                  <a:lnTo>
                    <a:pt x="195" y="101"/>
                  </a:lnTo>
                  <a:lnTo>
                    <a:pt x="224" y="119"/>
                  </a:lnTo>
                  <a:lnTo>
                    <a:pt x="266" y="124"/>
                  </a:lnTo>
                  <a:lnTo>
                    <a:pt x="313" y="119"/>
                  </a:lnTo>
                  <a:lnTo>
                    <a:pt x="389" y="76"/>
                  </a:lnTo>
                  <a:lnTo>
                    <a:pt x="531" y="5"/>
                  </a:lnTo>
                  <a:lnTo>
                    <a:pt x="556" y="0"/>
                  </a:lnTo>
                  <a:lnTo>
                    <a:pt x="567" y="12"/>
                  </a:lnTo>
                  <a:lnTo>
                    <a:pt x="567" y="48"/>
                  </a:lnTo>
                  <a:lnTo>
                    <a:pt x="556" y="71"/>
                  </a:lnTo>
                  <a:lnTo>
                    <a:pt x="549" y="89"/>
                  </a:lnTo>
                  <a:lnTo>
                    <a:pt x="538" y="142"/>
                  </a:lnTo>
                  <a:lnTo>
                    <a:pt x="591" y="119"/>
                  </a:lnTo>
                  <a:lnTo>
                    <a:pt x="620" y="119"/>
                  </a:lnTo>
                  <a:lnTo>
                    <a:pt x="650" y="147"/>
                  </a:lnTo>
                  <a:lnTo>
                    <a:pt x="685" y="142"/>
                  </a:lnTo>
                  <a:lnTo>
                    <a:pt x="703" y="165"/>
                  </a:lnTo>
                  <a:lnTo>
                    <a:pt x="738" y="172"/>
                  </a:lnTo>
                  <a:lnTo>
                    <a:pt x="762" y="188"/>
                  </a:lnTo>
                  <a:lnTo>
                    <a:pt x="774" y="230"/>
                  </a:lnTo>
                  <a:lnTo>
                    <a:pt x="792" y="242"/>
                  </a:lnTo>
                  <a:lnTo>
                    <a:pt x="1058" y="295"/>
                  </a:lnTo>
                  <a:lnTo>
                    <a:pt x="1093" y="295"/>
                  </a:lnTo>
                  <a:lnTo>
                    <a:pt x="1146" y="342"/>
                  </a:lnTo>
                  <a:lnTo>
                    <a:pt x="1187" y="342"/>
                  </a:lnTo>
                  <a:lnTo>
                    <a:pt x="1193" y="360"/>
                  </a:lnTo>
                  <a:lnTo>
                    <a:pt x="1211" y="348"/>
                  </a:lnTo>
                  <a:lnTo>
                    <a:pt x="1235" y="342"/>
                  </a:lnTo>
                  <a:lnTo>
                    <a:pt x="1294" y="355"/>
                  </a:lnTo>
                  <a:lnTo>
                    <a:pt x="1335" y="372"/>
                  </a:lnTo>
                  <a:lnTo>
                    <a:pt x="1353" y="383"/>
                  </a:lnTo>
                  <a:lnTo>
                    <a:pt x="1347" y="396"/>
                  </a:lnTo>
                  <a:lnTo>
                    <a:pt x="1347" y="413"/>
                  </a:lnTo>
                  <a:lnTo>
                    <a:pt x="1388" y="426"/>
                  </a:lnTo>
                  <a:lnTo>
                    <a:pt x="1441" y="449"/>
                  </a:lnTo>
                  <a:lnTo>
                    <a:pt x="1447" y="484"/>
                  </a:lnTo>
                  <a:lnTo>
                    <a:pt x="1429" y="585"/>
                  </a:lnTo>
                  <a:lnTo>
                    <a:pt x="1441" y="591"/>
                  </a:lnTo>
                  <a:lnTo>
                    <a:pt x="1489" y="579"/>
                  </a:lnTo>
                  <a:lnTo>
                    <a:pt x="1494" y="585"/>
                  </a:lnTo>
                  <a:lnTo>
                    <a:pt x="1494" y="608"/>
                  </a:lnTo>
                  <a:lnTo>
                    <a:pt x="1477" y="626"/>
                  </a:lnTo>
                  <a:lnTo>
                    <a:pt x="1489" y="667"/>
                  </a:lnTo>
                  <a:lnTo>
                    <a:pt x="1530" y="697"/>
                  </a:lnTo>
                  <a:lnTo>
                    <a:pt x="1524" y="703"/>
                  </a:lnTo>
                  <a:lnTo>
                    <a:pt x="1464" y="761"/>
                  </a:lnTo>
                  <a:lnTo>
                    <a:pt x="1429" y="845"/>
                  </a:lnTo>
                  <a:lnTo>
                    <a:pt x="1411" y="898"/>
                  </a:lnTo>
                  <a:lnTo>
                    <a:pt x="1406" y="915"/>
                  </a:lnTo>
                  <a:lnTo>
                    <a:pt x="1423" y="928"/>
                  </a:lnTo>
                  <a:lnTo>
                    <a:pt x="1464" y="903"/>
                  </a:lnTo>
                  <a:lnTo>
                    <a:pt x="1512" y="815"/>
                  </a:lnTo>
                  <a:lnTo>
                    <a:pt x="1560" y="774"/>
                  </a:lnTo>
                  <a:lnTo>
                    <a:pt x="1583" y="761"/>
                  </a:lnTo>
                  <a:lnTo>
                    <a:pt x="1595" y="744"/>
                  </a:lnTo>
                  <a:lnTo>
                    <a:pt x="1619" y="720"/>
                  </a:lnTo>
                  <a:lnTo>
                    <a:pt x="1624" y="697"/>
                  </a:lnTo>
                  <a:lnTo>
                    <a:pt x="1624" y="667"/>
                  </a:lnTo>
                  <a:lnTo>
                    <a:pt x="1631" y="644"/>
                  </a:lnTo>
                  <a:lnTo>
                    <a:pt x="1642" y="632"/>
                  </a:lnTo>
                  <a:lnTo>
                    <a:pt x="1654" y="608"/>
                  </a:lnTo>
                  <a:lnTo>
                    <a:pt x="1666" y="596"/>
                  </a:lnTo>
                  <a:lnTo>
                    <a:pt x="1684" y="596"/>
                  </a:lnTo>
                  <a:lnTo>
                    <a:pt x="1690" y="614"/>
                  </a:lnTo>
                  <a:lnTo>
                    <a:pt x="1690" y="662"/>
                  </a:lnTo>
                  <a:lnTo>
                    <a:pt x="1649" y="761"/>
                  </a:lnTo>
                  <a:lnTo>
                    <a:pt x="1624" y="791"/>
                  </a:lnTo>
                  <a:lnTo>
                    <a:pt x="1613" y="827"/>
                  </a:lnTo>
                  <a:lnTo>
                    <a:pt x="1619" y="845"/>
                  </a:lnTo>
                  <a:lnTo>
                    <a:pt x="1578" y="933"/>
                  </a:lnTo>
                  <a:lnTo>
                    <a:pt x="1578" y="1004"/>
                  </a:lnTo>
                  <a:lnTo>
                    <a:pt x="1578" y="1057"/>
                  </a:lnTo>
                  <a:lnTo>
                    <a:pt x="1535" y="1098"/>
                  </a:lnTo>
                  <a:lnTo>
                    <a:pt x="1530" y="1116"/>
                  </a:lnTo>
                  <a:lnTo>
                    <a:pt x="1542" y="1176"/>
                  </a:lnTo>
                  <a:lnTo>
                    <a:pt x="1542" y="1276"/>
                  </a:lnTo>
                  <a:lnTo>
                    <a:pt x="1530" y="1293"/>
                  </a:lnTo>
                  <a:lnTo>
                    <a:pt x="1494" y="1394"/>
                  </a:lnTo>
                  <a:lnTo>
                    <a:pt x="1518" y="1547"/>
                  </a:lnTo>
                  <a:lnTo>
                    <a:pt x="1560" y="1648"/>
                  </a:lnTo>
                  <a:lnTo>
                    <a:pt x="1548" y="1666"/>
                  </a:lnTo>
                  <a:lnTo>
                    <a:pt x="1553" y="1684"/>
                  </a:lnTo>
                  <a:lnTo>
                    <a:pt x="1548" y="1701"/>
                  </a:lnTo>
                  <a:lnTo>
                    <a:pt x="1553" y="1748"/>
                  </a:lnTo>
                  <a:lnTo>
                    <a:pt x="715" y="1801"/>
                  </a:lnTo>
                  <a:close/>
                </a:path>
              </a:pathLst>
            </a:custGeom>
            <a:solidFill>
              <a:srgbClr val="C0504D">
                <a:lumMod val="60000"/>
                <a:lumOff val="40000"/>
              </a:srgbClr>
            </a:solidFill>
            <a:ln w="12700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 anchor="ctr"/>
            <a:lstStyle/>
            <a:p>
              <a:pPr marL="0" marR="0" lvl="0" indent="0" algn="ctr" defTabSz="54423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Arial" pitchFamily="34" charset="0"/>
                </a:rPr>
                <a:t>0.1%</a:t>
              </a:r>
            </a:p>
          </p:txBody>
        </p:sp>
        <p:sp>
          <p:nvSpPr>
            <p:cNvPr id="28" name="Freeform 48">
              <a:extLst>
                <a:ext uri="{FF2B5EF4-FFF2-40B4-BE49-F238E27FC236}">
                  <a16:creationId xmlns:a16="http://schemas.microsoft.com/office/drawing/2014/main" id="{BBF8C2F0-1622-4332-A945-1261D98AE3E2}"/>
                </a:ext>
              </a:extLst>
            </p:cNvPr>
            <p:cNvSpPr>
              <a:spLocks/>
            </p:cNvSpPr>
            <p:nvPr/>
          </p:nvSpPr>
          <p:spPr bwMode="auto">
            <a:xfrm>
              <a:off x="5052007" y="3332975"/>
              <a:ext cx="510349" cy="872562"/>
            </a:xfrm>
            <a:custGeom>
              <a:avLst/>
              <a:gdLst/>
              <a:ahLst/>
              <a:cxnLst>
                <a:cxn ang="0">
                  <a:pos x="213" y="53"/>
                </a:cxn>
                <a:cxn ang="0">
                  <a:pos x="290" y="118"/>
                </a:cxn>
                <a:cxn ang="0">
                  <a:pos x="348" y="189"/>
                </a:cxn>
                <a:cxn ang="0">
                  <a:pos x="372" y="296"/>
                </a:cxn>
                <a:cxn ang="0">
                  <a:pos x="331" y="355"/>
                </a:cxn>
                <a:cxn ang="0">
                  <a:pos x="277" y="450"/>
                </a:cxn>
                <a:cxn ang="0">
                  <a:pos x="213" y="485"/>
                </a:cxn>
                <a:cxn ang="0">
                  <a:pos x="118" y="503"/>
                </a:cxn>
                <a:cxn ang="0">
                  <a:pos x="107" y="580"/>
                </a:cxn>
                <a:cxn ang="0">
                  <a:pos x="153" y="644"/>
                </a:cxn>
                <a:cxn ang="0">
                  <a:pos x="95" y="804"/>
                </a:cxn>
                <a:cxn ang="0">
                  <a:pos x="36" y="863"/>
                </a:cxn>
                <a:cxn ang="0">
                  <a:pos x="18" y="928"/>
                </a:cxn>
                <a:cxn ang="0">
                  <a:pos x="0" y="988"/>
                </a:cxn>
                <a:cxn ang="0">
                  <a:pos x="29" y="1135"/>
                </a:cxn>
                <a:cxn ang="0">
                  <a:pos x="130" y="1270"/>
                </a:cxn>
                <a:cxn ang="0">
                  <a:pos x="242" y="1365"/>
                </a:cxn>
                <a:cxn ang="0">
                  <a:pos x="313" y="1531"/>
                </a:cxn>
                <a:cxn ang="0">
                  <a:pos x="366" y="1483"/>
                </a:cxn>
                <a:cxn ang="0">
                  <a:pos x="455" y="1548"/>
                </a:cxn>
                <a:cxn ang="0">
                  <a:pos x="449" y="1655"/>
                </a:cxn>
                <a:cxn ang="0">
                  <a:pos x="378" y="1749"/>
                </a:cxn>
                <a:cxn ang="0">
                  <a:pos x="449" y="1850"/>
                </a:cxn>
                <a:cxn ang="0">
                  <a:pos x="584" y="1921"/>
                </a:cxn>
                <a:cxn ang="0">
                  <a:pos x="691" y="2068"/>
                </a:cxn>
                <a:cxn ang="0">
                  <a:pos x="721" y="2121"/>
                </a:cxn>
                <a:cxn ang="0">
                  <a:pos x="691" y="2162"/>
                </a:cxn>
                <a:cxn ang="0">
                  <a:pos x="774" y="2269"/>
                </a:cxn>
                <a:cxn ang="0">
                  <a:pos x="797" y="2246"/>
                </a:cxn>
                <a:cxn ang="0">
                  <a:pos x="822" y="2186"/>
                </a:cxn>
                <a:cxn ang="0">
                  <a:pos x="916" y="2175"/>
                </a:cxn>
                <a:cxn ang="0">
                  <a:pos x="992" y="2228"/>
                </a:cxn>
                <a:cxn ang="0">
                  <a:pos x="1022" y="2127"/>
                </a:cxn>
                <a:cxn ang="0">
                  <a:pos x="1046" y="2068"/>
                </a:cxn>
                <a:cxn ang="0">
                  <a:pos x="1147" y="2027"/>
                </a:cxn>
                <a:cxn ang="0">
                  <a:pos x="1117" y="1974"/>
                </a:cxn>
                <a:cxn ang="0">
                  <a:pos x="1134" y="1932"/>
                </a:cxn>
                <a:cxn ang="0">
                  <a:pos x="1140" y="1909"/>
                </a:cxn>
                <a:cxn ang="0">
                  <a:pos x="1134" y="1873"/>
                </a:cxn>
                <a:cxn ang="0">
                  <a:pos x="1152" y="1743"/>
                </a:cxn>
                <a:cxn ang="0">
                  <a:pos x="1235" y="1630"/>
                </a:cxn>
                <a:cxn ang="0">
                  <a:pos x="1276" y="1525"/>
                </a:cxn>
                <a:cxn ang="0">
                  <a:pos x="1229" y="1365"/>
                </a:cxn>
                <a:cxn ang="0">
                  <a:pos x="1235" y="1282"/>
                </a:cxn>
                <a:cxn ang="0">
                  <a:pos x="1164" y="301"/>
                </a:cxn>
                <a:cxn ang="0">
                  <a:pos x="1140" y="273"/>
                </a:cxn>
                <a:cxn ang="0">
                  <a:pos x="1104" y="154"/>
                </a:cxn>
                <a:cxn ang="0">
                  <a:pos x="1051" y="71"/>
                </a:cxn>
              </a:cxnLst>
              <a:rect l="0" t="0" r="r" b="b"/>
              <a:pathLst>
                <a:path w="1276" h="2269">
                  <a:moveTo>
                    <a:pt x="1051" y="0"/>
                  </a:moveTo>
                  <a:lnTo>
                    <a:pt x="213" y="53"/>
                  </a:lnTo>
                  <a:lnTo>
                    <a:pt x="224" y="77"/>
                  </a:lnTo>
                  <a:lnTo>
                    <a:pt x="290" y="118"/>
                  </a:lnTo>
                  <a:lnTo>
                    <a:pt x="295" y="154"/>
                  </a:lnTo>
                  <a:lnTo>
                    <a:pt x="348" y="189"/>
                  </a:lnTo>
                  <a:lnTo>
                    <a:pt x="372" y="260"/>
                  </a:lnTo>
                  <a:lnTo>
                    <a:pt x="372" y="296"/>
                  </a:lnTo>
                  <a:lnTo>
                    <a:pt x="348" y="337"/>
                  </a:lnTo>
                  <a:lnTo>
                    <a:pt x="331" y="355"/>
                  </a:lnTo>
                  <a:lnTo>
                    <a:pt x="331" y="390"/>
                  </a:lnTo>
                  <a:lnTo>
                    <a:pt x="277" y="450"/>
                  </a:lnTo>
                  <a:lnTo>
                    <a:pt x="224" y="468"/>
                  </a:lnTo>
                  <a:lnTo>
                    <a:pt x="213" y="485"/>
                  </a:lnTo>
                  <a:lnTo>
                    <a:pt x="148" y="485"/>
                  </a:lnTo>
                  <a:lnTo>
                    <a:pt x="118" y="503"/>
                  </a:lnTo>
                  <a:lnTo>
                    <a:pt x="100" y="544"/>
                  </a:lnTo>
                  <a:lnTo>
                    <a:pt x="107" y="580"/>
                  </a:lnTo>
                  <a:lnTo>
                    <a:pt x="142" y="615"/>
                  </a:lnTo>
                  <a:lnTo>
                    <a:pt x="153" y="644"/>
                  </a:lnTo>
                  <a:lnTo>
                    <a:pt x="142" y="704"/>
                  </a:lnTo>
                  <a:lnTo>
                    <a:pt x="95" y="804"/>
                  </a:lnTo>
                  <a:lnTo>
                    <a:pt x="47" y="833"/>
                  </a:lnTo>
                  <a:lnTo>
                    <a:pt x="36" y="863"/>
                  </a:lnTo>
                  <a:lnTo>
                    <a:pt x="36" y="899"/>
                  </a:lnTo>
                  <a:lnTo>
                    <a:pt x="18" y="928"/>
                  </a:lnTo>
                  <a:lnTo>
                    <a:pt x="18" y="952"/>
                  </a:lnTo>
                  <a:lnTo>
                    <a:pt x="0" y="988"/>
                  </a:lnTo>
                  <a:lnTo>
                    <a:pt x="6" y="1064"/>
                  </a:lnTo>
                  <a:lnTo>
                    <a:pt x="29" y="1135"/>
                  </a:lnTo>
                  <a:lnTo>
                    <a:pt x="36" y="1164"/>
                  </a:lnTo>
                  <a:lnTo>
                    <a:pt x="130" y="1270"/>
                  </a:lnTo>
                  <a:lnTo>
                    <a:pt x="219" y="1341"/>
                  </a:lnTo>
                  <a:lnTo>
                    <a:pt x="242" y="1365"/>
                  </a:lnTo>
                  <a:lnTo>
                    <a:pt x="295" y="1513"/>
                  </a:lnTo>
                  <a:lnTo>
                    <a:pt x="313" y="1531"/>
                  </a:lnTo>
                  <a:lnTo>
                    <a:pt x="343" y="1501"/>
                  </a:lnTo>
                  <a:lnTo>
                    <a:pt x="366" y="1483"/>
                  </a:lnTo>
                  <a:lnTo>
                    <a:pt x="443" y="1525"/>
                  </a:lnTo>
                  <a:lnTo>
                    <a:pt x="455" y="1548"/>
                  </a:lnTo>
                  <a:lnTo>
                    <a:pt x="437" y="1602"/>
                  </a:lnTo>
                  <a:lnTo>
                    <a:pt x="449" y="1655"/>
                  </a:lnTo>
                  <a:lnTo>
                    <a:pt x="389" y="1726"/>
                  </a:lnTo>
                  <a:lnTo>
                    <a:pt x="378" y="1749"/>
                  </a:lnTo>
                  <a:lnTo>
                    <a:pt x="402" y="1797"/>
                  </a:lnTo>
                  <a:lnTo>
                    <a:pt x="449" y="1850"/>
                  </a:lnTo>
                  <a:lnTo>
                    <a:pt x="538" y="1903"/>
                  </a:lnTo>
                  <a:lnTo>
                    <a:pt x="584" y="1921"/>
                  </a:lnTo>
                  <a:lnTo>
                    <a:pt x="673" y="1997"/>
                  </a:lnTo>
                  <a:lnTo>
                    <a:pt x="691" y="2068"/>
                  </a:lnTo>
                  <a:lnTo>
                    <a:pt x="721" y="2104"/>
                  </a:lnTo>
                  <a:lnTo>
                    <a:pt x="721" y="2121"/>
                  </a:lnTo>
                  <a:lnTo>
                    <a:pt x="698" y="2145"/>
                  </a:lnTo>
                  <a:lnTo>
                    <a:pt x="691" y="2162"/>
                  </a:lnTo>
                  <a:lnTo>
                    <a:pt x="762" y="2269"/>
                  </a:lnTo>
                  <a:lnTo>
                    <a:pt x="774" y="2269"/>
                  </a:lnTo>
                  <a:lnTo>
                    <a:pt x="774" y="2246"/>
                  </a:lnTo>
                  <a:lnTo>
                    <a:pt x="797" y="2246"/>
                  </a:lnTo>
                  <a:lnTo>
                    <a:pt x="804" y="2257"/>
                  </a:lnTo>
                  <a:lnTo>
                    <a:pt x="822" y="2186"/>
                  </a:lnTo>
                  <a:lnTo>
                    <a:pt x="863" y="2168"/>
                  </a:lnTo>
                  <a:lnTo>
                    <a:pt x="916" y="2175"/>
                  </a:lnTo>
                  <a:lnTo>
                    <a:pt x="957" y="2198"/>
                  </a:lnTo>
                  <a:lnTo>
                    <a:pt x="992" y="2228"/>
                  </a:lnTo>
                  <a:lnTo>
                    <a:pt x="1040" y="2203"/>
                  </a:lnTo>
                  <a:lnTo>
                    <a:pt x="1022" y="2127"/>
                  </a:lnTo>
                  <a:lnTo>
                    <a:pt x="1016" y="2079"/>
                  </a:lnTo>
                  <a:lnTo>
                    <a:pt x="1046" y="2068"/>
                  </a:lnTo>
                  <a:lnTo>
                    <a:pt x="1140" y="2038"/>
                  </a:lnTo>
                  <a:lnTo>
                    <a:pt x="1147" y="2027"/>
                  </a:lnTo>
                  <a:lnTo>
                    <a:pt x="1117" y="1992"/>
                  </a:lnTo>
                  <a:lnTo>
                    <a:pt x="1117" y="1974"/>
                  </a:lnTo>
                  <a:lnTo>
                    <a:pt x="1122" y="1967"/>
                  </a:lnTo>
                  <a:lnTo>
                    <a:pt x="1134" y="1932"/>
                  </a:lnTo>
                  <a:lnTo>
                    <a:pt x="1147" y="1914"/>
                  </a:lnTo>
                  <a:lnTo>
                    <a:pt x="1140" y="1909"/>
                  </a:lnTo>
                  <a:lnTo>
                    <a:pt x="1134" y="1896"/>
                  </a:lnTo>
                  <a:lnTo>
                    <a:pt x="1134" y="1873"/>
                  </a:lnTo>
                  <a:lnTo>
                    <a:pt x="1152" y="1802"/>
                  </a:lnTo>
                  <a:lnTo>
                    <a:pt x="1152" y="1743"/>
                  </a:lnTo>
                  <a:lnTo>
                    <a:pt x="1205" y="1696"/>
                  </a:lnTo>
                  <a:lnTo>
                    <a:pt x="1235" y="1630"/>
                  </a:lnTo>
                  <a:lnTo>
                    <a:pt x="1235" y="1607"/>
                  </a:lnTo>
                  <a:lnTo>
                    <a:pt x="1276" y="1525"/>
                  </a:lnTo>
                  <a:lnTo>
                    <a:pt x="1264" y="1442"/>
                  </a:lnTo>
                  <a:lnTo>
                    <a:pt x="1229" y="1365"/>
                  </a:lnTo>
                  <a:lnTo>
                    <a:pt x="1241" y="1318"/>
                  </a:lnTo>
                  <a:lnTo>
                    <a:pt x="1235" y="1282"/>
                  </a:lnTo>
                  <a:lnTo>
                    <a:pt x="1246" y="1265"/>
                  </a:lnTo>
                  <a:lnTo>
                    <a:pt x="1164" y="301"/>
                  </a:lnTo>
                  <a:lnTo>
                    <a:pt x="1152" y="296"/>
                  </a:lnTo>
                  <a:lnTo>
                    <a:pt x="1140" y="273"/>
                  </a:lnTo>
                  <a:lnTo>
                    <a:pt x="1122" y="184"/>
                  </a:lnTo>
                  <a:lnTo>
                    <a:pt x="1104" y="154"/>
                  </a:lnTo>
                  <a:lnTo>
                    <a:pt x="1081" y="131"/>
                  </a:lnTo>
                  <a:lnTo>
                    <a:pt x="1051" y="71"/>
                  </a:lnTo>
                  <a:lnTo>
                    <a:pt x="1051" y="0"/>
                  </a:lnTo>
                </a:path>
              </a:pathLst>
            </a:custGeom>
            <a:solidFill>
              <a:srgbClr val="C0504D">
                <a:lumMod val="50000"/>
              </a:srgbClr>
            </a:solidFill>
            <a:ln w="12700">
              <a:solidFill>
                <a:sysClr val="windowText" lastClr="000000"/>
              </a:solidFill>
              <a:prstDash val="solid"/>
              <a:round/>
              <a:headEnd/>
              <a:tailEnd/>
            </a:ln>
          </p:spPr>
          <p:txBody>
            <a:bodyPr lIns="0" rIns="0" anchor="ctr"/>
            <a:lstStyle/>
            <a:p>
              <a:pPr marL="0" marR="0" lvl="0" indent="0" algn="ctr" defTabSz="54423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Arial" pitchFamily="34" charset="0"/>
                </a:rPr>
                <a:t>-0.6%</a:t>
              </a:r>
            </a:p>
          </p:txBody>
        </p:sp>
        <p:grpSp>
          <p:nvGrpSpPr>
            <p:cNvPr id="29" name="Group 129">
              <a:extLst>
                <a:ext uri="{FF2B5EF4-FFF2-40B4-BE49-F238E27FC236}">
                  <a16:creationId xmlns:a16="http://schemas.microsoft.com/office/drawing/2014/main" id="{8755B484-EC89-4D3C-8749-0308112E2B76}"/>
                </a:ext>
              </a:extLst>
            </p:cNvPr>
            <p:cNvGrpSpPr/>
            <p:nvPr/>
          </p:nvGrpSpPr>
          <p:grpSpPr>
            <a:xfrm>
              <a:off x="5126633" y="2557881"/>
              <a:ext cx="992051" cy="912013"/>
              <a:chOff x="5421314" y="2084388"/>
              <a:chExt cx="1308418" cy="1247776"/>
            </a:xfrm>
            <a:solidFill>
              <a:srgbClr val="C0504D">
                <a:lumMod val="60000"/>
                <a:lumOff val="40000"/>
              </a:srgbClr>
            </a:solidFill>
          </p:grpSpPr>
          <p:sp>
            <p:nvSpPr>
              <p:cNvPr id="95" name="Freeform 49">
                <a:extLst>
                  <a:ext uri="{FF2B5EF4-FFF2-40B4-BE49-F238E27FC236}">
                    <a16:creationId xmlns:a16="http://schemas.microsoft.com/office/drawing/2014/main" id="{AB371DB6-4C8A-4729-AD35-0F782CA529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38850" y="2387600"/>
                <a:ext cx="690882" cy="944564"/>
              </a:xfrm>
              <a:custGeom>
                <a:avLst/>
                <a:gdLst/>
                <a:ahLst/>
                <a:cxnLst>
                  <a:cxn ang="0">
                    <a:pos x="620" y="1638"/>
                  </a:cxn>
                  <a:cxn ang="0">
                    <a:pos x="1016" y="1602"/>
                  </a:cxn>
                  <a:cxn ang="0">
                    <a:pos x="1069" y="1489"/>
                  </a:cxn>
                  <a:cxn ang="0">
                    <a:pos x="1081" y="1402"/>
                  </a:cxn>
                  <a:cxn ang="0">
                    <a:pos x="1152" y="1306"/>
                  </a:cxn>
                  <a:cxn ang="0">
                    <a:pos x="1158" y="1247"/>
                  </a:cxn>
                  <a:cxn ang="0">
                    <a:pos x="1193" y="1194"/>
                  </a:cxn>
                  <a:cxn ang="0">
                    <a:pos x="1216" y="1224"/>
                  </a:cxn>
                  <a:cxn ang="0">
                    <a:pos x="1241" y="1194"/>
                  </a:cxn>
                  <a:cxn ang="0">
                    <a:pos x="1234" y="1118"/>
                  </a:cxn>
                  <a:cxn ang="0">
                    <a:pos x="1223" y="999"/>
                  </a:cxn>
                  <a:cxn ang="0">
                    <a:pos x="1122" y="674"/>
                  </a:cxn>
                  <a:cxn ang="0">
                    <a:pos x="1004" y="669"/>
                  </a:cxn>
                  <a:cxn ang="0">
                    <a:pos x="856" y="864"/>
                  </a:cxn>
                  <a:cxn ang="0">
                    <a:pos x="838" y="857"/>
                  </a:cxn>
                  <a:cxn ang="0">
                    <a:pos x="780" y="828"/>
                  </a:cxn>
                  <a:cxn ang="0">
                    <a:pos x="780" y="728"/>
                  </a:cxn>
                  <a:cxn ang="0">
                    <a:pos x="851" y="669"/>
                  </a:cxn>
                  <a:cxn ang="0">
                    <a:pos x="863" y="621"/>
                  </a:cxn>
                  <a:cxn ang="0">
                    <a:pos x="892" y="574"/>
                  </a:cxn>
                  <a:cxn ang="0">
                    <a:pos x="916" y="426"/>
                  </a:cxn>
                  <a:cxn ang="0">
                    <a:pos x="886" y="350"/>
                  </a:cxn>
                  <a:cxn ang="0">
                    <a:pos x="845" y="291"/>
                  </a:cxn>
                  <a:cxn ang="0">
                    <a:pos x="886" y="255"/>
                  </a:cxn>
                  <a:cxn ang="0">
                    <a:pos x="851" y="167"/>
                  </a:cxn>
                  <a:cxn ang="0">
                    <a:pos x="714" y="114"/>
                  </a:cxn>
                  <a:cxn ang="0">
                    <a:pos x="608" y="66"/>
                  </a:cxn>
                  <a:cxn ang="0">
                    <a:pos x="496" y="36"/>
                  </a:cxn>
                  <a:cxn ang="0">
                    <a:pos x="432" y="30"/>
                  </a:cxn>
                  <a:cxn ang="0">
                    <a:pos x="366" y="96"/>
                  </a:cxn>
                  <a:cxn ang="0">
                    <a:pos x="366" y="160"/>
                  </a:cxn>
                  <a:cxn ang="0">
                    <a:pos x="389" y="178"/>
                  </a:cxn>
                  <a:cxn ang="0">
                    <a:pos x="348" y="196"/>
                  </a:cxn>
                  <a:cxn ang="0">
                    <a:pos x="307" y="243"/>
                  </a:cxn>
                  <a:cxn ang="0">
                    <a:pos x="295" y="320"/>
                  </a:cxn>
                  <a:cxn ang="0">
                    <a:pos x="277" y="414"/>
                  </a:cxn>
                  <a:cxn ang="0">
                    <a:pos x="236" y="396"/>
                  </a:cxn>
                  <a:cxn ang="0">
                    <a:pos x="236" y="314"/>
                  </a:cxn>
                  <a:cxn ang="0">
                    <a:pos x="236" y="284"/>
                  </a:cxn>
                  <a:cxn ang="0">
                    <a:pos x="201" y="320"/>
                  </a:cxn>
                  <a:cxn ang="0">
                    <a:pos x="183" y="385"/>
                  </a:cxn>
                  <a:cxn ang="0">
                    <a:pos x="123" y="414"/>
                  </a:cxn>
                  <a:cxn ang="0">
                    <a:pos x="106" y="467"/>
                  </a:cxn>
                  <a:cxn ang="0">
                    <a:pos x="70" y="568"/>
                  </a:cxn>
                  <a:cxn ang="0">
                    <a:pos x="59" y="687"/>
                  </a:cxn>
                  <a:cxn ang="0">
                    <a:pos x="17" y="769"/>
                  </a:cxn>
                  <a:cxn ang="0">
                    <a:pos x="47" y="893"/>
                  </a:cxn>
                  <a:cxn ang="0">
                    <a:pos x="52" y="994"/>
                  </a:cxn>
                  <a:cxn ang="0">
                    <a:pos x="153" y="1212"/>
                  </a:cxn>
                  <a:cxn ang="0">
                    <a:pos x="171" y="1313"/>
                  </a:cxn>
                  <a:cxn ang="0">
                    <a:pos x="159" y="1336"/>
                  </a:cxn>
                  <a:cxn ang="0">
                    <a:pos x="136" y="1484"/>
                  </a:cxn>
                  <a:cxn ang="0">
                    <a:pos x="59" y="1661"/>
                  </a:cxn>
                  <a:cxn ang="0">
                    <a:pos x="0" y="1714"/>
                  </a:cxn>
                </a:cxnLst>
                <a:rect l="0" t="0" r="r" b="b"/>
                <a:pathLst>
                  <a:path w="1246" h="1714">
                    <a:moveTo>
                      <a:pt x="0" y="1714"/>
                    </a:moveTo>
                    <a:lnTo>
                      <a:pt x="620" y="1638"/>
                    </a:lnTo>
                    <a:lnTo>
                      <a:pt x="626" y="1655"/>
                    </a:lnTo>
                    <a:lnTo>
                      <a:pt x="1016" y="1602"/>
                    </a:lnTo>
                    <a:lnTo>
                      <a:pt x="1021" y="1584"/>
                    </a:lnTo>
                    <a:lnTo>
                      <a:pt x="1069" y="1489"/>
                    </a:lnTo>
                    <a:lnTo>
                      <a:pt x="1087" y="1466"/>
                    </a:lnTo>
                    <a:lnTo>
                      <a:pt x="1081" y="1402"/>
                    </a:lnTo>
                    <a:lnTo>
                      <a:pt x="1104" y="1348"/>
                    </a:lnTo>
                    <a:lnTo>
                      <a:pt x="1152" y="1306"/>
                    </a:lnTo>
                    <a:lnTo>
                      <a:pt x="1152" y="1260"/>
                    </a:lnTo>
                    <a:lnTo>
                      <a:pt x="1158" y="1247"/>
                    </a:lnTo>
                    <a:lnTo>
                      <a:pt x="1163" y="1218"/>
                    </a:lnTo>
                    <a:lnTo>
                      <a:pt x="1193" y="1194"/>
                    </a:lnTo>
                    <a:lnTo>
                      <a:pt x="1205" y="1218"/>
                    </a:lnTo>
                    <a:lnTo>
                      <a:pt x="1216" y="1224"/>
                    </a:lnTo>
                    <a:lnTo>
                      <a:pt x="1234" y="1212"/>
                    </a:lnTo>
                    <a:lnTo>
                      <a:pt x="1241" y="1194"/>
                    </a:lnTo>
                    <a:lnTo>
                      <a:pt x="1246" y="1171"/>
                    </a:lnTo>
                    <a:lnTo>
                      <a:pt x="1234" y="1118"/>
                    </a:lnTo>
                    <a:lnTo>
                      <a:pt x="1246" y="1047"/>
                    </a:lnTo>
                    <a:lnTo>
                      <a:pt x="1223" y="999"/>
                    </a:lnTo>
                    <a:lnTo>
                      <a:pt x="1216" y="905"/>
                    </a:lnTo>
                    <a:lnTo>
                      <a:pt x="1122" y="674"/>
                    </a:lnTo>
                    <a:lnTo>
                      <a:pt x="1033" y="644"/>
                    </a:lnTo>
                    <a:lnTo>
                      <a:pt x="1004" y="669"/>
                    </a:lnTo>
                    <a:lnTo>
                      <a:pt x="963" y="710"/>
                    </a:lnTo>
                    <a:lnTo>
                      <a:pt x="856" y="864"/>
                    </a:lnTo>
                    <a:lnTo>
                      <a:pt x="845" y="864"/>
                    </a:lnTo>
                    <a:lnTo>
                      <a:pt x="838" y="857"/>
                    </a:lnTo>
                    <a:lnTo>
                      <a:pt x="792" y="840"/>
                    </a:lnTo>
                    <a:lnTo>
                      <a:pt x="780" y="828"/>
                    </a:lnTo>
                    <a:lnTo>
                      <a:pt x="767" y="793"/>
                    </a:lnTo>
                    <a:lnTo>
                      <a:pt x="780" y="728"/>
                    </a:lnTo>
                    <a:lnTo>
                      <a:pt x="797" y="704"/>
                    </a:lnTo>
                    <a:lnTo>
                      <a:pt x="851" y="669"/>
                    </a:lnTo>
                    <a:lnTo>
                      <a:pt x="863" y="644"/>
                    </a:lnTo>
                    <a:lnTo>
                      <a:pt x="863" y="621"/>
                    </a:lnTo>
                    <a:lnTo>
                      <a:pt x="874" y="591"/>
                    </a:lnTo>
                    <a:lnTo>
                      <a:pt x="892" y="574"/>
                    </a:lnTo>
                    <a:lnTo>
                      <a:pt x="916" y="527"/>
                    </a:lnTo>
                    <a:lnTo>
                      <a:pt x="916" y="426"/>
                    </a:lnTo>
                    <a:lnTo>
                      <a:pt x="904" y="373"/>
                    </a:lnTo>
                    <a:lnTo>
                      <a:pt x="886" y="350"/>
                    </a:lnTo>
                    <a:lnTo>
                      <a:pt x="856" y="309"/>
                    </a:lnTo>
                    <a:lnTo>
                      <a:pt x="845" y="291"/>
                    </a:lnTo>
                    <a:lnTo>
                      <a:pt x="851" y="267"/>
                    </a:lnTo>
                    <a:lnTo>
                      <a:pt x="886" y="255"/>
                    </a:lnTo>
                    <a:lnTo>
                      <a:pt x="892" y="243"/>
                    </a:lnTo>
                    <a:lnTo>
                      <a:pt x="851" y="167"/>
                    </a:lnTo>
                    <a:lnTo>
                      <a:pt x="815" y="149"/>
                    </a:lnTo>
                    <a:lnTo>
                      <a:pt x="714" y="114"/>
                    </a:lnTo>
                    <a:lnTo>
                      <a:pt x="638" y="96"/>
                    </a:lnTo>
                    <a:lnTo>
                      <a:pt x="608" y="66"/>
                    </a:lnTo>
                    <a:lnTo>
                      <a:pt x="549" y="48"/>
                    </a:lnTo>
                    <a:lnTo>
                      <a:pt x="496" y="36"/>
                    </a:lnTo>
                    <a:lnTo>
                      <a:pt x="449" y="0"/>
                    </a:lnTo>
                    <a:lnTo>
                      <a:pt x="432" y="30"/>
                    </a:lnTo>
                    <a:lnTo>
                      <a:pt x="396" y="43"/>
                    </a:lnTo>
                    <a:lnTo>
                      <a:pt x="366" y="96"/>
                    </a:lnTo>
                    <a:lnTo>
                      <a:pt x="361" y="142"/>
                    </a:lnTo>
                    <a:lnTo>
                      <a:pt x="366" y="160"/>
                    </a:lnTo>
                    <a:lnTo>
                      <a:pt x="384" y="160"/>
                    </a:lnTo>
                    <a:lnTo>
                      <a:pt x="389" y="178"/>
                    </a:lnTo>
                    <a:lnTo>
                      <a:pt x="378" y="184"/>
                    </a:lnTo>
                    <a:lnTo>
                      <a:pt x="348" y="196"/>
                    </a:lnTo>
                    <a:lnTo>
                      <a:pt x="331" y="208"/>
                    </a:lnTo>
                    <a:lnTo>
                      <a:pt x="307" y="243"/>
                    </a:lnTo>
                    <a:lnTo>
                      <a:pt x="290" y="279"/>
                    </a:lnTo>
                    <a:lnTo>
                      <a:pt x="295" y="320"/>
                    </a:lnTo>
                    <a:lnTo>
                      <a:pt x="301" y="367"/>
                    </a:lnTo>
                    <a:lnTo>
                      <a:pt x="277" y="414"/>
                    </a:lnTo>
                    <a:lnTo>
                      <a:pt x="242" y="432"/>
                    </a:lnTo>
                    <a:lnTo>
                      <a:pt x="236" y="396"/>
                    </a:lnTo>
                    <a:lnTo>
                      <a:pt x="248" y="355"/>
                    </a:lnTo>
                    <a:lnTo>
                      <a:pt x="236" y="314"/>
                    </a:lnTo>
                    <a:lnTo>
                      <a:pt x="242" y="291"/>
                    </a:lnTo>
                    <a:lnTo>
                      <a:pt x="236" y="284"/>
                    </a:lnTo>
                    <a:lnTo>
                      <a:pt x="219" y="291"/>
                    </a:lnTo>
                    <a:lnTo>
                      <a:pt x="201" y="320"/>
                    </a:lnTo>
                    <a:lnTo>
                      <a:pt x="194" y="362"/>
                    </a:lnTo>
                    <a:lnTo>
                      <a:pt x="183" y="385"/>
                    </a:lnTo>
                    <a:lnTo>
                      <a:pt x="159" y="385"/>
                    </a:lnTo>
                    <a:lnTo>
                      <a:pt x="123" y="414"/>
                    </a:lnTo>
                    <a:lnTo>
                      <a:pt x="106" y="444"/>
                    </a:lnTo>
                    <a:lnTo>
                      <a:pt x="106" y="467"/>
                    </a:lnTo>
                    <a:lnTo>
                      <a:pt x="70" y="503"/>
                    </a:lnTo>
                    <a:lnTo>
                      <a:pt x="70" y="568"/>
                    </a:lnTo>
                    <a:lnTo>
                      <a:pt x="65" y="639"/>
                    </a:lnTo>
                    <a:lnTo>
                      <a:pt x="59" y="687"/>
                    </a:lnTo>
                    <a:lnTo>
                      <a:pt x="35" y="740"/>
                    </a:lnTo>
                    <a:lnTo>
                      <a:pt x="17" y="769"/>
                    </a:lnTo>
                    <a:lnTo>
                      <a:pt x="17" y="804"/>
                    </a:lnTo>
                    <a:lnTo>
                      <a:pt x="47" y="893"/>
                    </a:lnTo>
                    <a:lnTo>
                      <a:pt x="29" y="946"/>
                    </a:lnTo>
                    <a:lnTo>
                      <a:pt x="52" y="994"/>
                    </a:lnTo>
                    <a:lnTo>
                      <a:pt x="112" y="1111"/>
                    </a:lnTo>
                    <a:lnTo>
                      <a:pt x="153" y="1212"/>
                    </a:lnTo>
                    <a:lnTo>
                      <a:pt x="153" y="1295"/>
                    </a:lnTo>
                    <a:lnTo>
                      <a:pt x="171" y="1313"/>
                    </a:lnTo>
                    <a:lnTo>
                      <a:pt x="171" y="1324"/>
                    </a:lnTo>
                    <a:lnTo>
                      <a:pt x="159" y="1336"/>
                    </a:lnTo>
                    <a:lnTo>
                      <a:pt x="148" y="1425"/>
                    </a:lnTo>
                    <a:lnTo>
                      <a:pt x="136" y="1484"/>
                    </a:lnTo>
                    <a:lnTo>
                      <a:pt x="106" y="1542"/>
                    </a:lnTo>
                    <a:lnTo>
                      <a:pt x="59" y="1661"/>
                    </a:lnTo>
                    <a:lnTo>
                      <a:pt x="17" y="1702"/>
                    </a:lnTo>
                    <a:lnTo>
                      <a:pt x="0" y="1714"/>
                    </a:lnTo>
                    <a:close/>
                  </a:path>
                </a:pathLst>
              </a:custGeom>
              <a:solidFill>
                <a:srgbClr val="632523"/>
              </a:solidFill>
              <a:ln w="12700">
                <a:solidFill>
                  <a:sysClr val="windowText" lastClr="000000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marL="0" marR="0" lvl="0" indent="0" algn="ctr" defTabSz="54423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Arial" pitchFamily="34" charset="0"/>
                </a:endParaRPr>
              </a:p>
              <a:p>
                <a:pPr marL="0" marR="0" lvl="0" indent="0" algn="ctr" defTabSz="54423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1" i="0" u="none" strike="noStrike" kern="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+mj-lt"/>
                    <a:cs typeface="Arial" pitchFamily="34" charset="0"/>
                  </a:rPr>
                  <a:t>-0.2%</a:t>
                </a:r>
              </a:p>
            </p:txBody>
          </p:sp>
          <p:sp>
            <p:nvSpPr>
              <p:cNvPr id="96" name="Freeform 51">
                <a:extLst>
                  <a:ext uri="{FF2B5EF4-FFF2-40B4-BE49-F238E27FC236}">
                    <a16:creationId xmlns:a16="http://schemas.microsoft.com/office/drawing/2014/main" id="{EF3422B0-9FD4-47F3-BB31-DA3ACFD580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21314" y="2084388"/>
                <a:ext cx="1028700" cy="508001"/>
              </a:xfrm>
              <a:custGeom>
                <a:avLst/>
                <a:gdLst/>
                <a:ahLst/>
                <a:cxnLst>
                  <a:cxn ang="0">
                    <a:pos x="83" y="372"/>
                  </a:cxn>
                  <a:cxn ang="0">
                    <a:pos x="183" y="301"/>
                  </a:cxn>
                  <a:cxn ang="0">
                    <a:pos x="461" y="130"/>
                  </a:cxn>
                  <a:cxn ang="0">
                    <a:pos x="609" y="12"/>
                  </a:cxn>
                  <a:cxn ang="0">
                    <a:pos x="721" y="18"/>
                  </a:cxn>
                  <a:cxn ang="0">
                    <a:pos x="644" y="89"/>
                  </a:cxn>
                  <a:cxn ang="0">
                    <a:pos x="538" y="201"/>
                  </a:cxn>
                  <a:cxn ang="0">
                    <a:pos x="550" y="278"/>
                  </a:cxn>
                  <a:cxn ang="0">
                    <a:pos x="656" y="225"/>
                  </a:cxn>
                  <a:cxn ang="0">
                    <a:pos x="921" y="367"/>
                  </a:cxn>
                  <a:cxn ang="0">
                    <a:pos x="1010" y="385"/>
                  </a:cxn>
                  <a:cxn ang="0">
                    <a:pos x="1040" y="402"/>
                  </a:cxn>
                  <a:cxn ang="0">
                    <a:pos x="1152" y="307"/>
                  </a:cxn>
                  <a:cxn ang="0">
                    <a:pos x="1501" y="195"/>
                  </a:cxn>
                  <a:cxn ang="0">
                    <a:pos x="1494" y="266"/>
                  </a:cxn>
                  <a:cxn ang="0">
                    <a:pos x="1560" y="325"/>
                  </a:cxn>
                  <a:cxn ang="0">
                    <a:pos x="1702" y="314"/>
                  </a:cxn>
                  <a:cxn ang="0">
                    <a:pos x="1790" y="426"/>
                  </a:cxn>
                  <a:cxn ang="0">
                    <a:pos x="1938" y="438"/>
                  </a:cxn>
                  <a:cxn ang="0">
                    <a:pos x="1926" y="496"/>
                  </a:cxn>
                  <a:cxn ang="0">
                    <a:pos x="1861" y="484"/>
                  </a:cxn>
                  <a:cxn ang="0">
                    <a:pos x="1778" y="496"/>
                  </a:cxn>
                  <a:cxn ang="0">
                    <a:pos x="1643" y="496"/>
                  </a:cxn>
                  <a:cxn ang="0">
                    <a:pos x="1625" y="561"/>
                  </a:cxn>
                  <a:cxn ang="0">
                    <a:pos x="1459" y="502"/>
                  </a:cxn>
                  <a:cxn ang="0">
                    <a:pos x="1342" y="550"/>
                  </a:cxn>
                  <a:cxn ang="0">
                    <a:pos x="1282" y="578"/>
                  </a:cxn>
                  <a:cxn ang="0">
                    <a:pos x="1187" y="585"/>
                  </a:cxn>
                  <a:cxn ang="0">
                    <a:pos x="1081" y="720"/>
                  </a:cxn>
                  <a:cxn ang="0">
                    <a:pos x="1099" y="649"/>
                  </a:cxn>
                  <a:cxn ang="0">
                    <a:pos x="1028" y="674"/>
                  </a:cxn>
                  <a:cxn ang="0">
                    <a:pos x="981" y="626"/>
                  </a:cxn>
                  <a:cxn ang="0">
                    <a:pos x="934" y="745"/>
                  </a:cxn>
                  <a:cxn ang="0">
                    <a:pos x="850" y="904"/>
                  </a:cxn>
                  <a:cxn ang="0">
                    <a:pos x="804" y="933"/>
                  </a:cxn>
                  <a:cxn ang="0">
                    <a:pos x="809" y="851"/>
                  </a:cxn>
                  <a:cxn ang="0">
                    <a:pos x="744" y="851"/>
                  </a:cxn>
                  <a:cxn ang="0">
                    <a:pos x="703" y="692"/>
                  </a:cxn>
                  <a:cxn ang="0">
                    <a:pos x="668" y="649"/>
                  </a:cxn>
                  <a:cxn ang="0">
                    <a:pos x="550" y="608"/>
                  </a:cxn>
                  <a:cxn ang="0">
                    <a:pos x="502" y="608"/>
                  </a:cxn>
                  <a:cxn ang="0">
                    <a:pos x="373" y="561"/>
                  </a:cxn>
                  <a:cxn ang="0">
                    <a:pos x="77" y="454"/>
                  </a:cxn>
                  <a:cxn ang="0">
                    <a:pos x="0" y="408"/>
                  </a:cxn>
                </a:cxnLst>
                <a:rect l="0" t="0" r="r" b="b"/>
                <a:pathLst>
                  <a:path w="1956" h="963">
                    <a:moveTo>
                      <a:pt x="0" y="408"/>
                    </a:moveTo>
                    <a:lnTo>
                      <a:pt x="59" y="390"/>
                    </a:lnTo>
                    <a:lnTo>
                      <a:pt x="83" y="372"/>
                    </a:lnTo>
                    <a:lnTo>
                      <a:pt x="148" y="337"/>
                    </a:lnTo>
                    <a:lnTo>
                      <a:pt x="160" y="307"/>
                    </a:lnTo>
                    <a:lnTo>
                      <a:pt x="183" y="301"/>
                    </a:lnTo>
                    <a:lnTo>
                      <a:pt x="295" y="266"/>
                    </a:lnTo>
                    <a:lnTo>
                      <a:pt x="366" y="225"/>
                    </a:lnTo>
                    <a:lnTo>
                      <a:pt x="461" y="130"/>
                    </a:lnTo>
                    <a:lnTo>
                      <a:pt x="485" y="124"/>
                    </a:lnTo>
                    <a:lnTo>
                      <a:pt x="561" y="41"/>
                    </a:lnTo>
                    <a:lnTo>
                      <a:pt x="609" y="12"/>
                    </a:lnTo>
                    <a:lnTo>
                      <a:pt x="697" y="0"/>
                    </a:lnTo>
                    <a:lnTo>
                      <a:pt x="715" y="5"/>
                    </a:lnTo>
                    <a:lnTo>
                      <a:pt x="721" y="18"/>
                    </a:lnTo>
                    <a:lnTo>
                      <a:pt x="674" y="48"/>
                    </a:lnTo>
                    <a:lnTo>
                      <a:pt x="662" y="53"/>
                    </a:lnTo>
                    <a:lnTo>
                      <a:pt x="644" y="89"/>
                    </a:lnTo>
                    <a:lnTo>
                      <a:pt x="586" y="154"/>
                    </a:lnTo>
                    <a:lnTo>
                      <a:pt x="556" y="183"/>
                    </a:lnTo>
                    <a:lnTo>
                      <a:pt x="538" y="201"/>
                    </a:lnTo>
                    <a:lnTo>
                      <a:pt x="526" y="260"/>
                    </a:lnTo>
                    <a:lnTo>
                      <a:pt x="538" y="301"/>
                    </a:lnTo>
                    <a:lnTo>
                      <a:pt x="550" y="278"/>
                    </a:lnTo>
                    <a:lnTo>
                      <a:pt x="597" y="236"/>
                    </a:lnTo>
                    <a:lnTo>
                      <a:pt x="632" y="236"/>
                    </a:lnTo>
                    <a:lnTo>
                      <a:pt x="656" y="225"/>
                    </a:lnTo>
                    <a:lnTo>
                      <a:pt x="768" y="278"/>
                    </a:lnTo>
                    <a:lnTo>
                      <a:pt x="857" y="378"/>
                    </a:lnTo>
                    <a:lnTo>
                      <a:pt x="921" y="367"/>
                    </a:lnTo>
                    <a:lnTo>
                      <a:pt x="964" y="367"/>
                    </a:lnTo>
                    <a:lnTo>
                      <a:pt x="987" y="385"/>
                    </a:lnTo>
                    <a:lnTo>
                      <a:pt x="1010" y="385"/>
                    </a:lnTo>
                    <a:lnTo>
                      <a:pt x="1017" y="378"/>
                    </a:lnTo>
                    <a:lnTo>
                      <a:pt x="1040" y="390"/>
                    </a:lnTo>
                    <a:lnTo>
                      <a:pt x="1040" y="402"/>
                    </a:lnTo>
                    <a:lnTo>
                      <a:pt x="1058" y="390"/>
                    </a:lnTo>
                    <a:lnTo>
                      <a:pt x="1075" y="367"/>
                    </a:lnTo>
                    <a:lnTo>
                      <a:pt x="1152" y="307"/>
                    </a:lnTo>
                    <a:lnTo>
                      <a:pt x="1406" y="243"/>
                    </a:lnTo>
                    <a:lnTo>
                      <a:pt x="1471" y="207"/>
                    </a:lnTo>
                    <a:lnTo>
                      <a:pt x="1501" y="195"/>
                    </a:lnTo>
                    <a:lnTo>
                      <a:pt x="1512" y="213"/>
                    </a:lnTo>
                    <a:lnTo>
                      <a:pt x="1494" y="248"/>
                    </a:lnTo>
                    <a:lnTo>
                      <a:pt x="1494" y="266"/>
                    </a:lnTo>
                    <a:lnTo>
                      <a:pt x="1524" y="325"/>
                    </a:lnTo>
                    <a:lnTo>
                      <a:pt x="1542" y="337"/>
                    </a:lnTo>
                    <a:lnTo>
                      <a:pt x="1560" y="325"/>
                    </a:lnTo>
                    <a:lnTo>
                      <a:pt x="1601" y="331"/>
                    </a:lnTo>
                    <a:lnTo>
                      <a:pt x="1619" y="319"/>
                    </a:lnTo>
                    <a:lnTo>
                      <a:pt x="1702" y="314"/>
                    </a:lnTo>
                    <a:lnTo>
                      <a:pt x="1737" y="337"/>
                    </a:lnTo>
                    <a:lnTo>
                      <a:pt x="1766" y="396"/>
                    </a:lnTo>
                    <a:lnTo>
                      <a:pt x="1790" y="426"/>
                    </a:lnTo>
                    <a:lnTo>
                      <a:pt x="1855" y="449"/>
                    </a:lnTo>
                    <a:lnTo>
                      <a:pt x="1920" y="438"/>
                    </a:lnTo>
                    <a:lnTo>
                      <a:pt x="1938" y="438"/>
                    </a:lnTo>
                    <a:lnTo>
                      <a:pt x="1956" y="449"/>
                    </a:lnTo>
                    <a:lnTo>
                      <a:pt x="1956" y="472"/>
                    </a:lnTo>
                    <a:lnTo>
                      <a:pt x="1926" y="496"/>
                    </a:lnTo>
                    <a:lnTo>
                      <a:pt x="1885" y="502"/>
                    </a:lnTo>
                    <a:lnTo>
                      <a:pt x="1867" y="496"/>
                    </a:lnTo>
                    <a:lnTo>
                      <a:pt x="1861" y="484"/>
                    </a:lnTo>
                    <a:lnTo>
                      <a:pt x="1849" y="484"/>
                    </a:lnTo>
                    <a:lnTo>
                      <a:pt x="1808" y="508"/>
                    </a:lnTo>
                    <a:lnTo>
                      <a:pt x="1778" y="496"/>
                    </a:lnTo>
                    <a:lnTo>
                      <a:pt x="1755" y="496"/>
                    </a:lnTo>
                    <a:lnTo>
                      <a:pt x="1684" y="508"/>
                    </a:lnTo>
                    <a:lnTo>
                      <a:pt x="1643" y="496"/>
                    </a:lnTo>
                    <a:lnTo>
                      <a:pt x="1625" y="508"/>
                    </a:lnTo>
                    <a:lnTo>
                      <a:pt x="1636" y="550"/>
                    </a:lnTo>
                    <a:lnTo>
                      <a:pt x="1625" y="561"/>
                    </a:lnTo>
                    <a:lnTo>
                      <a:pt x="1608" y="555"/>
                    </a:lnTo>
                    <a:lnTo>
                      <a:pt x="1565" y="520"/>
                    </a:lnTo>
                    <a:lnTo>
                      <a:pt x="1459" y="502"/>
                    </a:lnTo>
                    <a:lnTo>
                      <a:pt x="1436" y="508"/>
                    </a:lnTo>
                    <a:lnTo>
                      <a:pt x="1412" y="496"/>
                    </a:lnTo>
                    <a:lnTo>
                      <a:pt x="1342" y="550"/>
                    </a:lnTo>
                    <a:lnTo>
                      <a:pt x="1324" y="550"/>
                    </a:lnTo>
                    <a:lnTo>
                      <a:pt x="1294" y="567"/>
                    </a:lnTo>
                    <a:lnTo>
                      <a:pt x="1282" y="578"/>
                    </a:lnTo>
                    <a:lnTo>
                      <a:pt x="1271" y="585"/>
                    </a:lnTo>
                    <a:lnTo>
                      <a:pt x="1228" y="578"/>
                    </a:lnTo>
                    <a:lnTo>
                      <a:pt x="1187" y="585"/>
                    </a:lnTo>
                    <a:lnTo>
                      <a:pt x="1182" y="621"/>
                    </a:lnTo>
                    <a:lnTo>
                      <a:pt x="1170" y="638"/>
                    </a:lnTo>
                    <a:lnTo>
                      <a:pt x="1081" y="720"/>
                    </a:lnTo>
                    <a:lnTo>
                      <a:pt x="1070" y="715"/>
                    </a:lnTo>
                    <a:lnTo>
                      <a:pt x="1063" y="703"/>
                    </a:lnTo>
                    <a:lnTo>
                      <a:pt x="1099" y="649"/>
                    </a:lnTo>
                    <a:lnTo>
                      <a:pt x="1093" y="626"/>
                    </a:lnTo>
                    <a:lnTo>
                      <a:pt x="1046" y="626"/>
                    </a:lnTo>
                    <a:lnTo>
                      <a:pt x="1028" y="674"/>
                    </a:lnTo>
                    <a:lnTo>
                      <a:pt x="1010" y="697"/>
                    </a:lnTo>
                    <a:lnTo>
                      <a:pt x="992" y="667"/>
                    </a:lnTo>
                    <a:lnTo>
                      <a:pt x="981" y="626"/>
                    </a:lnTo>
                    <a:lnTo>
                      <a:pt x="975" y="632"/>
                    </a:lnTo>
                    <a:lnTo>
                      <a:pt x="964" y="692"/>
                    </a:lnTo>
                    <a:lnTo>
                      <a:pt x="934" y="745"/>
                    </a:lnTo>
                    <a:lnTo>
                      <a:pt x="910" y="803"/>
                    </a:lnTo>
                    <a:lnTo>
                      <a:pt x="893" y="839"/>
                    </a:lnTo>
                    <a:lnTo>
                      <a:pt x="850" y="904"/>
                    </a:lnTo>
                    <a:lnTo>
                      <a:pt x="850" y="945"/>
                    </a:lnTo>
                    <a:lnTo>
                      <a:pt x="845" y="963"/>
                    </a:lnTo>
                    <a:lnTo>
                      <a:pt x="804" y="933"/>
                    </a:lnTo>
                    <a:lnTo>
                      <a:pt x="792" y="892"/>
                    </a:lnTo>
                    <a:lnTo>
                      <a:pt x="809" y="874"/>
                    </a:lnTo>
                    <a:lnTo>
                      <a:pt x="809" y="851"/>
                    </a:lnTo>
                    <a:lnTo>
                      <a:pt x="804" y="845"/>
                    </a:lnTo>
                    <a:lnTo>
                      <a:pt x="756" y="857"/>
                    </a:lnTo>
                    <a:lnTo>
                      <a:pt x="744" y="851"/>
                    </a:lnTo>
                    <a:lnTo>
                      <a:pt x="762" y="750"/>
                    </a:lnTo>
                    <a:lnTo>
                      <a:pt x="756" y="715"/>
                    </a:lnTo>
                    <a:lnTo>
                      <a:pt x="703" y="692"/>
                    </a:lnTo>
                    <a:lnTo>
                      <a:pt x="662" y="679"/>
                    </a:lnTo>
                    <a:lnTo>
                      <a:pt x="662" y="662"/>
                    </a:lnTo>
                    <a:lnTo>
                      <a:pt x="668" y="649"/>
                    </a:lnTo>
                    <a:lnTo>
                      <a:pt x="650" y="638"/>
                    </a:lnTo>
                    <a:lnTo>
                      <a:pt x="609" y="621"/>
                    </a:lnTo>
                    <a:lnTo>
                      <a:pt x="550" y="608"/>
                    </a:lnTo>
                    <a:lnTo>
                      <a:pt x="526" y="614"/>
                    </a:lnTo>
                    <a:lnTo>
                      <a:pt x="508" y="626"/>
                    </a:lnTo>
                    <a:lnTo>
                      <a:pt x="502" y="608"/>
                    </a:lnTo>
                    <a:lnTo>
                      <a:pt x="461" y="608"/>
                    </a:lnTo>
                    <a:lnTo>
                      <a:pt x="408" y="561"/>
                    </a:lnTo>
                    <a:lnTo>
                      <a:pt x="373" y="561"/>
                    </a:lnTo>
                    <a:lnTo>
                      <a:pt x="107" y="508"/>
                    </a:lnTo>
                    <a:lnTo>
                      <a:pt x="89" y="496"/>
                    </a:lnTo>
                    <a:lnTo>
                      <a:pt x="77" y="454"/>
                    </a:lnTo>
                    <a:lnTo>
                      <a:pt x="53" y="438"/>
                    </a:lnTo>
                    <a:lnTo>
                      <a:pt x="18" y="431"/>
                    </a:lnTo>
                    <a:lnTo>
                      <a:pt x="0" y="408"/>
                    </a:lnTo>
                    <a:close/>
                  </a:path>
                </a:pathLst>
              </a:custGeom>
              <a:solidFill>
                <a:srgbClr val="632523"/>
              </a:solidFill>
              <a:ln w="12700">
                <a:solidFill>
                  <a:sysClr val="windowText" lastClr="000000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marL="0" marR="0" lvl="0" indent="0" algn="ctr" defTabSz="54423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highlight>
                    <a:srgbClr val="632523"/>
                  </a:highlight>
                  <a:uLnTx/>
                  <a:uFillTx/>
                  <a:cs typeface="Arial" pitchFamily="34" charset="0"/>
                </a:endParaRPr>
              </a:p>
            </p:txBody>
          </p:sp>
        </p:grpSp>
        <p:sp>
          <p:nvSpPr>
            <p:cNvPr id="30" name="Freeform 53">
              <a:extLst>
                <a:ext uri="{FF2B5EF4-FFF2-40B4-BE49-F238E27FC236}">
                  <a16:creationId xmlns:a16="http://schemas.microsoft.com/office/drawing/2014/main" id="{321C0717-24E8-4BEE-9F76-E6540168A942}"/>
                </a:ext>
              </a:extLst>
            </p:cNvPr>
            <p:cNvSpPr>
              <a:spLocks/>
            </p:cNvSpPr>
            <p:nvPr/>
          </p:nvSpPr>
          <p:spPr bwMode="auto">
            <a:xfrm>
              <a:off x="5504581" y="3409556"/>
              <a:ext cx="389984" cy="660223"/>
            </a:xfrm>
            <a:custGeom>
              <a:avLst/>
              <a:gdLst/>
              <a:ahLst/>
              <a:cxnLst>
                <a:cxn ang="0">
                  <a:pos x="30" y="99"/>
                </a:cxn>
                <a:cxn ang="0">
                  <a:pos x="112" y="1063"/>
                </a:cxn>
                <a:cxn ang="0">
                  <a:pos x="101" y="1080"/>
                </a:cxn>
                <a:cxn ang="0">
                  <a:pos x="107" y="1116"/>
                </a:cxn>
                <a:cxn ang="0">
                  <a:pos x="95" y="1163"/>
                </a:cxn>
                <a:cxn ang="0">
                  <a:pos x="130" y="1240"/>
                </a:cxn>
                <a:cxn ang="0">
                  <a:pos x="142" y="1323"/>
                </a:cxn>
                <a:cxn ang="0">
                  <a:pos x="101" y="1405"/>
                </a:cxn>
                <a:cxn ang="0">
                  <a:pos x="101" y="1428"/>
                </a:cxn>
                <a:cxn ang="0">
                  <a:pos x="71" y="1494"/>
                </a:cxn>
                <a:cxn ang="0">
                  <a:pos x="18" y="1541"/>
                </a:cxn>
                <a:cxn ang="0">
                  <a:pos x="18" y="1600"/>
                </a:cxn>
                <a:cxn ang="0">
                  <a:pos x="0" y="1671"/>
                </a:cxn>
                <a:cxn ang="0">
                  <a:pos x="0" y="1694"/>
                </a:cxn>
                <a:cxn ang="0">
                  <a:pos x="6" y="1707"/>
                </a:cxn>
                <a:cxn ang="0">
                  <a:pos x="30" y="1712"/>
                </a:cxn>
                <a:cxn ang="0">
                  <a:pos x="59" y="1701"/>
                </a:cxn>
                <a:cxn ang="0">
                  <a:pos x="54" y="1694"/>
                </a:cxn>
                <a:cxn ang="0">
                  <a:pos x="66" y="1659"/>
                </a:cxn>
                <a:cxn ang="0">
                  <a:pos x="124" y="1666"/>
                </a:cxn>
                <a:cxn ang="0">
                  <a:pos x="201" y="1636"/>
                </a:cxn>
                <a:cxn ang="0">
                  <a:pos x="295" y="1677"/>
                </a:cxn>
                <a:cxn ang="0">
                  <a:pos x="302" y="1689"/>
                </a:cxn>
                <a:cxn ang="0">
                  <a:pos x="325" y="1683"/>
                </a:cxn>
                <a:cxn ang="0">
                  <a:pos x="343" y="1623"/>
                </a:cxn>
                <a:cxn ang="0">
                  <a:pos x="396" y="1600"/>
                </a:cxn>
                <a:cxn ang="0">
                  <a:pos x="414" y="1630"/>
                </a:cxn>
                <a:cxn ang="0">
                  <a:pos x="449" y="1653"/>
                </a:cxn>
                <a:cxn ang="0">
                  <a:pos x="473" y="1630"/>
                </a:cxn>
                <a:cxn ang="0">
                  <a:pos x="497" y="1547"/>
                </a:cxn>
                <a:cxn ang="0">
                  <a:pos x="520" y="1524"/>
                </a:cxn>
                <a:cxn ang="0">
                  <a:pos x="543" y="1524"/>
                </a:cxn>
                <a:cxn ang="0">
                  <a:pos x="579" y="1565"/>
                </a:cxn>
                <a:cxn ang="0">
                  <a:pos x="657" y="1565"/>
                </a:cxn>
                <a:cxn ang="0">
                  <a:pos x="674" y="1494"/>
                </a:cxn>
                <a:cxn ang="0">
                  <a:pos x="804" y="1323"/>
                </a:cxn>
                <a:cxn ang="0">
                  <a:pos x="804" y="1263"/>
                </a:cxn>
                <a:cxn ang="0">
                  <a:pos x="833" y="1252"/>
                </a:cxn>
                <a:cxn ang="0">
                  <a:pos x="886" y="1258"/>
                </a:cxn>
                <a:cxn ang="0">
                  <a:pos x="928" y="1222"/>
                </a:cxn>
                <a:cxn ang="0">
                  <a:pos x="964" y="1217"/>
                </a:cxn>
                <a:cxn ang="0">
                  <a:pos x="975" y="1187"/>
                </a:cxn>
                <a:cxn ang="0">
                  <a:pos x="957" y="1121"/>
                </a:cxn>
                <a:cxn ang="0">
                  <a:pos x="957" y="1098"/>
                </a:cxn>
                <a:cxn ang="0">
                  <a:pos x="969" y="1068"/>
                </a:cxn>
                <a:cxn ang="0">
                  <a:pos x="851" y="17"/>
                </a:cxn>
                <a:cxn ang="0">
                  <a:pos x="845" y="0"/>
                </a:cxn>
                <a:cxn ang="0">
                  <a:pos x="225" y="76"/>
                </a:cxn>
                <a:cxn ang="0">
                  <a:pos x="208" y="94"/>
                </a:cxn>
                <a:cxn ang="0">
                  <a:pos x="160" y="112"/>
                </a:cxn>
                <a:cxn ang="0">
                  <a:pos x="130" y="124"/>
                </a:cxn>
                <a:cxn ang="0">
                  <a:pos x="77" y="135"/>
                </a:cxn>
                <a:cxn ang="0">
                  <a:pos x="30" y="99"/>
                </a:cxn>
              </a:cxnLst>
              <a:rect l="0" t="0" r="r" b="b"/>
              <a:pathLst>
                <a:path w="975" h="1712">
                  <a:moveTo>
                    <a:pt x="30" y="99"/>
                  </a:moveTo>
                  <a:lnTo>
                    <a:pt x="112" y="1063"/>
                  </a:lnTo>
                  <a:lnTo>
                    <a:pt x="101" y="1080"/>
                  </a:lnTo>
                  <a:lnTo>
                    <a:pt x="107" y="1116"/>
                  </a:lnTo>
                  <a:lnTo>
                    <a:pt x="95" y="1163"/>
                  </a:lnTo>
                  <a:lnTo>
                    <a:pt x="130" y="1240"/>
                  </a:lnTo>
                  <a:lnTo>
                    <a:pt x="142" y="1323"/>
                  </a:lnTo>
                  <a:lnTo>
                    <a:pt x="101" y="1405"/>
                  </a:lnTo>
                  <a:lnTo>
                    <a:pt x="101" y="1428"/>
                  </a:lnTo>
                  <a:lnTo>
                    <a:pt x="71" y="1494"/>
                  </a:lnTo>
                  <a:lnTo>
                    <a:pt x="18" y="1541"/>
                  </a:lnTo>
                  <a:lnTo>
                    <a:pt x="18" y="1600"/>
                  </a:lnTo>
                  <a:lnTo>
                    <a:pt x="0" y="1671"/>
                  </a:lnTo>
                  <a:lnTo>
                    <a:pt x="0" y="1694"/>
                  </a:lnTo>
                  <a:lnTo>
                    <a:pt x="6" y="1707"/>
                  </a:lnTo>
                  <a:lnTo>
                    <a:pt x="30" y="1712"/>
                  </a:lnTo>
                  <a:lnTo>
                    <a:pt x="59" y="1701"/>
                  </a:lnTo>
                  <a:lnTo>
                    <a:pt x="54" y="1694"/>
                  </a:lnTo>
                  <a:lnTo>
                    <a:pt x="66" y="1659"/>
                  </a:lnTo>
                  <a:lnTo>
                    <a:pt x="124" y="1666"/>
                  </a:lnTo>
                  <a:lnTo>
                    <a:pt x="201" y="1636"/>
                  </a:lnTo>
                  <a:lnTo>
                    <a:pt x="295" y="1677"/>
                  </a:lnTo>
                  <a:lnTo>
                    <a:pt x="302" y="1689"/>
                  </a:lnTo>
                  <a:lnTo>
                    <a:pt x="325" y="1683"/>
                  </a:lnTo>
                  <a:lnTo>
                    <a:pt x="343" y="1623"/>
                  </a:lnTo>
                  <a:lnTo>
                    <a:pt x="396" y="1600"/>
                  </a:lnTo>
                  <a:lnTo>
                    <a:pt x="414" y="1630"/>
                  </a:lnTo>
                  <a:lnTo>
                    <a:pt x="449" y="1653"/>
                  </a:lnTo>
                  <a:lnTo>
                    <a:pt x="473" y="1630"/>
                  </a:lnTo>
                  <a:lnTo>
                    <a:pt x="497" y="1547"/>
                  </a:lnTo>
                  <a:lnTo>
                    <a:pt x="520" y="1524"/>
                  </a:lnTo>
                  <a:lnTo>
                    <a:pt x="543" y="1524"/>
                  </a:lnTo>
                  <a:lnTo>
                    <a:pt x="579" y="1565"/>
                  </a:lnTo>
                  <a:lnTo>
                    <a:pt x="657" y="1565"/>
                  </a:lnTo>
                  <a:lnTo>
                    <a:pt x="674" y="1494"/>
                  </a:lnTo>
                  <a:lnTo>
                    <a:pt x="804" y="1323"/>
                  </a:lnTo>
                  <a:lnTo>
                    <a:pt x="804" y="1263"/>
                  </a:lnTo>
                  <a:lnTo>
                    <a:pt x="833" y="1252"/>
                  </a:lnTo>
                  <a:lnTo>
                    <a:pt x="886" y="1258"/>
                  </a:lnTo>
                  <a:lnTo>
                    <a:pt x="928" y="1222"/>
                  </a:lnTo>
                  <a:lnTo>
                    <a:pt x="964" y="1217"/>
                  </a:lnTo>
                  <a:lnTo>
                    <a:pt x="975" y="1187"/>
                  </a:lnTo>
                  <a:lnTo>
                    <a:pt x="957" y="1121"/>
                  </a:lnTo>
                  <a:lnTo>
                    <a:pt x="957" y="1098"/>
                  </a:lnTo>
                  <a:lnTo>
                    <a:pt x="969" y="1068"/>
                  </a:lnTo>
                  <a:lnTo>
                    <a:pt x="851" y="17"/>
                  </a:lnTo>
                  <a:lnTo>
                    <a:pt x="845" y="0"/>
                  </a:lnTo>
                  <a:lnTo>
                    <a:pt x="225" y="76"/>
                  </a:lnTo>
                  <a:lnTo>
                    <a:pt x="208" y="94"/>
                  </a:lnTo>
                  <a:lnTo>
                    <a:pt x="160" y="112"/>
                  </a:lnTo>
                  <a:lnTo>
                    <a:pt x="130" y="124"/>
                  </a:lnTo>
                  <a:lnTo>
                    <a:pt x="77" y="135"/>
                  </a:lnTo>
                  <a:lnTo>
                    <a:pt x="30" y="99"/>
                  </a:lnTo>
                  <a:close/>
                </a:path>
              </a:pathLst>
            </a:custGeom>
            <a:solidFill>
              <a:srgbClr val="C0504D">
                <a:lumMod val="60000"/>
                <a:lumOff val="40000"/>
              </a:srgbClr>
            </a:solidFill>
            <a:ln w="12700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 wrap="none" lIns="0" tIns="0" rIns="0" bIns="0" anchor="ctr">
              <a:normAutofit/>
            </a:bodyPr>
            <a:lstStyle/>
            <a:p>
              <a:pPr marL="0" marR="0" lvl="0" indent="0" algn="ctr" defTabSz="54423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Arial" pitchFamily="34" charset="0"/>
                </a:rPr>
                <a:t>  0.4% </a:t>
              </a:r>
            </a:p>
          </p:txBody>
        </p:sp>
        <p:sp>
          <p:nvSpPr>
            <p:cNvPr id="31" name="Freeform 56">
              <a:extLst>
                <a:ext uri="{FF2B5EF4-FFF2-40B4-BE49-F238E27FC236}">
                  <a16:creationId xmlns:a16="http://schemas.microsoft.com/office/drawing/2014/main" id="{E24B85BA-0F0E-4C85-A8F8-16044E3CAF38}"/>
                </a:ext>
              </a:extLst>
            </p:cNvPr>
            <p:cNvSpPr>
              <a:spLocks/>
            </p:cNvSpPr>
            <p:nvPr/>
          </p:nvSpPr>
          <p:spPr bwMode="auto">
            <a:xfrm>
              <a:off x="5339680" y="3817990"/>
              <a:ext cx="940053" cy="466449"/>
            </a:xfrm>
            <a:custGeom>
              <a:avLst/>
              <a:gdLst/>
              <a:ahLst/>
              <a:cxnLst>
                <a:cxn ang="0">
                  <a:pos x="472" y="1176"/>
                </a:cxn>
                <a:cxn ang="0">
                  <a:pos x="461" y="1110"/>
                </a:cxn>
                <a:cxn ang="0">
                  <a:pos x="532" y="1116"/>
                </a:cxn>
                <a:cxn ang="0">
                  <a:pos x="1890" y="974"/>
                </a:cxn>
                <a:cxn ang="0">
                  <a:pos x="2026" y="903"/>
                </a:cxn>
                <a:cxn ang="0">
                  <a:pos x="2103" y="826"/>
                </a:cxn>
                <a:cxn ang="0">
                  <a:pos x="2115" y="785"/>
                </a:cxn>
                <a:cxn ang="0">
                  <a:pos x="2150" y="732"/>
                </a:cxn>
                <a:cxn ang="0">
                  <a:pos x="2345" y="560"/>
                </a:cxn>
                <a:cxn ang="0">
                  <a:pos x="2333" y="532"/>
                </a:cxn>
                <a:cxn ang="0">
                  <a:pos x="2303" y="507"/>
                </a:cxn>
                <a:cxn ang="0">
                  <a:pos x="2262" y="484"/>
                </a:cxn>
                <a:cxn ang="0">
                  <a:pos x="2239" y="478"/>
                </a:cxn>
                <a:cxn ang="0">
                  <a:pos x="2133" y="337"/>
                </a:cxn>
                <a:cxn ang="0">
                  <a:pos x="2126" y="283"/>
                </a:cxn>
                <a:cxn ang="0">
                  <a:pos x="2120" y="195"/>
                </a:cxn>
                <a:cxn ang="0">
                  <a:pos x="2074" y="159"/>
                </a:cxn>
                <a:cxn ang="0">
                  <a:pos x="2003" y="100"/>
                </a:cxn>
                <a:cxn ang="0">
                  <a:pos x="1950" y="106"/>
                </a:cxn>
                <a:cxn ang="0">
                  <a:pos x="1914" y="136"/>
                </a:cxn>
                <a:cxn ang="0">
                  <a:pos x="1861" y="154"/>
                </a:cxn>
                <a:cxn ang="0">
                  <a:pos x="1783" y="136"/>
                </a:cxn>
                <a:cxn ang="0">
                  <a:pos x="1689" y="118"/>
                </a:cxn>
                <a:cxn ang="0">
                  <a:pos x="1583" y="106"/>
                </a:cxn>
                <a:cxn ang="0">
                  <a:pos x="1489" y="0"/>
                </a:cxn>
                <a:cxn ang="0">
                  <a:pos x="1441" y="23"/>
                </a:cxn>
                <a:cxn ang="0">
                  <a:pos x="1382" y="5"/>
                </a:cxn>
                <a:cxn ang="0">
                  <a:pos x="1370" y="58"/>
                </a:cxn>
                <a:cxn ang="0">
                  <a:pos x="1377" y="154"/>
                </a:cxn>
                <a:cxn ang="0">
                  <a:pos x="1299" y="195"/>
                </a:cxn>
                <a:cxn ang="0">
                  <a:pos x="1217" y="200"/>
                </a:cxn>
                <a:cxn ang="0">
                  <a:pos x="1087" y="431"/>
                </a:cxn>
                <a:cxn ang="0">
                  <a:pos x="992" y="502"/>
                </a:cxn>
                <a:cxn ang="0">
                  <a:pos x="933" y="461"/>
                </a:cxn>
                <a:cxn ang="0">
                  <a:pos x="886" y="567"/>
                </a:cxn>
                <a:cxn ang="0">
                  <a:pos x="827" y="567"/>
                </a:cxn>
                <a:cxn ang="0">
                  <a:pos x="756" y="560"/>
                </a:cxn>
                <a:cxn ang="0">
                  <a:pos x="715" y="626"/>
                </a:cxn>
                <a:cxn ang="0">
                  <a:pos x="614" y="573"/>
                </a:cxn>
                <a:cxn ang="0">
                  <a:pos x="479" y="596"/>
                </a:cxn>
                <a:cxn ang="0">
                  <a:pos x="472" y="638"/>
                </a:cxn>
                <a:cxn ang="0">
                  <a:pos x="419" y="644"/>
                </a:cxn>
                <a:cxn ang="0">
                  <a:pos x="413" y="667"/>
                </a:cxn>
                <a:cxn ang="0">
                  <a:pos x="396" y="709"/>
                </a:cxn>
                <a:cxn ang="0">
                  <a:pos x="426" y="762"/>
                </a:cxn>
                <a:cxn ang="0">
                  <a:pos x="325" y="803"/>
                </a:cxn>
                <a:cxn ang="0">
                  <a:pos x="301" y="862"/>
                </a:cxn>
                <a:cxn ang="0">
                  <a:pos x="271" y="963"/>
                </a:cxn>
                <a:cxn ang="0">
                  <a:pos x="195" y="910"/>
                </a:cxn>
                <a:cxn ang="0">
                  <a:pos x="101" y="921"/>
                </a:cxn>
                <a:cxn ang="0">
                  <a:pos x="89" y="1004"/>
                </a:cxn>
                <a:cxn ang="0">
                  <a:pos x="118" y="1016"/>
                </a:cxn>
                <a:cxn ang="0">
                  <a:pos x="94" y="1158"/>
                </a:cxn>
                <a:cxn ang="0">
                  <a:pos x="59" y="1163"/>
                </a:cxn>
                <a:cxn ang="0">
                  <a:pos x="0" y="1211"/>
                </a:cxn>
              </a:cxnLst>
              <a:rect l="0" t="0" r="r" b="b"/>
              <a:pathLst>
                <a:path w="2357" h="1211">
                  <a:moveTo>
                    <a:pt x="0" y="1211"/>
                  </a:moveTo>
                  <a:lnTo>
                    <a:pt x="472" y="1176"/>
                  </a:lnTo>
                  <a:lnTo>
                    <a:pt x="472" y="1134"/>
                  </a:lnTo>
                  <a:lnTo>
                    <a:pt x="461" y="1110"/>
                  </a:lnTo>
                  <a:lnTo>
                    <a:pt x="514" y="1105"/>
                  </a:lnTo>
                  <a:lnTo>
                    <a:pt x="532" y="1116"/>
                  </a:lnTo>
                  <a:lnTo>
                    <a:pt x="1867" y="998"/>
                  </a:lnTo>
                  <a:lnTo>
                    <a:pt x="1890" y="974"/>
                  </a:lnTo>
                  <a:lnTo>
                    <a:pt x="1914" y="956"/>
                  </a:lnTo>
                  <a:lnTo>
                    <a:pt x="2026" y="903"/>
                  </a:lnTo>
                  <a:lnTo>
                    <a:pt x="2044" y="874"/>
                  </a:lnTo>
                  <a:lnTo>
                    <a:pt x="2103" y="826"/>
                  </a:lnTo>
                  <a:lnTo>
                    <a:pt x="2109" y="797"/>
                  </a:lnTo>
                  <a:lnTo>
                    <a:pt x="2115" y="785"/>
                  </a:lnTo>
                  <a:lnTo>
                    <a:pt x="2150" y="768"/>
                  </a:lnTo>
                  <a:lnTo>
                    <a:pt x="2150" y="732"/>
                  </a:lnTo>
                  <a:lnTo>
                    <a:pt x="2186" y="702"/>
                  </a:lnTo>
                  <a:lnTo>
                    <a:pt x="2345" y="560"/>
                  </a:lnTo>
                  <a:lnTo>
                    <a:pt x="2357" y="532"/>
                  </a:lnTo>
                  <a:lnTo>
                    <a:pt x="2333" y="532"/>
                  </a:lnTo>
                  <a:lnTo>
                    <a:pt x="2315" y="514"/>
                  </a:lnTo>
                  <a:lnTo>
                    <a:pt x="2303" y="507"/>
                  </a:lnTo>
                  <a:lnTo>
                    <a:pt x="2298" y="502"/>
                  </a:lnTo>
                  <a:lnTo>
                    <a:pt x="2262" y="484"/>
                  </a:lnTo>
                  <a:lnTo>
                    <a:pt x="2250" y="490"/>
                  </a:lnTo>
                  <a:lnTo>
                    <a:pt x="2239" y="478"/>
                  </a:lnTo>
                  <a:lnTo>
                    <a:pt x="2197" y="419"/>
                  </a:lnTo>
                  <a:lnTo>
                    <a:pt x="2133" y="337"/>
                  </a:lnTo>
                  <a:lnTo>
                    <a:pt x="2126" y="307"/>
                  </a:lnTo>
                  <a:lnTo>
                    <a:pt x="2126" y="283"/>
                  </a:lnTo>
                  <a:lnTo>
                    <a:pt x="2126" y="248"/>
                  </a:lnTo>
                  <a:lnTo>
                    <a:pt x="2120" y="195"/>
                  </a:lnTo>
                  <a:lnTo>
                    <a:pt x="2103" y="182"/>
                  </a:lnTo>
                  <a:lnTo>
                    <a:pt x="2074" y="159"/>
                  </a:lnTo>
                  <a:lnTo>
                    <a:pt x="2032" y="147"/>
                  </a:lnTo>
                  <a:lnTo>
                    <a:pt x="2003" y="100"/>
                  </a:lnTo>
                  <a:lnTo>
                    <a:pt x="1991" y="76"/>
                  </a:lnTo>
                  <a:lnTo>
                    <a:pt x="1950" y="106"/>
                  </a:lnTo>
                  <a:lnTo>
                    <a:pt x="1943" y="124"/>
                  </a:lnTo>
                  <a:lnTo>
                    <a:pt x="1914" y="136"/>
                  </a:lnTo>
                  <a:lnTo>
                    <a:pt x="1908" y="147"/>
                  </a:lnTo>
                  <a:lnTo>
                    <a:pt x="1861" y="154"/>
                  </a:lnTo>
                  <a:lnTo>
                    <a:pt x="1808" y="124"/>
                  </a:lnTo>
                  <a:lnTo>
                    <a:pt x="1783" y="136"/>
                  </a:lnTo>
                  <a:lnTo>
                    <a:pt x="1760" y="165"/>
                  </a:lnTo>
                  <a:lnTo>
                    <a:pt x="1689" y="118"/>
                  </a:lnTo>
                  <a:lnTo>
                    <a:pt x="1630" y="124"/>
                  </a:lnTo>
                  <a:lnTo>
                    <a:pt x="1583" y="106"/>
                  </a:lnTo>
                  <a:lnTo>
                    <a:pt x="1554" y="47"/>
                  </a:lnTo>
                  <a:lnTo>
                    <a:pt x="1489" y="0"/>
                  </a:lnTo>
                  <a:lnTo>
                    <a:pt x="1459" y="23"/>
                  </a:lnTo>
                  <a:lnTo>
                    <a:pt x="1441" y="23"/>
                  </a:lnTo>
                  <a:lnTo>
                    <a:pt x="1412" y="5"/>
                  </a:lnTo>
                  <a:lnTo>
                    <a:pt x="1382" y="5"/>
                  </a:lnTo>
                  <a:lnTo>
                    <a:pt x="1370" y="35"/>
                  </a:lnTo>
                  <a:lnTo>
                    <a:pt x="1370" y="58"/>
                  </a:lnTo>
                  <a:lnTo>
                    <a:pt x="1388" y="124"/>
                  </a:lnTo>
                  <a:lnTo>
                    <a:pt x="1377" y="154"/>
                  </a:lnTo>
                  <a:lnTo>
                    <a:pt x="1341" y="159"/>
                  </a:lnTo>
                  <a:lnTo>
                    <a:pt x="1299" y="195"/>
                  </a:lnTo>
                  <a:lnTo>
                    <a:pt x="1246" y="189"/>
                  </a:lnTo>
                  <a:lnTo>
                    <a:pt x="1217" y="200"/>
                  </a:lnTo>
                  <a:lnTo>
                    <a:pt x="1217" y="260"/>
                  </a:lnTo>
                  <a:lnTo>
                    <a:pt x="1087" y="431"/>
                  </a:lnTo>
                  <a:lnTo>
                    <a:pt x="1070" y="502"/>
                  </a:lnTo>
                  <a:lnTo>
                    <a:pt x="992" y="502"/>
                  </a:lnTo>
                  <a:lnTo>
                    <a:pt x="956" y="461"/>
                  </a:lnTo>
                  <a:lnTo>
                    <a:pt x="933" y="461"/>
                  </a:lnTo>
                  <a:lnTo>
                    <a:pt x="910" y="484"/>
                  </a:lnTo>
                  <a:lnTo>
                    <a:pt x="886" y="567"/>
                  </a:lnTo>
                  <a:lnTo>
                    <a:pt x="862" y="590"/>
                  </a:lnTo>
                  <a:lnTo>
                    <a:pt x="827" y="567"/>
                  </a:lnTo>
                  <a:lnTo>
                    <a:pt x="809" y="537"/>
                  </a:lnTo>
                  <a:lnTo>
                    <a:pt x="756" y="560"/>
                  </a:lnTo>
                  <a:lnTo>
                    <a:pt x="738" y="620"/>
                  </a:lnTo>
                  <a:lnTo>
                    <a:pt x="715" y="626"/>
                  </a:lnTo>
                  <a:lnTo>
                    <a:pt x="708" y="614"/>
                  </a:lnTo>
                  <a:lnTo>
                    <a:pt x="614" y="573"/>
                  </a:lnTo>
                  <a:lnTo>
                    <a:pt x="537" y="603"/>
                  </a:lnTo>
                  <a:lnTo>
                    <a:pt x="479" y="596"/>
                  </a:lnTo>
                  <a:lnTo>
                    <a:pt x="467" y="631"/>
                  </a:lnTo>
                  <a:lnTo>
                    <a:pt x="472" y="638"/>
                  </a:lnTo>
                  <a:lnTo>
                    <a:pt x="443" y="649"/>
                  </a:lnTo>
                  <a:lnTo>
                    <a:pt x="419" y="644"/>
                  </a:lnTo>
                  <a:lnTo>
                    <a:pt x="426" y="649"/>
                  </a:lnTo>
                  <a:lnTo>
                    <a:pt x="413" y="667"/>
                  </a:lnTo>
                  <a:lnTo>
                    <a:pt x="401" y="702"/>
                  </a:lnTo>
                  <a:lnTo>
                    <a:pt x="396" y="709"/>
                  </a:lnTo>
                  <a:lnTo>
                    <a:pt x="396" y="727"/>
                  </a:lnTo>
                  <a:lnTo>
                    <a:pt x="426" y="762"/>
                  </a:lnTo>
                  <a:lnTo>
                    <a:pt x="419" y="773"/>
                  </a:lnTo>
                  <a:lnTo>
                    <a:pt x="325" y="803"/>
                  </a:lnTo>
                  <a:lnTo>
                    <a:pt x="295" y="814"/>
                  </a:lnTo>
                  <a:lnTo>
                    <a:pt x="301" y="862"/>
                  </a:lnTo>
                  <a:lnTo>
                    <a:pt x="319" y="938"/>
                  </a:lnTo>
                  <a:lnTo>
                    <a:pt x="271" y="963"/>
                  </a:lnTo>
                  <a:lnTo>
                    <a:pt x="236" y="933"/>
                  </a:lnTo>
                  <a:lnTo>
                    <a:pt x="195" y="910"/>
                  </a:lnTo>
                  <a:lnTo>
                    <a:pt x="142" y="903"/>
                  </a:lnTo>
                  <a:lnTo>
                    <a:pt x="101" y="921"/>
                  </a:lnTo>
                  <a:lnTo>
                    <a:pt x="83" y="992"/>
                  </a:lnTo>
                  <a:lnTo>
                    <a:pt x="89" y="1004"/>
                  </a:lnTo>
                  <a:lnTo>
                    <a:pt x="101" y="1004"/>
                  </a:lnTo>
                  <a:lnTo>
                    <a:pt x="118" y="1016"/>
                  </a:lnTo>
                  <a:lnTo>
                    <a:pt x="130" y="1057"/>
                  </a:lnTo>
                  <a:lnTo>
                    <a:pt x="94" y="1158"/>
                  </a:lnTo>
                  <a:lnTo>
                    <a:pt x="76" y="1169"/>
                  </a:lnTo>
                  <a:lnTo>
                    <a:pt x="59" y="1163"/>
                  </a:lnTo>
                  <a:lnTo>
                    <a:pt x="18" y="1176"/>
                  </a:lnTo>
                  <a:lnTo>
                    <a:pt x="0" y="1211"/>
                  </a:lnTo>
                </a:path>
              </a:pathLst>
            </a:custGeom>
            <a:solidFill>
              <a:srgbClr val="C0504D">
                <a:lumMod val="60000"/>
                <a:lumOff val="40000"/>
              </a:srgbClr>
            </a:solidFill>
            <a:ln w="12700">
              <a:solidFill>
                <a:sysClr val="windowText" lastClr="000000"/>
              </a:solidFill>
              <a:prstDash val="solid"/>
              <a:round/>
              <a:headEnd/>
              <a:tailEnd/>
            </a:ln>
          </p:spPr>
          <p:txBody>
            <a:bodyPr anchor="ctr"/>
            <a:lstStyle/>
            <a:p>
              <a:pPr marL="0" marR="0" lvl="0" indent="0" algn="ctr" defTabSz="54423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Arial" pitchFamily="34" charset="0"/>
                </a:rPr>
                <a:t>        0.1%</a:t>
              </a:r>
            </a:p>
          </p:txBody>
        </p:sp>
        <p:sp>
          <p:nvSpPr>
            <p:cNvPr id="32" name="Freeform 59">
              <a:extLst>
                <a:ext uri="{FF2B5EF4-FFF2-40B4-BE49-F238E27FC236}">
                  <a16:creationId xmlns:a16="http://schemas.microsoft.com/office/drawing/2014/main" id="{D406A84E-B427-4734-A681-13B7D68609C8}"/>
                </a:ext>
              </a:extLst>
            </p:cNvPr>
            <p:cNvSpPr>
              <a:spLocks/>
            </p:cNvSpPr>
            <p:nvPr/>
          </p:nvSpPr>
          <p:spPr bwMode="auto">
            <a:xfrm>
              <a:off x="5112190" y="4504900"/>
              <a:ext cx="450167" cy="760011"/>
            </a:xfrm>
            <a:custGeom>
              <a:avLst/>
              <a:gdLst/>
              <a:ahLst/>
              <a:cxnLst>
                <a:cxn ang="0">
                  <a:pos x="1045" y="0"/>
                </a:cxn>
                <a:cxn ang="0">
                  <a:pos x="360" y="47"/>
                </a:cxn>
                <a:cxn ang="0">
                  <a:pos x="360" y="70"/>
                </a:cxn>
                <a:cxn ang="0">
                  <a:pos x="295" y="123"/>
                </a:cxn>
                <a:cxn ang="0">
                  <a:pos x="271" y="189"/>
                </a:cxn>
                <a:cxn ang="0">
                  <a:pos x="277" y="247"/>
                </a:cxn>
                <a:cxn ang="0">
                  <a:pos x="271" y="289"/>
                </a:cxn>
                <a:cxn ang="0">
                  <a:pos x="213" y="325"/>
                </a:cxn>
                <a:cxn ang="0">
                  <a:pos x="172" y="384"/>
                </a:cxn>
                <a:cxn ang="0">
                  <a:pos x="154" y="401"/>
                </a:cxn>
                <a:cxn ang="0">
                  <a:pos x="154" y="455"/>
                </a:cxn>
                <a:cxn ang="0">
                  <a:pos x="124" y="490"/>
                </a:cxn>
                <a:cxn ang="0">
                  <a:pos x="124" y="531"/>
                </a:cxn>
                <a:cxn ang="0">
                  <a:pos x="101" y="584"/>
                </a:cxn>
                <a:cxn ang="0">
                  <a:pos x="71" y="643"/>
                </a:cxn>
                <a:cxn ang="0">
                  <a:pos x="83" y="703"/>
                </a:cxn>
                <a:cxn ang="0">
                  <a:pos x="112" y="732"/>
                </a:cxn>
                <a:cxn ang="0">
                  <a:pos x="118" y="774"/>
                </a:cxn>
                <a:cxn ang="0">
                  <a:pos x="129" y="785"/>
                </a:cxn>
                <a:cxn ang="0">
                  <a:pos x="129" y="803"/>
                </a:cxn>
                <a:cxn ang="0">
                  <a:pos x="112" y="815"/>
                </a:cxn>
                <a:cxn ang="0">
                  <a:pos x="101" y="850"/>
                </a:cxn>
                <a:cxn ang="0">
                  <a:pos x="106" y="874"/>
                </a:cxn>
                <a:cxn ang="0">
                  <a:pos x="101" y="909"/>
                </a:cxn>
                <a:cxn ang="0">
                  <a:pos x="147" y="987"/>
                </a:cxn>
                <a:cxn ang="0">
                  <a:pos x="154" y="1063"/>
                </a:cxn>
                <a:cxn ang="0">
                  <a:pos x="172" y="1110"/>
                </a:cxn>
                <a:cxn ang="0">
                  <a:pos x="195" y="1127"/>
                </a:cxn>
                <a:cxn ang="0">
                  <a:pos x="200" y="1163"/>
                </a:cxn>
                <a:cxn ang="0">
                  <a:pos x="154" y="1193"/>
                </a:cxn>
                <a:cxn ang="0">
                  <a:pos x="142" y="1205"/>
                </a:cxn>
                <a:cxn ang="0">
                  <a:pos x="118" y="1294"/>
                </a:cxn>
                <a:cxn ang="0">
                  <a:pos x="58" y="1388"/>
                </a:cxn>
                <a:cxn ang="0">
                  <a:pos x="0" y="1560"/>
                </a:cxn>
                <a:cxn ang="0">
                  <a:pos x="0" y="1683"/>
                </a:cxn>
                <a:cxn ang="0">
                  <a:pos x="632" y="1659"/>
                </a:cxn>
                <a:cxn ang="0">
                  <a:pos x="644" y="1677"/>
                </a:cxn>
                <a:cxn ang="0">
                  <a:pos x="626" y="1736"/>
                </a:cxn>
                <a:cxn ang="0">
                  <a:pos x="632" y="1831"/>
                </a:cxn>
                <a:cxn ang="0">
                  <a:pos x="697" y="1896"/>
                </a:cxn>
                <a:cxn ang="0">
                  <a:pos x="715" y="1973"/>
                </a:cxn>
                <a:cxn ang="0">
                  <a:pos x="756" y="1973"/>
                </a:cxn>
                <a:cxn ang="0">
                  <a:pos x="827" y="1920"/>
                </a:cxn>
                <a:cxn ang="0">
                  <a:pos x="981" y="1872"/>
                </a:cxn>
                <a:cxn ang="0">
                  <a:pos x="1016" y="1884"/>
                </a:cxn>
                <a:cxn ang="0">
                  <a:pos x="1075" y="1867"/>
                </a:cxn>
                <a:cxn ang="0">
                  <a:pos x="1081" y="1878"/>
                </a:cxn>
                <a:cxn ang="0">
                  <a:pos x="1116" y="1890"/>
                </a:cxn>
                <a:cxn ang="0">
                  <a:pos x="1128" y="1884"/>
                </a:cxn>
                <a:cxn ang="0">
                  <a:pos x="1057" y="1282"/>
                </a:cxn>
                <a:cxn ang="0">
                  <a:pos x="1052" y="1223"/>
                </a:cxn>
                <a:cxn ang="0">
                  <a:pos x="1075" y="36"/>
                </a:cxn>
                <a:cxn ang="0">
                  <a:pos x="1045" y="0"/>
                </a:cxn>
              </a:cxnLst>
              <a:rect l="0" t="0" r="r" b="b"/>
              <a:pathLst>
                <a:path w="1128" h="1973">
                  <a:moveTo>
                    <a:pt x="1045" y="0"/>
                  </a:moveTo>
                  <a:lnTo>
                    <a:pt x="360" y="47"/>
                  </a:lnTo>
                  <a:lnTo>
                    <a:pt x="360" y="70"/>
                  </a:lnTo>
                  <a:lnTo>
                    <a:pt x="295" y="123"/>
                  </a:lnTo>
                  <a:lnTo>
                    <a:pt x="271" y="189"/>
                  </a:lnTo>
                  <a:lnTo>
                    <a:pt x="277" y="247"/>
                  </a:lnTo>
                  <a:lnTo>
                    <a:pt x="271" y="289"/>
                  </a:lnTo>
                  <a:lnTo>
                    <a:pt x="213" y="325"/>
                  </a:lnTo>
                  <a:lnTo>
                    <a:pt x="172" y="384"/>
                  </a:lnTo>
                  <a:lnTo>
                    <a:pt x="154" y="401"/>
                  </a:lnTo>
                  <a:lnTo>
                    <a:pt x="154" y="455"/>
                  </a:lnTo>
                  <a:lnTo>
                    <a:pt x="124" y="490"/>
                  </a:lnTo>
                  <a:lnTo>
                    <a:pt x="124" y="531"/>
                  </a:lnTo>
                  <a:lnTo>
                    <a:pt x="101" y="584"/>
                  </a:lnTo>
                  <a:lnTo>
                    <a:pt x="71" y="643"/>
                  </a:lnTo>
                  <a:lnTo>
                    <a:pt x="83" y="703"/>
                  </a:lnTo>
                  <a:lnTo>
                    <a:pt x="112" y="732"/>
                  </a:lnTo>
                  <a:lnTo>
                    <a:pt x="118" y="774"/>
                  </a:lnTo>
                  <a:lnTo>
                    <a:pt x="129" y="785"/>
                  </a:lnTo>
                  <a:lnTo>
                    <a:pt x="129" y="803"/>
                  </a:lnTo>
                  <a:lnTo>
                    <a:pt x="112" y="815"/>
                  </a:lnTo>
                  <a:lnTo>
                    <a:pt x="101" y="850"/>
                  </a:lnTo>
                  <a:lnTo>
                    <a:pt x="106" y="874"/>
                  </a:lnTo>
                  <a:lnTo>
                    <a:pt x="101" y="909"/>
                  </a:lnTo>
                  <a:lnTo>
                    <a:pt x="147" y="987"/>
                  </a:lnTo>
                  <a:lnTo>
                    <a:pt x="154" y="1063"/>
                  </a:lnTo>
                  <a:lnTo>
                    <a:pt x="172" y="1110"/>
                  </a:lnTo>
                  <a:lnTo>
                    <a:pt x="195" y="1127"/>
                  </a:lnTo>
                  <a:lnTo>
                    <a:pt x="200" y="1163"/>
                  </a:lnTo>
                  <a:lnTo>
                    <a:pt x="154" y="1193"/>
                  </a:lnTo>
                  <a:lnTo>
                    <a:pt x="142" y="1205"/>
                  </a:lnTo>
                  <a:lnTo>
                    <a:pt x="118" y="1294"/>
                  </a:lnTo>
                  <a:lnTo>
                    <a:pt x="58" y="1388"/>
                  </a:lnTo>
                  <a:lnTo>
                    <a:pt x="0" y="1560"/>
                  </a:lnTo>
                  <a:lnTo>
                    <a:pt x="0" y="1683"/>
                  </a:lnTo>
                  <a:lnTo>
                    <a:pt x="632" y="1659"/>
                  </a:lnTo>
                  <a:lnTo>
                    <a:pt x="644" y="1677"/>
                  </a:lnTo>
                  <a:lnTo>
                    <a:pt x="626" y="1736"/>
                  </a:lnTo>
                  <a:lnTo>
                    <a:pt x="632" y="1831"/>
                  </a:lnTo>
                  <a:lnTo>
                    <a:pt x="697" y="1896"/>
                  </a:lnTo>
                  <a:lnTo>
                    <a:pt x="715" y="1973"/>
                  </a:lnTo>
                  <a:lnTo>
                    <a:pt x="756" y="1973"/>
                  </a:lnTo>
                  <a:lnTo>
                    <a:pt x="827" y="1920"/>
                  </a:lnTo>
                  <a:lnTo>
                    <a:pt x="981" y="1872"/>
                  </a:lnTo>
                  <a:lnTo>
                    <a:pt x="1016" y="1884"/>
                  </a:lnTo>
                  <a:lnTo>
                    <a:pt x="1075" y="1867"/>
                  </a:lnTo>
                  <a:lnTo>
                    <a:pt x="1081" y="1878"/>
                  </a:lnTo>
                  <a:lnTo>
                    <a:pt x="1116" y="1890"/>
                  </a:lnTo>
                  <a:lnTo>
                    <a:pt x="1128" y="1884"/>
                  </a:lnTo>
                  <a:lnTo>
                    <a:pt x="1057" y="1282"/>
                  </a:lnTo>
                  <a:lnTo>
                    <a:pt x="1052" y="1223"/>
                  </a:lnTo>
                  <a:lnTo>
                    <a:pt x="1075" y="36"/>
                  </a:lnTo>
                  <a:lnTo>
                    <a:pt x="1045" y="0"/>
                  </a:lnTo>
                  <a:close/>
                </a:path>
              </a:pathLst>
            </a:custGeom>
            <a:solidFill>
              <a:srgbClr val="C0504D">
                <a:lumMod val="50000"/>
              </a:srgbClr>
            </a:solidFill>
            <a:ln w="12700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 lIns="0" rIns="0" anchor="ctr"/>
            <a:lstStyle/>
            <a:p>
              <a:pPr marL="0" marR="0" lvl="0" indent="0" defTabSz="54423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Arial" pitchFamily="34" charset="0"/>
                </a:rPr>
                <a:t>  -0.4%</a:t>
              </a:r>
            </a:p>
          </p:txBody>
        </p:sp>
        <p:sp>
          <p:nvSpPr>
            <p:cNvPr id="33" name="Freeform 61">
              <a:extLst>
                <a:ext uri="{FF2B5EF4-FFF2-40B4-BE49-F238E27FC236}">
                  <a16:creationId xmlns:a16="http://schemas.microsoft.com/office/drawing/2014/main" id="{F70F11A4-9161-4C3F-B060-4B5F3C1B644E}"/>
                </a:ext>
              </a:extLst>
            </p:cNvPr>
            <p:cNvSpPr>
              <a:spLocks/>
            </p:cNvSpPr>
            <p:nvPr/>
          </p:nvSpPr>
          <p:spPr bwMode="auto">
            <a:xfrm>
              <a:off x="5499402" y="4482798"/>
              <a:ext cx="567347" cy="754209"/>
            </a:xfrm>
            <a:custGeom>
              <a:avLst/>
              <a:gdLst/>
              <a:ahLst/>
              <a:cxnLst>
                <a:cxn ang="0">
                  <a:pos x="0" y="71"/>
                </a:cxn>
                <a:cxn ang="0">
                  <a:pos x="30" y="107"/>
                </a:cxn>
                <a:cxn ang="0">
                  <a:pos x="7" y="1294"/>
                </a:cxn>
                <a:cxn ang="0">
                  <a:pos x="12" y="1353"/>
                </a:cxn>
                <a:cxn ang="0">
                  <a:pos x="83" y="1955"/>
                </a:cxn>
                <a:cxn ang="0">
                  <a:pos x="101" y="1943"/>
                </a:cxn>
                <a:cxn ang="0">
                  <a:pos x="119" y="1931"/>
                </a:cxn>
                <a:cxn ang="0">
                  <a:pos x="172" y="1949"/>
                </a:cxn>
                <a:cxn ang="0">
                  <a:pos x="183" y="1926"/>
                </a:cxn>
                <a:cxn ang="0">
                  <a:pos x="195" y="1837"/>
                </a:cxn>
                <a:cxn ang="0">
                  <a:pos x="218" y="1778"/>
                </a:cxn>
                <a:cxn ang="0">
                  <a:pos x="248" y="1837"/>
                </a:cxn>
                <a:cxn ang="0">
                  <a:pos x="243" y="1860"/>
                </a:cxn>
                <a:cxn ang="0">
                  <a:pos x="266" y="1908"/>
                </a:cxn>
                <a:cxn ang="0">
                  <a:pos x="302" y="1961"/>
                </a:cxn>
                <a:cxn ang="0">
                  <a:pos x="337" y="1961"/>
                </a:cxn>
                <a:cxn ang="0">
                  <a:pos x="367" y="1961"/>
                </a:cxn>
                <a:cxn ang="0">
                  <a:pos x="408" y="1920"/>
                </a:cxn>
                <a:cxn ang="0">
                  <a:pos x="414" y="1913"/>
                </a:cxn>
                <a:cxn ang="0">
                  <a:pos x="431" y="1896"/>
                </a:cxn>
                <a:cxn ang="0">
                  <a:pos x="431" y="1890"/>
                </a:cxn>
                <a:cxn ang="0">
                  <a:pos x="426" y="1878"/>
                </a:cxn>
                <a:cxn ang="0">
                  <a:pos x="408" y="1872"/>
                </a:cxn>
                <a:cxn ang="0">
                  <a:pos x="408" y="1860"/>
                </a:cxn>
                <a:cxn ang="0">
                  <a:pos x="426" y="1825"/>
                </a:cxn>
                <a:cxn ang="0">
                  <a:pos x="420" y="1807"/>
                </a:cxn>
                <a:cxn ang="0">
                  <a:pos x="396" y="1789"/>
                </a:cxn>
                <a:cxn ang="0">
                  <a:pos x="385" y="1789"/>
                </a:cxn>
                <a:cxn ang="0">
                  <a:pos x="367" y="1771"/>
                </a:cxn>
                <a:cxn ang="0">
                  <a:pos x="337" y="1730"/>
                </a:cxn>
                <a:cxn ang="0">
                  <a:pos x="337" y="1701"/>
                </a:cxn>
                <a:cxn ang="0">
                  <a:pos x="343" y="1695"/>
                </a:cxn>
                <a:cxn ang="0">
                  <a:pos x="343" y="1683"/>
                </a:cxn>
                <a:cxn ang="0">
                  <a:pos x="343" y="1665"/>
                </a:cxn>
                <a:cxn ang="0">
                  <a:pos x="1235" y="1578"/>
                </a:cxn>
                <a:cxn ang="0">
                  <a:pos x="1229" y="1553"/>
                </a:cxn>
                <a:cxn ang="0">
                  <a:pos x="1187" y="1489"/>
                </a:cxn>
                <a:cxn ang="0">
                  <a:pos x="1194" y="1388"/>
                </a:cxn>
                <a:cxn ang="0">
                  <a:pos x="1158" y="1299"/>
                </a:cxn>
                <a:cxn ang="0">
                  <a:pos x="1146" y="1228"/>
                </a:cxn>
                <a:cxn ang="0">
                  <a:pos x="1170" y="1175"/>
                </a:cxn>
                <a:cxn ang="0">
                  <a:pos x="1170" y="1122"/>
                </a:cxn>
                <a:cxn ang="0">
                  <a:pos x="1199" y="1081"/>
                </a:cxn>
                <a:cxn ang="0">
                  <a:pos x="1205" y="1069"/>
                </a:cxn>
                <a:cxn ang="0">
                  <a:pos x="1176" y="1033"/>
                </a:cxn>
                <a:cxn ang="0">
                  <a:pos x="1187" y="998"/>
                </a:cxn>
                <a:cxn ang="0">
                  <a:pos x="1170" y="975"/>
                </a:cxn>
                <a:cxn ang="0">
                  <a:pos x="1135" y="957"/>
                </a:cxn>
                <a:cxn ang="0">
                  <a:pos x="1123" y="927"/>
                </a:cxn>
                <a:cxn ang="0">
                  <a:pos x="1105" y="868"/>
                </a:cxn>
                <a:cxn ang="0">
                  <a:pos x="1082" y="845"/>
                </a:cxn>
                <a:cxn ang="0">
                  <a:pos x="845" y="0"/>
                </a:cxn>
                <a:cxn ang="0">
                  <a:pos x="0" y="71"/>
                </a:cxn>
              </a:cxnLst>
              <a:rect l="0" t="0" r="r" b="b"/>
              <a:pathLst>
                <a:path w="1235" h="1961">
                  <a:moveTo>
                    <a:pt x="0" y="71"/>
                  </a:moveTo>
                  <a:lnTo>
                    <a:pt x="30" y="107"/>
                  </a:lnTo>
                  <a:lnTo>
                    <a:pt x="7" y="1294"/>
                  </a:lnTo>
                  <a:lnTo>
                    <a:pt x="12" y="1353"/>
                  </a:lnTo>
                  <a:lnTo>
                    <a:pt x="83" y="1955"/>
                  </a:lnTo>
                  <a:lnTo>
                    <a:pt x="101" y="1943"/>
                  </a:lnTo>
                  <a:lnTo>
                    <a:pt x="119" y="1931"/>
                  </a:lnTo>
                  <a:lnTo>
                    <a:pt x="172" y="1949"/>
                  </a:lnTo>
                  <a:lnTo>
                    <a:pt x="183" y="1926"/>
                  </a:lnTo>
                  <a:lnTo>
                    <a:pt x="195" y="1837"/>
                  </a:lnTo>
                  <a:lnTo>
                    <a:pt x="218" y="1778"/>
                  </a:lnTo>
                  <a:lnTo>
                    <a:pt x="248" y="1837"/>
                  </a:lnTo>
                  <a:lnTo>
                    <a:pt x="243" y="1860"/>
                  </a:lnTo>
                  <a:lnTo>
                    <a:pt x="266" y="1908"/>
                  </a:lnTo>
                  <a:lnTo>
                    <a:pt x="302" y="1961"/>
                  </a:lnTo>
                  <a:lnTo>
                    <a:pt x="337" y="1961"/>
                  </a:lnTo>
                  <a:lnTo>
                    <a:pt x="367" y="1961"/>
                  </a:lnTo>
                  <a:lnTo>
                    <a:pt x="408" y="1920"/>
                  </a:lnTo>
                  <a:lnTo>
                    <a:pt x="414" y="1913"/>
                  </a:lnTo>
                  <a:lnTo>
                    <a:pt x="431" y="1896"/>
                  </a:lnTo>
                  <a:lnTo>
                    <a:pt x="431" y="1890"/>
                  </a:lnTo>
                  <a:lnTo>
                    <a:pt x="426" y="1878"/>
                  </a:lnTo>
                  <a:lnTo>
                    <a:pt x="408" y="1872"/>
                  </a:lnTo>
                  <a:lnTo>
                    <a:pt x="408" y="1860"/>
                  </a:lnTo>
                  <a:lnTo>
                    <a:pt x="426" y="1825"/>
                  </a:lnTo>
                  <a:lnTo>
                    <a:pt x="420" y="1807"/>
                  </a:lnTo>
                  <a:lnTo>
                    <a:pt x="396" y="1789"/>
                  </a:lnTo>
                  <a:lnTo>
                    <a:pt x="385" y="1789"/>
                  </a:lnTo>
                  <a:lnTo>
                    <a:pt x="367" y="1771"/>
                  </a:lnTo>
                  <a:lnTo>
                    <a:pt x="337" y="1730"/>
                  </a:lnTo>
                  <a:lnTo>
                    <a:pt x="337" y="1701"/>
                  </a:lnTo>
                  <a:lnTo>
                    <a:pt x="343" y="1695"/>
                  </a:lnTo>
                  <a:lnTo>
                    <a:pt x="343" y="1683"/>
                  </a:lnTo>
                  <a:lnTo>
                    <a:pt x="343" y="1665"/>
                  </a:lnTo>
                  <a:lnTo>
                    <a:pt x="1235" y="1578"/>
                  </a:lnTo>
                  <a:lnTo>
                    <a:pt x="1229" y="1553"/>
                  </a:lnTo>
                  <a:lnTo>
                    <a:pt x="1187" y="1489"/>
                  </a:lnTo>
                  <a:lnTo>
                    <a:pt x="1194" y="1388"/>
                  </a:lnTo>
                  <a:lnTo>
                    <a:pt x="1158" y="1299"/>
                  </a:lnTo>
                  <a:lnTo>
                    <a:pt x="1146" y="1228"/>
                  </a:lnTo>
                  <a:lnTo>
                    <a:pt x="1170" y="1175"/>
                  </a:lnTo>
                  <a:lnTo>
                    <a:pt x="1170" y="1122"/>
                  </a:lnTo>
                  <a:lnTo>
                    <a:pt x="1199" y="1081"/>
                  </a:lnTo>
                  <a:lnTo>
                    <a:pt x="1205" y="1069"/>
                  </a:lnTo>
                  <a:lnTo>
                    <a:pt x="1176" y="1033"/>
                  </a:lnTo>
                  <a:lnTo>
                    <a:pt x="1187" y="998"/>
                  </a:lnTo>
                  <a:lnTo>
                    <a:pt x="1170" y="975"/>
                  </a:lnTo>
                  <a:lnTo>
                    <a:pt x="1135" y="957"/>
                  </a:lnTo>
                  <a:lnTo>
                    <a:pt x="1123" y="927"/>
                  </a:lnTo>
                  <a:lnTo>
                    <a:pt x="1105" y="868"/>
                  </a:lnTo>
                  <a:lnTo>
                    <a:pt x="1082" y="845"/>
                  </a:lnTo>
                  <a:lnTo>
                    <a:pt x="845" y="0"/>
                  </a:lnTo>
                  <a:lnTo>
                    <a:pt x="0" y="71"/>
                  </a:lnTo>
                  <a:close/>
                </a:path>
              </a:pathLst>
            </a:custGeom>
            <a:solidFill>
              <a:srgbClr val="C0504D">
                <a:lumMod val="60000"/>
                <a:lumOff val="40000"/>
              </a:srgbClr>
            </a:solidFill>
            <a:ln w="12700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 anchor="ctr"/>
            <a:lstStyle/>
            <a:p>
              <a:pPr marL="0" marR="0" lvl="0" indent="0" algn="ctr" defTabSz="54423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Arial" pitchFamily="34" charset="0"/>
                </a:rPr>
                <a:t>0.3%</a:t>
              </a:r>
            </a:p>
          </p:txBody>
        </p:sp>
        <p:sp>
          <p:nvSpPr>
            <p:cNvPr id="34" name="Freeform 64">
              <a:extLst>
                <a:ext uri="{FF2B5EF4-FFF2-40B4-BE49-F238E27FC236}">
                  <a16:creationId xmlns:a16="http://schemas.microsoft.com/office/drawing/2014/main" id="{F4F870E7-F717-4857-B369-E7E7E3903EEB}"/>
                </a:ext>
              </a:extLst>
            </p:cNvPr>
            <p:cNvSpPr>
              <a:spLocks/>
            </p:cNvSpPr>
            <p:nvPr/>
          </p:nvSpPr>
          <p:spPr bwMode="auto">
            <a:xfrm>
              <a:off x="5844011" y="3314410"/>
              <a:ext cx="536830" cy="579000"/>
            </a:xfrm>
            <a:custGeom>
              <a:avLst/>
              <a:gdLst/>
              <a:ahLst/>
              <a:cxnLst>
                <a:cxn ang="0">
                  <a:pos x="118" y="1317"/>
                </a:cxn>
                <a:cxn ang="0">
                  <a:pos x="177" y="1335"/>
                </a:cxn>
                <a:cxn ang="0">
                  <a:pos x="225" y="1312"/>
                </a:cxn>
                <a:cxn ang="0">
                  <a:pos x="319" y="1418"/>
                </a:cxn>
                <a:cxn ang="0">
                  <a:pos x="425" y="1430"/>
                </a:cxn>
                <a:cxn ang="0">
                  <a:pos x="519" y="1448"/>
                </a:cxn>
                <a:cxn ang="0">
                  <a:pos x="597" y="1466"/>
                </a:cxn>
                <a:cxn ang="0">
                  <a:pos x="650" y="1448"/>
                </a:cxn>
                <a:cxn ang="0">
                  <a:pos x="686" y="1418"/>
                </a:cxn>
                <a:cxn ang="0">
                  <a:pos x="739" y="1412"/>
                </a:cxn>
                <a:cxn ang="0">
                  <a:pos x="810" y="1471"/>
                </a:cxn>
                <a:cxn ang="0">
                  <a:pos x="856" y="1507"/>
                </a:cxn>
                <a:cxn ang="0">
                  <a:pos x="927" y="1448"/>
                </a:cxn>
                <a:cxn ang="0">
                  <a:pos x="951" y="1388"/>
                </a:cxn>
                <a:cxn ang="0">
                  <a:pos x="981" y="1246"/>
                </a:cxn>
                <a:cxn ang="0">
                  <a:pos x="1034" y="1294"/>
                </a:cxn>
                <a:cxn ang="0">
                  <a:pos x="1057" y="1205"/>
                </a:cxn>
                <a:cxn ang="0">
                  <a:pos x="1117" y="1111"/>
                </a:cxn>
                <a:cxn ang="0">
                  <a:pos x="1140" y="1063"/>
                </a:cxn>
                <a:cxn ang="0">
                  <a:pos x="1206" y="1058"/>
                </a:cxn>
                <a:cxn ang="0">
                  <a:pos x="1270" y="975"/>
                </a:cxn>
                <a:cxn ang="0">
                  <a:pos x="1318" y="939"/>
                </a:cxn>
                <a:cxn ang="0">
                  <a:pos x="1305" y="868"/>
                </a:cxn>
                <a:cxn ang="0">
                  <a:pos x="1323" y="804"/>
                </a:cxn>
                <a:cxn ang="0">
                  <a:pos x="1282" y="627"/>
                </a:cxn>
                <a:cxn ang="0">
                  <a:pos x="1312" y="550"/>
                </a:cxn>
                <a:cxn ang="0">
                  <a:pos x="1341" y="532"/>
                </a:cxn>
                <a:cxn ang="0">
                  <a:pos x="1099" y="77"/>
                </a:cxn>
                <a:cxn ang="0">
                  <a:pos x="1004" y="142"/>
                </a:cxn>
                <a:cxn ang="0">
                  <a:pos x="886" y="249"/>
                </a:cxn>
                <a:cxn ang="0">
                  <a:pos x="815" y="249"/>
                </a:cxn>
                <a:cxn ang="0">
                  <a:pos x="715" y="313"/>
                </a:cxn>
                <a:cxn ang="0">
                  <a:pos x="626" y="290"/>
                </a:cxn>
                <a:cxn ang="0">
                  <a:pos x="590" y="295"/>
                </a:cxn>
                <a:cxn ang="0">
                  <a:pos x="590" y="266"/>
                </a:cxn>
                <a:cxn ang="0">
                  <a:pos x="455" y="231"/>
                </a:cxn>
                <a:cxn ang="0">
                  <a:pos x="390" y="231"/>
                </a:cxn>
                <a:cxn ang="0">
                  <a:pos x="0" y="266"/>
                </a:cxn>
              </a:cxnLst>
              <a:rect l="0" t="0" r="r" b="b"/>
              <a:pathLst>
                <a:path w="1341" h="1507">
                  <a:moveTo>
                    <a:pt x="0" y="266"/>
                  </a:moveTo>
                  <a:lnTo>
                    <a:pt x="118" y="1317"/>
                  </a:lnTo>
                  <a:lnTo>
                    <a:pt x="148" y="1317"/>
                  </a:lnTo>
                  <a:lnTo>
                    <a:pt x="177" y="1335"/>
                  </a:lnTo>
                  <a:lnTo>
                    <a:pt x="195" y="1335"/>
                  </a:lnTo>
                  <a:lnTo>
                    <a:pt x="225" y="1312"/>
                  </a:lnTo>
                  <a:lnTo>
                    <a:pt x="290" y="1359"/>
                  </a:lnTo>
                  <a:lnTo>
                    <a:pt x="319" y="1418"/>
                  </a:lnTo>
                  <a:lnTo>
                    <a:pt x="366" y="1436"/>
                  </a:lnTo>
                  <a:lnTo>
                    <a:pt x="425" y="1430"/>
                  </a:lnTo>
                  <a:lnTo>
                    <a:pt x="496" y="1477"/>
                  </a:lnTo>
                  <a:lnTo>
                    <a:pt x="519" y="1448"/>
                  </a:lnTo>
                  <a:lnTo>
                    <a:pt x="544" y="1436"/>
                  </a:lnTo>
                  <a:lnTo>
                    <a:pt x="597" y="1466"/>
                  </a:lnTo>
                  <a:lnTo>
                    <a:pt x="644" y="1459"/>
                  </a:lnTo>
                  <a:lnTo>
                    <a:pt x="650" y="1448"/>
                  </a:lnTo>
                  <a:lnTo>
                    <a:pt x="679" y="1436"/>
                  </a:lnTo>
                  <a:lnTo>
                    <a:pt x="686" y="1418"/>
                  </a:lnTo>
                  <a:lnTo>
                    <a:pt x="727" y="1388"/>
                  </a:lnTo>
                  <a:lnTo>
                    <a:pt x="739" y="1412"/>
                  </a:lnTo>
                  <a:lnTo>
                    <a:pt x="768" y="1459"/>
                  </a:lnTo>
                  <a:lnTo>
                    <a:pt x="810" y="1471"/>
                  </a:lnTo>
                  <a:lnTo>
                    <a:pt x="839" y="1494"/>
                  </a:lnTo>
                  <a:lnTo>
                    <a:pt x="856" y="1507"/>
                  </a:lnTo>
                  <a:lnTo>
                    <a:pt x="897" y="1507"/>
                  </a:lnTo>
                  <a:lnTo>
                    <a:pt x="927" y="1448"/>
                  </a:lnTo>
                  <a:lnTo>
                    <a:pt x="951" y="1436"/>
                  </a:lnTo>
                  <a:lnTo>
                    <a:pt x="951" y="1388"/>
                  </a:lnTo>
                  <a:lnTo>
                    <a:pt x="951" y="1342"/>
                  </a:lnTo>
                  <a:lnTo>
                    <a:pt x="981" y="1246"/>
                  </a:lnTo>
                  <a:lnTo>
                    <a:pt x="1004" y="1246"/>
                  </a:lnTo>
                  <a:lnTo>
                    <a:pt x="1034" y="1294"/>
                  </a:lnTo>
                  <a:lnTo>
                    <a:pt x="1069" y="1253"/>
                  </a:lnTo>
                  <a:lnTo>
                    <a:pt x="1057" y="1205"/>
                  </a:lnTo>
                  <a:lnTo>
                    <a:pt x="1087" y="1134"/>
                  </a:lnTo>
                  <a:lnTo>
                    <a:pt x="1117" y="1111"/>
                  </a:lnTo>
                  <a:lnTo>
                    <a:pt x="1117" y="1093"/>
                  </a:lnTo>
                  <a:lnTo>
                    <a:pt x="1140" y="1063"/>
                  </a:lnTo>
                  <a:lnTo>
                    <a:pt x="1170" y="1070"/>
                  </a:lnTo>
                  <a:lnTo>
                    <a:pt x="1206" y="1058"/>
                  </a:lnTo>
                  <a:lnTo>
                    <a:pt x="1211" y="1046"/>
                  </a:lnTo>
                  <a:lnTo>
                    <a:pt x="1270" y="975"/>
                  </a:lnTo>
                  <a:lnTo>
                    <a:pt x="1282" y="969"/>
                  </a:lnTo>
                  <a:lnTo>
                    <a:pt x="1318" y="939"/>
                  </a:lnTo>
                  <a:lnTo>
                    <a:pt x="1312" y="893"/>
                  </a:lnTo>
                  <a:lnTo>
                    <a:pt x="1305" y="868"/>
                  </a:lnTo>
                  <a:lnTo>
                    <a:pt x="1305" y="839"/>
                  </a:lnTo>
                  <a:lnTo>
                    <a:pt x="1323" y="804"/>
                  </a:lnTo>
                  <a:lnTo>
                    <a:pt x="1341" y="655"/>
                  </a:lnTo>
                  <a:lnTo>
                    <a:pt x="1282" y="627"/>
                  </a:lnTo>
                  <a:lnTo>
                    <a:pt x="1330" y="591"/>
                  </a:lnTo>
                  <a:lnTo>
                    <a:pt x="1312" y="550"/>
                  </a:lnTo>
                  <a:lnTo>
                    <a:pt x="1335" y="532"/>
                  </a:lnTo>
                  <a:lnTo>
                    <a:pt x="1341" y="532"/>
                  </a:lnTo>
                  <a:lnTo>
                    <a:pt x="1252" y="0"/>
                  </a:lnTo>
                  <a:lnTo>
                    <a:pt x="1099" y="77"/>
                  </a:lnTo>
                  <a:lnTo>
                    <a:pt x="1034" y="118"/>
                  </a:lnTo>
                  <a:lnTo>
                    <a:pt x="1004" y="142"/>
                  </a:lnTo>
                  <a:lnTo>
                    <a:pt x="915" y="236"/>
                  </a:lnTo>
                  <a:lnTo>
                    <a:pt x="886" y="249"/>
                  </a:lnTo>
                  <a:lnTo>
                    <a:pt x="862" y="249"/>
                  </a:lnTo>
                  <a:lnTo>
                    <a:pt x="815" y="249"/>
                  </a:lnTo>
                  <a:lnTo>
                    <a:pt x="785" y="254"/>
                  </a:lnTo>
                  <a:lnTo>
                    <a:pt x="715" y="313"/>
                  </a:lnTo>
                  <a:lnTo>
                    <a:pt x="686" y="313"/>
                  </a:lnTo>
                  <a:lnTo>
                    <a:pt x="626" y="290"/>
                  </a:lnTo>
                  <a:lnTo>
                    <a:pt x="608" y="302"/>
                  </a:lnTo>
                  <a:lnTo>
                    <a:pt x="590" y="295"/>
                  </a:lnTo>
                  <a:lnTo>
                    <a:pt x="608" y="272"/>
                  </a:lnTo>
                  <a:lnTo>
                    <a:pt x="590" y="266"/>
                  </a:lnTo>
                  <a:lnTo>
                    <a:pt x="549" y="260"/>
                  </a:lnTo>
                  <a:lnTo>
                    <a:pt x="455" y="231"/>
                  </a:lnTo>
                  <a:lnTo>
                    <a:pt x="437" y="219"/>
                  </a:lnTo>
                  <a:lnTo>
                    <a:pt x="390" y="231"/>
                  </a:lnTo>
                  <a:lnTo>
                    <a:pt x="390" y="213"/>
                  </a:lnTo>
                  <a:lnTo>
                    <a:pt x="0" y="266"/>
                  </a:lnTo>
                </a:path>
              </a:pathLst>
            </a:custGeom>
            <a:solidFill>
              <a:srgbClr val="632523"/>
            </a:solidFill>
            <a:ln w="1270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anchor="ctr"/>
            <a:lstStyle/>
            <a:p>
              <a:pPr marL="0" marR="0" lvl="0" indent="0" algn="ctr" defTabSz="54423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cs typeface="Arial" pitchFamily="34" charset="0"/>
                </a:rPr>
                <a:t>-0.03%</a:t>
              </a:r>
            </a:p>
          </p:txBody>
        </p:sp>
        <p:sp>
          <p:nvSpPr>
            <p:cNvPr id="35" name="Freeform 65">
              <a:extLst>
                <a:ext uri="{FF2B5EF4-FFF2-40B4-BE49-F238E27FC236}">
                  <a16:creationId xmlns:a16="http://schemas.microsoft.com/office/drawing/2014/main" id="{3A364C09-17A2-4F59-B899-B94FACE8D08F}"/>
                </a:ext>
              </a:extLst>
            </p:cNvPr>
            <p:cNvSpPr>
              <a:spLocks/>
            </p:cNvSpPr>
            <p:nvPr/>
          </p:nvSpPr>
          <p:spPr bwMode="auto">
            <a:xfrm>
              <a:off x="6442828" y="2721485"/>
              <a:ext cx="966533" cy="713598"/>
            </a:xfrm>
            <a:custGeom>
              <a:avLst/>
              <a:gdLst/>
              <a:ahLst/>
              <a:cxnLst>
                <a:cxn ang="0">
                  <a:pos x="1850" y="1666"/>
                </a:cxn>
                <a:cxn ang="0">
                  <a:pos x="1814" y="1731"/>
                </a:cxn>
                <a:cxn ang="0">
                  <a:pos x="1784" y="1784"/>
                </a:cxn>
                <a:cxn ang="0">
                  <a:pos x="1772" y="1855"/>
                </a:cxn>
                <a:cxn ang="0">
                  <a:pos x="1832" y="1796"/>
                </a:cxn>
                <a:cxn ang="0">
                  <a:pos x="1932" y="1784"/>
                </a:cxn>
                <a:cxn ang="0">
                  <a:pos x="2062" y="1736"/>
                </a:cxn>
                <a:cxn ang="0">
                  <a:pos x="2281" y="1578"/>
                </a:cxn>
                <a:cxn ang="0">
                  <a:pos x="2358" y="1524"/>
                </a:cxn>
                <a:cxn ang="0">
                  <a:pos x="2416" y="1453"/>
                </a:cxn>
                <a:cxn ang="0">
                  <a:pos x="2386" y="1465"/>
                </a:cxn>
                <a:cxn ang="0">
                  <a:pos x="2292" y="1512"/>
                </a:cxn>
                <a:cxn ang="0">
                  <a:pos x="2239" y="1542"/>
                </a:cxn>
                <a:cxn ang="0">
                  <a:pos x="2304" y="1441"/>
                </a:cxn>
                <a:cxn ang="0">
                  <a:pos x="2257" y="1482"/>
                </a:cxn>
                <a:cxn ang="0">
                  <a:pos x="2044" y="1601"/>
                </a:cxn>
                <a:cxn ang="0">
                  <a:pos x="1891" y="1707"/>
                </a:cxn>
                <a:cxn ang="0">
                  <a:pos x="1884" y="1624"/>
                </a:cxn>
                <a:cxn ang="0">
                  <a:pos x="1926" y="1518"/>
                </a:cxn>
                <a:cxn ang="0">
                  <a:pos x="1873" y="1175"/>
                </a:cxn>
                <a:cxn ang="0">
                  <a:pos x="1832" y="821"/>
                </a:cxn>
                <a:cxn ang="0">
                  <a:pos x="1790" y="597"/>
                </a:cxn>
                <a:cxn ang="0">
                  <a:pos x="1743" y="561"/>
                </a:cxn>
                <a:cxn ang="0">
                  <a:pos x="1731" y="490"/>
                </a:cxn>
                <a:cxn ang="0">
                  <a:pos x="1696" y="290"/>
                </a:cxn>
                <a:cxn ang="0">
                  <a:pos x="1630" y="77"/>
                </a:cxn>
                <a:cxn ang="0">
                  <a:pos x="1607" y="0"/>
                </a:cxn>
                <a:cxn ang="0">
                  <a:pos x="1206" y="89"/>
                </a:cxn>
                <a:cxn ang="0">
                  <a:pos x="986" y="325"/>
                </a:cxn>
                <a:cxn ang="0">
                  <a:pos x="969" y="419"/>
                </a:cxn>
                <a:cxn ang="0">
                  <a:pos x="846" y="549"/>
                </a:cxn>
                <a:cxn ang="0">
                  <a:pos x="887" y="591"/>
                </a:cxn>
                <a:cxn ang="0">
                  <a:pos x="898" y="643"/>
                </a:cxn>
                <a:cxn ang="0">
                  <a:pos x="922" y="767"/>
                </a:cxn>
                <a:cxn ang="0">
                  <a:pos x="704" y="916"/>
                </a:cxn>
                <a:cxn ang="0">
                  <a:pos x="455" y="934"/>
                </a:cxn>
                <a:cxn ang="0">
                  <a:pos x="202" y="992"/>
                </a:cxn>
                <a:cxn ang="0">
                  <a:pos x="148" y="1099"/>
                </a:cxn>
                <a:cxn ang="0">
                  <a:pos x="213" y="1234"/>
                </a:cxn>
                <a:cxn ang="0">
                  <a:pos x="42" y="1429"/>
                </a:cxn>
                <a:cxn ang="0">
                  <a:pos x="1318" y="1312"/>
                </a:cxn>
                <a:cxn ang="0">
                  <a:pos x="1359" y="1365"/>
                </a:cxn>
                <a:cxn ang="0">
                  <a:pos x="1406" y="1376"/>
                </a:cxn>
                <a:cxn ang="0">
                  <a:pos x="1465" y="1494"/>
                </a:cxn>
                <a:cxn ang="0">
                  <a:pos x="1572" y="1530"/>
                </a:cxn>
              </a:cxnLst>
              <a:rect l="0" t="0" r="r" b="b"/>
              <a:pathLst>
                <a:path w="2422" h="1855">
                  <a:moveTo>
                    <a:pt x="1572" y="1530"/>
                  </a:moveTo>
                  <a:lnTo>
                    <a:pt x="1832" y="1624"/>
                  </a:lnTo>
                  <a:lnTo>
                    <a:pt x="1850" y="1666"/>
                  </a:lnTo>
                  <a:lnTo>
                    <a:pt x="1832" y="1683"/>
                  </a:lnTo>
                  <a:lnTo>
                    <a:pt x="1820" y="1701"/>
                  </a:lnTo>
                  <a:lnTo>
                    <a:pt x="1814" y="1731"/>
                  </a:lnTo>
                  <a:lnTo>
                    <a:pt x="1814" y="1772"/>
                  </a:lnTo>
                  <a:lnTo>
                    <a:pt x="1802" y="1778"/>
                  </a:lnTo>
                  <a:lnTo>
                    <a:pt x="1784" y="1784"/>
                  </a:lnTo>
                  <a:lnTo>
                    <a:pt x="1761" y="1837"/>
                  </a:lnTo>
                  <a:lnTo>
                    <a:pt x="1761" y="1855"/>
                  </a:lnTo>
                  <a:lnTo>
                    <a:pt x="1772" y="1855"/>
                  </a:lnTo>
                  <a:lnTo>
                    <a:pt x="1784" y="1849"/>
                  </a:lnTo>
                  <a:lnTo>
                    <a:pt x="1790" y="1837"/>
                  </a:lnTo>
                  <a:lnTo>
                    <a:pt x="1832" y="1796"/>
                  </a:lnTo>
                  <a:lnTo>
                    <a:pt x="1855" y="1801"/>
                  </a:lnTo>
                  <a:lnTo>
                    <a:pt x="1914" y="1801"/>
                  </a:lnTo>
                  <a:lnTo>
                    <a:pt x="1932" y="1784"/>
                  </a:lnTo>
                  <a:lnTo>
                    <a:pt x="1985" y="1772"/>
                  </a:lnTo>
                  <a:lnTo>
                    <a:pt x="2033" y="1754"/>
                  </a:lnTo>
                  <a:lnTo>
                    <a:pt x="2062" y="1736"/>
                  </a:lnTo>
                  <a:lnTo>
                    <a:pt x="2092" y="1701"/>
                  </a:lnTo>
                  <a:lnTo>
                    <a:pt x="2239" y="1601"/>
                  </a:lnTo>
                  <a:lnTo>
                    <a:pt x="2281" y="1578"/>
                  </a:lnTo>
                  <a:lnTo>
                    <a:pt x="2310" y="1548"/>
                  </a:lnTo>
                  <a:lnTo>
                    <a:pt x="2334" y="1542"/>
                  </a:lnTo>
                  <a:lnTo>
                    <a:pt x="2358" y="1524"/>
                  </a:lnTo>
                  <a:lnTo>
                    <a:pt x="2386" y="1507"/>
                  </a:lnTo>
                  <a:lnTo>
                    <a:pt x="2404" y="1489"/>
                  </a:lnTo>
                  <a:lnTo>
                    <a:pt x="2416" y="1453"/>
                  </a:lnTo>
                  <a:lnTo>
                    <a:pt x="2422" y="1441"/>
                  </a:lnTo>
                  <a:lnTo>
                    <a:pt x="2416" y="1436"/>
                  </a:lnTo>
                  <a:lnTo>
                    <a:pt x="2386" y="1465"/>
                  </a:lnTo>
                  <a:lnTo>
                    <a:pt x="2352" y="1477"/>
                  </a:lnTo>
                  <a:lnTo>
                    <a:pt x="2310" y="1494"/>
                  </a:lnTo>
                  <a:lnTo>
                    <a:pt x="2292" y="1512"/>
                  </a:lnTo>
                  <a:lnTo>
                    <a:pt x="2281" y="1535"/>
                  </a:lnTo>
                  <a:lnTo>
                    <a:pt x="2246" y="1553"/>
                  </a:lnTo>
                  <a:lnTo>
                    <a:pt x="2239" y="1542"/>
                  </a:lnTo>
                  <a:lnTo>
                    <a:pt x="2251" y="1518"/>
                  </a:lnTo>
                  <a:lnTo>
                    <a:pt x="2274" y="1489"/>
                  </a:lnTo>
                  <a:lnTo>
                    <a:pt x="2304" y="1441"/>
                  </a:lnTo>
                  <a:lnTo>
                    <a:pt x="2292" y="1436"/>
                  </a:lnTo>
                  <a:lnTo>
                    <a:pt x="2269" y="1459"/>
                  </a:lnTo>
                  <a:lnTo>
                    <a:pt x="2257" y="1482"/>
                  </a:lnTo>
                  <a:lnTo>
                    <a:pt x="2233" y="1507"/>
                  </a:lnTo>
                  <a:lnTo>
                    <a:pt x="2150" y="1553"/>
                  </a:lnTo>
                  <a:lnTo>
                    <a:pt x="2044" y="1601"/>
                  </a:lnTo>
                  <a:lnTo>
                    <a:pt x="1962" y="1649"/>
                  </a:lnTo>
                  <a:lnTo>
                    <a:pt x="1926" y="1666"/>
                  </a:lnTo>
                  <a:lnTo>
                    <a:pt x="1891" y="1707"/>
                  </a:lnTo>
                  <a:lnTo>
                    <a:pt x="1873" y="1695"/>
                  </a:lnTo>
                  <a:lnTo>
                    <a:pt x="1873" y="1660"/>
                  </a:lnTo>
                  <a:lnTo>
                    <a:pt x="1884" y="1624"/>
                  </a:lnTo>
                  <a:lnTo>
                    <a:pt x="1914" y="1601"/>
                  </a:lnTo>
                  <a:lnTo>
                    <a:pt x="1879" y="1565"/>
                  </a:lnTo>
                  <a:lnTo>
                    <a:pt x="1926" y="1518"/>
                  </a:lnTo>
                  <a:lnTo>
                    <a:pt x="1932" y="1500"/>
                  </a:lnTo>
                  <a:lnTo>
                    <a:pt x="1909" y="1477"/>
                  </a:lnTo>
                  <a:lnTo>
                    <a:pt x="1873" y="1175"/>
                  </a:lnTo>
                  <a:lnTo>
                    <a:pt x="1861" y="1163"/>
                  </a:lnTo>
                  <a:lnTo>
                    <a:pt x="1861" y="886"/>
                  </a:lnTo>
                  <a:lnTo>
                    <a:pt x="1832" y="821"/>
                  </a:lnTo>
                  <a:lnTo>
                    <a:pt x="1808" y="750"/>
                  </a:lnTo>
                  <a:lnTo>
                    <a:pt x="1808" y="696"/>
                  </a:lnTo>
                  <a:lnTo>
                    <a:pt x="1790" y="597"/>
                  </a:lnTo>
                  <a:lnTo>
                    <a:pt x="1761" y="543"/>
                  </a:lnTo>
                  <a:lnTo>
                    <a:pt x="1743" y="549"/>
                  </a:lnTo>
                  <a:lnTo>
                    <a:pt x="1743" y="561"/>
                  </a:lnTo>
                  <a:lnTo>
                    <a:pt x="1737" y="561"/>
                  </a:lnTo>
                  <a:lnTo>
                    <a:pt x="1726" y="543"/>
                  </a:lnTo>
                  <a:lnTo>
                    <a:pt x="1731" y="490"/>
                  </a:lnTo>
                  <a:lnTo>
                    <a:pt x="1684" y="378"/>
                  </a:lnTo>
                  <a:lnTo>
                    <a:pt x="1678" y="336"/>
                  </a:lnTo>
                  <a:lnTo>
                    <a:pt x="1696" y="290"/>
                  </a:lnTo>
                  <a:lnTo>
                    <a:pt x="1684" y="206"/>
                  </a:lnTo>
                  <a:lnTo>
                    <a:pt x="1637" y="89"/>
                  </a:lnTo>
                  <a:lnTo>
                    <a:pt x="1630" y="77"/>
                  </a:lnTo>
                  <a:lnTo>
                    <a:pt x="1619" y="59"/>
                  </a:lnTo>
                  <a:lnTo>
                    <a:pt x="1625" y="41"/>
                  </a:lnTo>
                  <a:lnTo>
                    <a:pt x="1607" y="0"/>
                  </a:lnTo>
                  <a:lnTo>
                    <a:pt x="1224" y="95"/>
                  </a:lnTo>
                  <a:lnTo>
                    <a:pt x="1217" y="89"/>
                  </a:lnTo>
                  <a:lnTo>
                    <a:pt x="1206" y="89"/>
                  </a:lnTo>
                  <a:lnTo>
                    <a:pt x="1170" y="107"/>
                  </a:lnTo>
                  <a:lnTo>
                    <a:pt x="1082" y="201"/>
                  </a:lnTo>
                  <a:lnTo>
                    <a:pt x="986" y="325"/>
                  </a:lnTo>
                  <a:lnTo>
                    <a:pt x="975" y="348"/>
                  </a:lnTo>
                  <a:lnTo>
                    <a:pt x="981" y="372"/>
                  </a:lnTo>
                  <a:lnTo>
                    <a:pt x="969" y="419"/>
                  </a:lnTo>
                  <a:lnTo>
                    <a:pt x="945" y="437"/>
                  </a:lnTo>
                  <a:lnTo>
                    <a:pt x="851" y="531"/>
                  </a:lnTo>
                  <a:lnTo>
                    <a:pt x="846" y="549"/>
                  </a:lnTo>
                  <a:lnTo>
                    <a:pt x="857" y="591"/>
                  </a:lnTo>
                  <a:lnTo>
                    <a:pt x="869" y="597"/>
                  </a:lnTo>
                  <a:lnTo>
                    <a:pt x="887" y="591"/>
                  </a:lnTo>
                  <a:lnTo>
                    <a:pt x="910" y="609"/>
                  </a:lnTo>
                  <a:lnTo>
                    <a:pt x="915" y="627"/>
                  </a:lnTo>
                  <a:lnTo>
                    <a:pt x="898" y="643"/>
                  </a:lnTo>
                  <a:lnTo>
                    <a:pt x="904" y="679"/>
                  </a:lnTo>
                  <a:lnTo>
                    <a:pt x="928" y="714"/>
                  </a:lnTo>
                  <a:lnTo>
                    <a:pt x="922" y="767"/>
                  </a:lnTo>
                  <a:lnTo>
                    <a:pt x="863" y="797"/>
                  </a:lnTo>
                  <a:lnTo>
                    <a:pt x="775" y="891"/>
                  </a:lnTo>
                  <a:lnTo>
                    <a:pt x="704" y="916"/>
                  </a:lnTo>
                  <a:lnTo>
                    <a:pt x="555" y="957"/>
                  </a:lnTo>
                  <a:lnTo>
                    <a:pt x="502" y="939"/>
                  </a:lnTo>
                  <a:lnTo>
                    <a:pt x="455" y="934"/>
                  </a:lnTo>
                  <a:lnTo>
                    <a:pt x="379" y="939"/>
                  </a:lnTo>
                  <a:lnTo>
                    <a:pt x="296" y="957"/>
                  </a:lnTo>
                  <a:lnTo>
                    <a:pt x="202" y="992"/>
                  </a:lnTo>
                  <a:lnTo>
                    <a:pt x="159" y="1016"/>
                  </a:lnTo>
                  <a:lnTo>
                    <a:pt x="148" y="1069"/>
                  </a:lnTo>
                  <a:lnTo>
                    <a:pt x="148" y="1099"/>
                  </a:lnTo>
                  <a:lnTo>
                    <a:pt x="219" y="1175"/>
                  </a:lnTo>
                  <a:lnTo>
                    <a:pt x="225" y="1211"/>
                  </a:lnTo>
                  <a:lnTo>
                    <a:pt x="213" y="1234"/>
                  </a:lnTo>
                  <a:lnTo>
                    <a:pt x="189" y="1246"/>
                  </a:lnTo>
                  <a:lnTo>
                    <a:pt x="172" y="1312"/>
                  </a:lnTo>
                  <a:lnTo>
                    <a:pt x="42" y="1429"/>
                  </a:lnTo>
                  <a:lnTo>
                    <a:pt x="0" y="1465"/>
                  </a:lnTo>
                  <a:lnTo>
                    <a:pt x="24" y="1571"/>
                  </a:lnTo>
                  <a:lnTo>
                    <a:pt x="1318" y="1312"/>
                  </a:lnTo>
                  <a:lnTo>
                    <a:pt x="1341" y="1329"/>
                  </a:lnTo>
                  <a:lnTo>
                    <a:pt x="1348" y="1353"/>
                  </a:lnTo>
                  <a:lnTo>
                    <a:pt x="1359" y="1365"/>
                  </a:lnTo>
                  <a:lnTo>
                    <a:pt x="1371" y="1358"/>
                  </a:lnTo>
                  <a:lnTo>
                    <a:pt x="1382" y="1370"/>
                  </a:lnTo>
                  <a:lnTo>
                    <a:pt x="1406" y="1376"/>
                  </a:lnTo>
                  <a:lnTo>
                    <a:pt x="1442" y="1453"/>
                  </a:lnTo>
                  <a:lnTo>
                    <a:pt x="1447" y="1482"/>
                  </a:lnTo>
                  <a:lnTo>
                    <a:pt x="1465" y="1494"/>
                  </a:lnTo>
                  <a:lnTo>
                    <a:pt x="1465" y="1507"/>
                  </a:lnTo>
                  <a:lnTo>
                    <a:pt x="1542" y="1512"/>
                  </a:lnTo>
                  <a:lnTo>
                    <a:pt x="1572" y="1530"/>
                  </a:lnTo>
                  <a:close/>
                </a:path>
              </a:pathLst>
            </a:custGeom>
            <a:solidFill>
              <a:srgbClr val="632523"/>
            </a:solidFill>
            <a:ln w="12700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 anchor="ctr"/>
            <a:lstStyle/>
            <a:p>
              <a:pPr marL="0" marR="0" lvl="0" indent="0" algn="ctr" defTabSz="54423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highlight>
                    <a:srgbClr val="632523"/>
                  </a:highlight>
                  <a:uLnTx/>
                  <a:uFillTx/>
                  <a:cs typeface="Arial" pitchFamily="34" charset="0"/>
                </a:rPr>
                <a:t> -0.6%</a:t>
              </a:r>
            </a:p>
          </p:txBody>
        </p:sp>
        <p:sp>
          <p:nvSpPr>
            <p:cNvPr id="36" name="Freeform 67">
              <a:extLst>
                <a:ext uri="{FF2B5EF4-FFF2-40B4-BE49-F238E27FC236}">
                  <a16:creationId xmlns:a16="http://schemas.microsoft.com/office/drawing/2014/main" id="{4F6382A9-7518-4F59-8FF6-012EEEDC2B80}"/>
                </a:ext>
              </a:extLst>
            </p:cNvPr>
            <p:cNvSpPr>
              <a:spLocks/>
            </p:cNvSpPr>
            <p:nvPr/>
          </p:nvSpPr>
          <p:spPr bwMode="auto">
            <a:xfrm>
              <a:off x="6350604" y="3188525"/>
              <a:ext cx="748672" cy="468770"/>
            </a:xfrm>
            <a:custGeom>
              <a:avLst/>
              <a:gdLst/>
              <a:ahLst/>
              <a:cxnLst>
                <a:cxn ang="0">
                  <a:pos x="467" y="1151"/>
                </a:cxn>
                <a:cxn ang="0">
                  <a:pos x="1311" y="986"/>
                </a:cxn>
                <a:cxn ang="0">
                  <a:pos x="1583" y="938"/>
                </a:cxn>
                <a:cxn ang="0">
                  <a:pos x="1590" y="938"/>
                </a:cxn>
                <a:cxn ang="0">
                  <a:pos x="1595" y="933"/>
                </a:cxn>
                <a:cxn ang="0">
                  <a:pos x="1601" y="908"/>
                </a:cxn>
                <a:cxn ang="0">
                  <a:pos x="1631" y="880"/>
                </a:cxn>
                <a:cxn ang="0">
                  <a:pos x="1661" y="874"/>
                </a:cxn>
                <a:cxn ang="0">
                  <a:pos x="1689" y="880"/>
                </a:cxn>
                <a:cxn ang="0">
                  <a:pos x="1767" y="826"/>
                </a:cxn>
                <a:cxn ang="0">
                  <a:pos x="1778" y="785"/>
                </a:cxn>
                <a:cxn ang="0">
                  <a:pos x="1826" y="738"/>
                </a:cxn>
                <a:cxn ang="0">
                  <a:pos x="1873" y="708"/>
                </a:cxn>
                <a:cxn ang="0">
                  <a:pos x="1879" y="697"/>
                </a:cxn>
                <a:cxn ang="0">
                  <a:pos x="1831" y="661"/>
                </a:cxn>
                <a:cxn ang="0">
                  <a:pos x="1814" y="644"/>
                </a:cxn>
                <a:cxn ang="0">
                  <a:pos x="1796" y="637"/>
                </a:cxn>
                <a:cxn ang="0">
                  <a:pos x="1785" y="619"/>
                </a:cxn>
                <a:cxn ang="0">
                  <a:pos x="1749" y="614"/>
                </a:cxn>
                <a:cxn ang="0">
                  <a:pos x="1737" y="566"/>
                </a:cxn>
                <a:cxn ang="0">
                  <a:pos x="1696" y="555"/>
                </a:cxn>
                <a:cxn ang="0">
                  <a:pos x="1689" y="555"/>
                </a:cxn>
                <a:cxn ang="0">
                  <a:pos x="1684" y="477"/>
                </a:cxn>
                <a:cxn ang="0">
                  <a:pos x="1707" y="466"/>
                </a:cxn>
                <a:cxn ang="0">
                  <a:pos x="1702" y="424"/>
                </a:cxn>
                <a:cxn ang="0">
                  <a:pos x="1678" y="401"/>
                </a:cxn>
                <a:cxn ang="0">
                  <a:pos x="1678" y="389"/>
                </a:cxn>
                <a:cxn ang="0">
                  <a:pos x="1684" y="378"/>
                </a:cxn>
                <a:cxn ang="0">
                  <a:pos x="1719" y="342"/>
                </a:cxn>
                <a:cxn ang="0">
                  <a:pos x="1732" y="283"/>
                </a:cxn>
                <a:cxn ang="0">
                  <a:pos x="1732" y="266"/>
                </a:cxn>
                <a:cxn ang="0">
                  <a:pos x="1755" y="230"/>
                </a:cxn>
                <a:cxn ang="0">
                  <a:pos x="1773" y="218"/>
                </a:cxn>
                <a:cxn ang="0">
                  <a:pos x="1743" y="200"/>
                </a:cxn>
                <a:cxn ang="0">
                  <a:pos x="1666" y="195"/>
                </a:cxn>
                <a:cxn ang="0">
                  <a:pos x="1666" y="182"/>
                </a:cxn>
                <a:cxn ang="0">
                  <a:pos x="1648" y="170"/>
                </a:cxn>
                <a:cxn ang="0">
                  <a:pos x="1643" y="141"/>
                </a:cxn>
                <a:cxn ang="0">
                  <a:pos x="1607" y="64"/>
                </a:cxn>
                <a:cxn ang="0">
                  <a:pos x="1583" y="58"/>
                </a:cxn>
                <a:cxn ang="0">
                  <a:pos x="1572" y="46"/>
                </a:cxn>
                <a:cxn ang="0">
                  <a:pos x="1560" y="53"/>
                </a:cxn>
                <a:cxn ang="0">
                  <a:pos x="1549" y="41"/>
                </a:cxn>
                <a:cxn ang="0">
                  <a:pos x="1542" y="17"/>
                </a:cxn>
                <a:cxn ang="0">
                  <a:pos x="1519" y="0"/>
                </a:cxn>
                <a:cxn ang="0">
                  <a:pos x="225" y="259"/>
                </a:cxn>
                <a:cxn ang="0">
                  <a:pos x="201" y="153"/>
                </a:cxn>
                <a:cxn ang="0">
                  <a:pos x="130" y="223"/>
                </a:cxn>
                <a:cxn ang="0">
                  <a:pos x="119" y="230"/>
                </a:cxn>
                <a:cxn ang="0">
                  <a:pos x="107" y="218"/>
                </a:cxn>
                <a:cxn ang="0">
                  <a:pos x="101" y="218"/>
                </a:cxn>
                <a:cxn ang="0">
                  <a:pos x="83" y="259"/>
                </a:cxn>
                <a:cxn ang="0">
                  <a:pos x="18" y="307"/>
                </a:cxn>
                <a:cxn ang="0">
                  <a:pos x="0" y="324"/>
                </a:cxn>
                <a:cxn ang="0">
                  <a:pos x="89" y="856"/>
                </a:cxn>
                <a:cxn ang="0">
                  <a:pos x="154" y="1217"/>
                </a:cxn>
                <a:cxn ang="0">
                  <a:pos x="467" y="1151"/>
                </a:cxn>
              </a:cxnLst>
              <a:rect l="0" t="0" r="r" b="b"/>
              <a:pathLst>
                <a:path w="1879" h="1217">
                  <a:moveTo>
                    <a:pt x="467" y="1151"/>
                  </a:moveTo>
                  <a:lnTo>
                    <a:pt x="1311" y="986"/>
                  </a:lnTo>
                  <a:lnTo>
                    <a:pt x="1583" y="938"/>
                  </a:lnTo>
                  <a:lnTo>
                    <a:pt x="1590" y="938"/>
                  </a:lnTo>
                  <a:lnTo>
                    <a:pt x="1595" y="933"/>
                  </a:lnTo>
                  <a:lnTo>
                    <a:pt x="1601" y="908"/>
                  </a:lnTo>
                  <a:lnTo>
                    <a:pt x="1631" y="880"/>
                  </a:lnTo>
                  <a:lnTo>
                    <a:pt x="1661" y="874"/>
                  </a:lnTo>
                  <a:lnTo>
                    <a:pt x="1689" y="880"/>
                  </a:lnTo>
                  <a:lnTo>
                    <a:pt x="1767" y="826"/>
                  </a:lnTo>
                  <a:lnTo>
                    <a:pt x="1778" y="785"/>
                  </a:lnTo>
                  <a:lnTo>
                    <a:pt x="1826" y="738"/>
                  </a:lnTo>
                  <a:lnTo>
                    <a:pt x="1873" y="708"/>
                  </a:lnTo>
                  <a:lnTo>
                    <a:pt x="1879" y="697"/>
                  </a:lnTo>
                  <a:lnTo>
                    <a:pt x="1831" y="661"/>
                  </a:lnTo>
                  <a:lnTo>
                    <a:pt x="1814" y="644"/>
                  </a:lnTo>
                  <a:lnTo>
                    <a:pt x="1796" y="637"/>
                  </a:lnTo>
                  <a:lnTo>
                    <a:pt x="1785" y="619"/>
                  </a:lnTo>
                  <a:lnTo>
                    <a:pt x="1749" y="614"/>
                  </a:lnTo>
                  <a:lnTo>
                    <a:pt x="1737" y="566"/>
                  </a:lnTo>
                  <a:lnTo>
                    <a:pt x="1696" y="555"/>
                  </a:lnTo>
                  <a:lnTo>
                    <a:pt x="1689" y="555"/>
                  </a:lnTo>
                  <a:lnTo>
                    <a:pt x="1684" y="477"/>
                  </a:lnTo>
                  <a:lnTo>
                    <a:pt x="1707" y="466"/>
                  </a:lnTo>
                  <a:lnTo>
                    <a:pt x="1702" y="424"/>
                  </a:lnTo>
                  <a:lnTo>
                    <a:pt x="1678" y="401"/>
                  </a:lnTo>
                  <a:lnTo>
                    <a:pt x="1678" y="389"/>
                  </a:lnTo>
                  <a:lnTo>
                    <a:pt x="1684" y="378"/>
                  </a:lnTo>
                  <a:lnTo>
                    <a:pt x="1719" y="342"/>
                  </a:lnTo>
                  <a:lnTo>
                    <a:pt x="1732" y="283"/>
                  </a:lnTo>
                  <a:lnTo>
                    <a:pt x="1732" y="266"/>
                  </a:lnTo>
                  <a:lnTo>
                    <a:pt x="1755" y="230"/>
                  </a:lnTo>
                  <a:lnTo>
                    <a:pt x="1773" y="218"/>
                  </a:lnTo>
                  <a:lnTo>
                    <a:pt x="1743" y="200"/>
                  </a:lnTo>
                  <a:lnTo>
                    <a:pt x="1666" y="195"/>
                  </a:lnTo>
                  <a:lnTo>
                    <a:pt x="1666" y="182"/>
                  </a:lnTo>
                  <a:lnTo>
                    <a:pt x="1648" y="170"/>
                  </a:lnTo>
                  <a:lnTo>
                    <a:pt x="1643" y="141"/>
                  </a:lnTo>
                  <a:lnTo>
                    <a:pt x="1607" y="64"/>
                  </a:lnTo>
                  <a:lnTo>
                    <a:pt x="1583" y="58"/>
                  </a:lnTo>
                  <a:lnTo>
                    <a:pt x="1572" y="46"/>
                  </a:lnTo>
                  <a:lnTo>
                    <a:pt x="1560" y="53"/>
                  </a:lnTo>
                  <a:lnTo>
                    <a:pt x="1549" y="41"/>
                  </a:lnTo>
                  <a:lnTo>
                    <a:pt x="1542" y="17"/>
                  </a:lnTo>
                  <a:lnTo>
                    <a:pt x="1519" y="0"/>
                  </a:lnTo>
                  <a:lnTo>
                    <a:pt x="225" y="259"/>
                  </a:lnTo>
                  <a:lnTo>
                    <a:pt x="201" y="153"/>
                  </a:lnTo>
                  <a:lnTo>
                    <a:pt x="130" y="223"/>
                  </a:lnTo>
                  <a:lnTo>
                    <a:pt x="119" y="230"/>
                  </a:lnTo>
                  <a:lnTo>
                    <a:pt x="107" y="218"/>
                  </a:lnTo>
                  <a:lnTo>
                    <a:pt x="101" y="218"/>
                  </a:lnTo>
                  <a:lnTo>
                    <a:pt x="83" y="259"/>
                  </a:lnTo>
                  <a:lnTo>
                    <a:pt x="18" y="307"/>
                  </a:lnTo>
                  <a:lnTo>
                    <a:pt x="0" y="324"/>
                  </a:lnTo>
                  <a:lnTo>
                    <a:pt x="89" y="856"/>
                  </a:lnTo>
                  <a:lnTo>
                    <a:pt x="154" y="1217"/>
                  </a:lnTo>
                  <a:lnTo>
                    <a:pt x="467" y="1151"/>
                  </a:lnTo>
                  <a:close/>
                </a:path>
              </a:pathLst>
            </a:custGeom>
            <a:solidFill>
              <a:srgbClr val="632523"/>
            </a:solidFill>
            <a:ln w="12700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 anchor="ctr"/>
            <a:lstStyle/>
            <a:p>
              <a:pPr marL="0" marR="0" lvl="0" indent="0" algn="ctr" defTabSz="54423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200" b="1" kern="0">
                  <a:solidFill>
                    <a:schemeClr val="bg1"/>
                  </a:solidFill>
                  <a:cs typeface="Arial" pitchFamily="34" charset="0"/>
                </a:rPr>
                <a:t>-0.1</a:t>
              </a:r>
              <a:r>
                <a:rPr kumimoji="0" lang="en-US" sz="12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Arial" pitchFamily="34" charset="0"/>
                </a:rPr>
                <a:t>%</a:t>
              </a:r>
            </a:p>
          </p:txBody>
        </p:sp>
        <p:sp>
          <p:nvSpPr>
            <p:cNvPr id="37" name="Freeform 70">
              <a:extLst>
                <a:ext uri="{FF2B5EF4-FFF2-40B4-BE49-F238E27FC236}">
                  <a16:creationId xmlns:a16="http://schemas.microsoft.com/office/drawing/2014/main" id="{BFCC0F9D-4560-44E9-AC78-3EC61E6AC123}"/>
                </a:ext>
              </a:extLst>
            </p:cNvPr>
            <p:cNvSpPr>
              <a:spLocks/>
            </p:cNvSpPr>
            <p:nvPr/>
          </p:nvSpPr>
          <p:spPr bwMode="auto">
            <a:xfrm>
              <a:off x="6093166" y="3654383"/>
              <a:ext cx="976163" cy="539550"/>
            </a:xfrm>
            <a:custGeom>
              <a:avLst/>
              <a:gdLst/>
              <a:ahLst/>
              <a:cxnLst>
                <a:cxn ang="0">
                  <a:pos x="1607" y="1176"/>
                </a:cxn>
                <a:cxn ang="0">
                  <a:pos x="745" y="1311"/>
                </a:cxn>
                <a:cxn ang="0">
                  <a:pos x="621" y="1329"/>
                </a:cxn>
                <a:cxn ang="0">
                  <a:pos x="537" y="1329"/>
                </a:cxn>
                <a:cxn ang="0">
                  <a:pos x="0" y="1400"/>
                </a:cxn>
                <a:cxn ang="0">
                  <a:pos x="136" y="1329"/>
                </a:cxn>
                <a:cxn ang="0">
                  <a:pos x="213" y="1252"/>
                </a:cxn>
                <a:cxn ang="0">
                  <a:pos x="225" y="1211"/>
                </a:cxn>
                <a:cxn ang="0">
                  <a:pos x="260" y="1158"/>
                </a:cxn>
                <a:cxn ang="0">
                  <a:pos x="455" y="986"/>
                </a:cxn>
                <a:cxn ang="0">
                  <a:pos x="479" y="963"/>
                </a:cxn>
                <a:cxn ang="0">
                  <a:pos x="514" y="1040"/>
                </a:cxn>
                <a:cxn ang="0">
                  <a:pos x="621" y="1070"/>
                </a:cxn>
                <a:cxn ang="0">
                  <a:pos x="662" y="1022"/>
                </a:cxn>
                <a:cxn ang="0">
                  <a:pos x="715" y="1029"/>
                </a:cxn>
                <a:cxn ang="0">
                  <a:pos x="750" y="1029"/>
                </a:cxn>
                <a:cxn ang="0">
                  <a:pos x="845" y="945"/>
                </a:cxn>
                <a:cxn ang="0">
                  <a:pos x="869" y="963"/>
                </a:cxn>
                <a:cxn ang="0">
                  <a:pos x="958" y="916"/>
                </a:cxn>
                <a:cxn ang="0">
                  <a:pos x="999" y="821"/>
                </a:cxn>
                <a:cxn ang="0">
                  <a:pos x="1057" y="674"/>
                </a:cxn>
                <a:cxn ang="0">
                  <a:pos x="1140" y="408"/>
                </a:cxn>
                <a:cxn ang="0">
                  <a:pos x="1181" y="449"/>
                </a:cxn>
                <a:cxn ang="0">
                  <a:pos x="1247" y="461"/>
                </a:cxn>
                <a:cxn ang="0">
                  <a:pos x="1300" y="314"/>
                </a:cxn>
                <a:cxn ang="0">
                  <a:pos x="1359" y="289"/>
                </a:cxn>
                <a:cxn ang="0">
                  <a:pos x="1407" y="225"/>
                </a:cxn>
                <a:cxn ang="0">
                  <a:pos x="1453" y="142"/>
                </a:cxn>
                <a:cxn ang="0">
                  <a:pos x="1471" y="113"/>
                </a:cxn>
                <a:cxn ang="0">
                  <a:pos x="1460" y="24"/>
                </a:cxn>
                <a:cxn ang="0">
                  <a:pos x="1483" y="0"/>
                </a:cxn>
                <a:cxn ang="0">
                  <a:pos x="1648" y="101"/>
                </a:cxn>
                <a:cxn ang="0">
                  <a:pos x="1673" y="18"/>
                </a:cxn>
                <a:cxn ang="0">
                  <a:pos x="1725" y="24"/>
                </a:cxn>
                <a:cxn ang="0">
                  <a:pos x="1731" y="65"/>
                </a:cxn>
                <a:cxn ang="0">
                  <a:pos x="1831" y="101"/>
                </a:cxn>
                <a:cxn ang="0">
                  <a:pos x="1896" y="149"/>
                </a:cxn>
                <a:cxn ang="0">
                  <a:pos x="1920" y="201"/>
                </a:cxn>
                <a:cxn ang="0">
                  <a:pos x="1855" y="331"/>
                </a:cxn>
                <a:cxn ang="0">
                  <a:pos x="1909" y="378"/>
                </a:cxn>
                <a:cxn ang="0">
                  <a:pos x="1985" y="390"/>
                </a:cxn>
                <a:cxn ang="0">
                  <a:pos x="2015" y="408"/>
                </a:cxn>
                <a:cxn ang="0">
                  <a:pos x="2056" y="431"/>
                </a:cxn>
                <a:cxn ang="0">
                  <a:pos x="2086" y="420"/>
                </a:cxn>
                <a:cxn ang="0">
                  <a:pos x="2216" y="473"/>
                </a:cxn>
                <a:cxn ang="0">
                  <a:pos x="2239" y="520"/>
                </a:cxn>
                <a:cxn ang="0">
                  <a:pos x="2227" y="591"/>
                </a:cxn>
                <a:cxn ang="0">
                  <a:pos x="2204" y="615"/>
                </a:cxn>
                <a:cxn ang="0">
                  <a:pos x="2274" y="679"/>
                </a:cxn>
                <a:cxn ang="0">
                  <a:pos x="2269" y="709"/>
                </a:cxn>
                <a:cxn ang="0">
                  <a:pos x="2216" y="720"/>
                </a:cxn>
                <a:cxn ang="0">
                  <a:pos x="2239" y="733"/>
                </a:cxn>
                <a:cxn ang="0">
                  <a:pos x="2216" y="763"/>
                </a:cxn>
                <a:cxn ang="0">
                  <a:pos x="2198" y="768"/>
                </a:cxn>
                <a:cxn ang="0">
                  <a:pos x="2251" y="786"/>
                </a:cxn>
                <a:cxn ang="0">
                  <a:pos x="2298" y="816"/>
                </a:cxn>
                <a:cxn ang="0">
                  <a:pos x="2239" y="857"/>
                </a:cxn>
                <a:cxn ang="0">
                  <a:pos x="2198" y="857"/>
                </a:cxn>
                <a:cxn ang="0">
                  <a:pos x="2257" y="898"/>
                </a:cxn>
                <a:cxn ang="0">
                  <a:pos x="2322" y="857"/>
                </a:cxn>
                <a:cxn ang="0">
                  <a:pos x="2404" y="857"/>
                </a:cxn>
                <a:cxn ang="0">
                  <a:pos x="2446" y="981"/>
                </a:cxn>
                <a:cxn ang="0">
                  <a:pos x="2411" y="1004"/>
                </a:cxn>
              </a:cxnLst>
              <a:rect l="0" t="0" r="r" b="b"/>
              <a:pathLst>
                <a:path w="2446" h="1400">
                  <a:moveTo>
                    <a:pt x="2416" y="1022"/>
                  </a:moveTo>
                  <a:lnTo>
                    <a:pt x="1607" y="1176"/>
                  </a:lnTo>
                  <a:lnTo>
                    <a:pt x="762" y="1318"/>
                  </a:lnTo>
                  <a:lnTo>
                    <a:pt x="745" y="1311"/>
                  </a:lnTo>
                  <a:lnTo>
                    <a:pt x="709" y="1318"/>
                  </a:lnTo>
                  <a:lnTo>
                    <a:pt x="621" y="1329"/>
                  </a:lnTo>
                  <a:lnTo>
                    <a:pt x="626" y="1311"/>
                  </a:lnTo>
                  <a:lnTo>
                    <a:pt x="537" y="1329"/>
                  </a:lnTo>
                  <a:lnTo>
                    <a:pt x="537" y="1336"/>
                  </a:lnTo>
                  <a:lnTo>
                    <a:pt x="0" y="1400"/>
                  </a:lnTo>
                  <a:lnTo>
                    <a:pt x="24" y="1382"/>
                  </a:lnTo>
                  <a:lnTo>
                    <a:pt x="136" y="1329"/>
                  </a:lnTo>
                  <a:lnTo>
                    <a:pt x="154" y="1300"/>
                  </a:lnTo>
                  <a:lnTo>
                    <a:pt x="213" y="1252"/>
                  </a:lnTo>
                  <a:lnTo>
                    <a:pt x="219" y="1223"/>
                  </a:lnTo>
                  <a:lnTo>
                    <a:pt x="225" y="1211"/>
                  </a:lnTo>
                  <a:lnTo>
                    <a:pt x="260" y="1194"/>
                  </a:lnTo>
                  <a:lnTo>
                    <a:pt x="260" y="1158"/>
                  </a:lnTo>
                  <a:lnTo>
                    <a:pt x="296" y="1128"/>
                  </a:lnTo>
                  <a:lnTo>
                    <a:pt x="455" y="986"/>
                  </a:lnTo>
                  <a:lnTo>
                    <a:pt x="467" y="958"/>
                  </a:lnTo>
                  <a:lnTo>
                    <a:pt x="479" y="963"/>
                  </a:lnTo>
                  <a:lnTo>
                    <a:pt x="467" y="993"/>
                  </a:lnTo>
                  <a:lnTo>
                    <a:pt x="514" y="1040"/>
                  </a:lnTo>
                  <a:lnTo>
                    <a:pt x="585" y="1070"/>
                  </a:lnTo>
                  <a:lnTo>
                    <a:pt x="621" y="1070"/>
                  </a:lnTo>
                  <a:lnTo>
                    <a:pt x="656" y="1040"/>
                  </a:lnTo>
                  <a:lnTo>
                    <a:pt x="662" y="1022"/>
                  </a:lnTo>
                  <a:lnTo>
                    <a:pt x="686" y="1004"/>
                  </a:lnTo>
                  <a:lnTo>
                    <a:pt x="715" y="1029"/>
                  </a:lnTo>
                  <a:lnTo>
                    <a:pt x="727" y="1034"/>
                  </a:lnTo>
                  <a:lnTo>
                    <a:pt x="750" y="1029"/>
                  </a:lnTo>
                  <a:lnTo>
                    <a:pt x="833" y="999"/>
                  </a:lnTo>
                  <a:lnTo>
                    <a:pt x="845" y="945"/>
                  </a:lnTo>
                  <a:lnTo>
                    <a:pt x="851" y="945"/>
                  </a:lnTo>
                  <a:lnTo>
                    <a:pt x="869" y="963"/>
                  </a:lnTo>
                  <a:lnTo>
                    <a:pt x="933" y="904"/>
                  </a:lnTo>
                  <a:lnTo>
                    <a:pt x="958" y="916"/>
                  </a:lnTo>
                  <a:lnTo>
                    <a:pt x="1011" y="845"/>
                  </a:lnTo>
                  <a:lnTo>
                    <a:pt x="999" y="821"/>
                  </a:lnTo>
                  <a:lnTo>
                    <a:pt x="1004" y="774"/>
                  </a:lnTo>
                  <a:lnTo>
                    <a:pt x="1057" y="674"/>
                  </a:lnTo>
                  <a:lnTo>
                    <a:pt x="1128" y="408"/>
                  </a:lnTo>
                  <a:lnTo>
                    <a:pt x="1140" y="408"/>
                  </a:lnTo>
                  <a:lnTo>
                    <a:pt x="1181" y="431"/>
                  </a:lnTo>
                  <a:lnTo>
                    <a:pt x="1181" y="449"/>
                  </a:lnTo>
                  <a:lnTo>
                    <a:pt x="1206" y="467"/>
                  </a:lnTo>
                  <a:lnTo>
                    <a:pt x="1247" y="461"/>
                  </a:lnTo>
                  <a:lnTo>
                    <a:pt x="1270" y="413"/>
                  </a:lnTo>
                  <a:lnTo>
                    <a:pt x="1300" y="314"/>
                  </a:lnTo>
                  <a:lnTo>
                    <a:pt x="1323" y="278"/>
                  </a:lnTo>
                  <a:lnTo>
                    <a:pt x="1359" y="289"/>
                  </a:lnTo>
                  <a:lnTo>
                    <a:pt x="1382" y="231"/>
                  </a:lnTo>
                  <a:lnTo>
                    <a:pt x="1407" y="225"/>
                  </a:lnTo>
                  <a:lnTo>
                    <a:pt x="1430" y="195"/>
                  </a:lnTo>
                  <a:lnTo>
                    <a:pt x="1453" y="142"/>
                  </a:lnTo>
                  <a:lnTo>
                    <a:pt x="1465" y="131"/>
                  </a:lnTo>
                  <a:lnTo>
                    <a:pt x="1471" y="113"/>
                  </a:lnTo>
                  <a:lnTo>
                    <a:pt x="1453" y="101"/>
                  </a:lnTo>
                  <a:lnTo>
                    <a:pt x="1460" y="24"/>
                  </a:lnTo>
                  <a:lnTo>
                    <a:pt x="1471" y="7"/>
                  </a:lnTo>
                  <a:lnTo>
                    <a:pt x="1483" y="0"/>
                  </a:lnTo>
                  <a:lnTo>
                    <a:pt x="1625" y="89"/>
                  </a:lnTo>
                  <a:lnTo>
                    <a:pt x="1648" y="101"/>
                  </a:lnTo>
                  <a:lnTo>
                    <a:pt x="1655" y="95"/>
                  </a:lnTo>
                  <a:lnTo>
                    <a:pt x="1673" y="18"/>
                  </a:lnTo>
                  <a:lnTo>
                    <a:pt x="1696" y="12"/>
                  </a:lnTo>
                  <a:lnTo>
                    <a:pt x="1725" y="24"/>
                  </a:lnTo>
                  <a:lnTo>
                    <a:pt x="1755" y="35"/>
                  </a:lnTo>
                  <a:lnTo>
                    <a:pt x="1731" y="65"/>
                  </a:lnTo>
                  <a:lnTo>
                    <a:pt x="1767" y="101"/>
                  </a:lnTo>
                  <a:lnTo>
                    <a:pt x="1831" y="101"/>
                  </a:lnTo>
                  <a:lnTo>
                    <a:pt x="1855" y="131"/>
                  </a:lnTo>
                  <a:lnTo>
                    <a:pt x="1896" y="149"/>
                  </a:lnTo>
                  <a:lnTo>
                    <a:pt x="1926" y="184"/>
                  </a:lnTo>
                  <a:lnTo>
                    <a:pt x="1920" y="201"/>
                  </a:lnTo>
                  <a:lnTo>
                    <a:pt x="1879" y="272"/>
                  </a:lnTo>
                  <a:lnTo>
                    <a:pt x="1855" y="331"/>
                  </a:lnTo>
                  <a:lnTo>
                    <a:pt x="1861" y="378"/>
                  </a:lnTo>
                  <a:lnTo>
                    <a:pt x="1909" y="378"/>
                  </a:lnTo>
                  <a:lnTo>
                    <a:pt x="1950" y="355"/>
                  </a:lnTo>
                  <a:lnTo>
                    <a:pt x="1985" y="390"/>
                  </a:lnTo>
                  <a:lnTo>
                    <a:pt x="2003" y="402"/>
                  </a:lnTo>
                  <a:lnTo>
                    <a:pt x="2015" y="408"/>
                  </a:lnTo>
                  <a:lnTo>
                    <a:pt x="2038" y="426"/>
                  </a:lnTo>
                  <a:lnTo>
                    <a:pt x="2056" y="431"/>
                  </a:lnTo>
                  <a:lnTo>
                    <a:pt x="2074" y="420"/>
                  </a:lnTo>
                  <a:lnTo>
                    <a:pt x="2086" y="420"/>
                  </a:lnTo>
                  <a:lnTo>
                    <a:pt x="2163" y="461"/>
                  </a:lnTo>
                  <a:lnTo>
                    <a:pt x="2216" y="473"/>
                  </a:lnTo>
                  <a:lnTo>
                    <a:pt x="2239" y="509"/>
                  </a:lnTo>
                  <a:lnTo>
                    <a:pt x="2239" y="520"/>
                  </a:lnTo>
                  <a:lnTo>
                    <a:pt x="2216" y="538"/>
                  </a:lnTo>
                  <a:lnTo>
                    <a:pt x="2227" y="591"/>
                  </a:lnTo>
                  <a:lnTo>
                    <a:pt x="2216" y="603"/>
                  </a:lnTo>
                  <a:lnTo>
                    <a:pt x="2204" y="615"/>
                  </a:lnTo>
                  <a:lnTo>
                    <a:pt x="2257" y="644"/>
                  </a:lnTo>
                  <a:lnTo>
                    <a:pt x="2274" y="679"/>
                  </a:lnTo>
                  <a:lnTo>
                    <a:pt x="2274" y="697"/>
                  </a:lnTo>
                  <a:lnTo>
                    <a:pt x="2269" y="709"/>
                  </a:lnTo>
                  <a:lnTo>
                    <a:pt x="2221" y="703"/>
                  </a:lnTo>
                  <a:lnTo>
                    <a:pt x="2216" y="720"/>
                  </a:lnTo>
                  <a:lnTo>
                    <a:pt x="2233" y="738"/>
                  </a:lnTo>
                  <a:lnTo>
                    <a:pt x="2239" y="733"/>
                  </a:lnTo>
                  <a:lnTo>
                    <a:pt x="2239" y="750"/>
                  </a:lnTo>
                  <a:lnTo>
                    <a:pt x="2216" y="763"/>
                  </a:lnTo>
                  <a:lnTo>
                    <a:pt x="2204" y="763"/>
                  </a:lnTo>
                  <a:lnTo>
                    <a:pt x="2198" y="768"/>
                  </a:lnTo>
                  <a:lnTo>
                    <a:pt x="2216" y="780"/>
                  </a:lnTo>
                  <a:lnTo>
                    <a:pt x="2251" y="786"/>
                  </a:lnTo>
                  <a:lnTo>
                    <a:pt x="2287" y="804"/>
                  </a:lnTo>
                  <a:lnTo>
                    <a:pt x="2298" y="816"/>
                  </a:lnTo>
                  <a:lnTo>
                    <a:pt x="2257" y="857"/>
                  </a:lnTo>
                  <a:lnTo>
                    <a:pt x="2239" y="857"/>
                  </a:lnTo>
                  <a:lnTo>
                    <a:pt x="2198" y="839"/>
                  </a:lnTo>
                  <a:lnTo>
                    <a:pt x="2198" y="857"/>
                  </a:lnTo>
                  <a:lnTo>
                    <a:pt x="2221" y="875"/>
                  </a:lnTo>
                  <a:lnTo>
                    <a:pt x="2257" y="898"/>
                  </a:lnTo>
                  <a:lnTo>
                    <a:pt x="2287" y="887"/>
                  </a:lnTo>
                  <a:lnTo>
                    <a:pt x="2322" y="857"/>
                  </a:lnTo>
                  <a:lnTo>
                    <a:pt x="2358" y="862"/>
                  </a:lnTo>
                  <a:lnTo>
                    <a:pt x="2404" y="857"/>
                  </a:lnTo>
                  <a:lnTo>
                    <a:pt x="2411" y="869"/>
                  </a:lnTo>
                  <a:lnTo>
                    <a:pt x="2446" y="981"/>
                  </a:lnTo>
                  <a:lnTo>
                    <a:pt x="2422" y="1004"/>
                  </a:lnTo>
                  <a:lnTo>
                    <a:pt x="2411" y="1004"/>
                  </a:lnTo>
                  <a:lnTo>
                    <a:pt x="2416" y="1022"/>
                  </a:lnTo>
                </a:path>
              </a:pathLst>
            </a:custGeom>
            <a:solidFill>
              <a:srgbClr val="DA9694"/>
            </a:solidFill>
            <a:ln w="12700">
              <a:solidFill>
                <a:sysClr val="windowText" lastClr="000000"/>
              </a:solidFill>
              <a:prstDash val="solid"/>
              <a:round/>
              <a:headEnd/>
              <a:tailEnd/>
            </a:ln>
          </p:spPr>
          <p:txBody>
            <a:bodyPr anchor="ctr"/>
            <a:lstStyle/>
            <a:p>
              <a:pPr marL="0" marR="0" lvl="0" indent="0" algn="ctr" defTabSz="54423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Arial" pitchFamily="34" charset="0"/>
                </a:rPr>
                <a:t>   </a:t>
              </a:r>
            </a:p>
            <a:p>
              <a:pPr marL="0" marR="0" lvl="0" indent="0" algn="ctr" defTabSz="54423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Arial" pitchFamily="34" charset="0"/>
                </a:rPr>
                <a:t>          0.4%</a:t>
              </a:r>
            </a:p>
          </p:txBody>
        </p:sp>
        <p:sp>
          <p:nvSpPr>
            <p:cNvPr id="38" name="Freeform 72">
              <a:extLst>
                <a:ext uri="{FF2B5EF4-FFF2-40B4-BE49-F238E27FC236}">
                  <a16:creationId xmlns:a16="http://schemas.microsoft.com/office/drawing/2014/main" id="{38706847-51CD-4130-870C-F3651178A0B6}"/>
                </a:ext>
              </a:extLst>
            </p:cNvPr>
            <p:cNvSpPr>
              <a:spLocks/>
            </p:cNvSpPr>
            <p:nvPr/>
          </p:nvSpPr>
          <p:spPr bwMode="auto">
            <a:xfrm>
              <a:off x="5998078" y="4048893"/>
              <a:ext cx="1129026" cy="465290"/>
            </a:xfrm>
            <a:custGeom>
              <a:avLst/>
              <a:gdLst/>
              <a:ahLst/>
              <a:cxnLst>
                <a:cxn ang="0">
                  <a:pos x="36" y="986"/>
                </a:cxn>
                <a:cxn ang="0">
                  <a:pos x="77" y="933"/>
                </a:cxn>
                <a:cxn ang="0">
                  <a:pos x="112" y="857"/>
                </a:cxn>
                <a:cxn ang="0">
                  <a:pos x="331" y="745"/>
                </a:cxn>
                <a:cxn ang="0">
                  <a:pos x="414" y="651"/>
                </a:cxn>
                <a:cxn ang="0">
                  <a:pos x="455" y="633"/>
                </a:cxn>
                <a:cxn ang="0">
                  <a:pos x="496" y="597"/>
                </a:cxn>
                <a:cxn ang="0">
                  <a:pos x="549" y="585"/>
                </a:cxn>
                <a:cxn ang="0">
                  <a:pos x="667" y="538"/>
                </a:cxn>
                <a:cxn ang="0">
                  <a:pos x="768" y="396"/>
                </a:cxn>
                <a:cxn ang="0">
                  <a:pos x="779" y="314"/>
                </a:cxn>
                <a:cxn ang="0">
                  <a:pos x="863" y="307"/>
                </a:cxn>
                <a:cxn ang="0">
                  <a:pos x="1004" y="296"/>
                </a:cxn>
                <a:cxn ang="0">
                  <a:pos x="2671" y="12"/>
                </a:cxn>
                <a:cxn ang="0">
                  <a:pos x="2712" y="48"/>
                </a:cxn>
                <a:cxn ang="0">
                  <a:pos x="2759" y="119"/>
                </a:cxn>
                <a:cxn ang="0">
                  <a:pos x="2735" y="119"/>
                </a:cxn>
                <a:cxn ang="0">
                  <a:pos x="2682" y="119"/>
                </a:cxn>
                <a:cxn ang="0">
                  <a:pos x="2676" y="148"/>
                </a:cxn>
                <a:cxn ang="0">
                  <a:pos x="2552" y="225"/>
                </a:cxn>
                <a:cxn ang="0">
                  <a:pos x="2493" y="278"/>
                </a:cxn>
                <a:cxn ang="0">
                  <a:pos x="2570" y="248"/>
                </a:cxn>
                <a:cxn ang="0">
                  <a:pos x="2699" y="218"/>
                </a:cxn>
                <a:cxn ang="0">
                  <a:pos x="2706" y="266"/>
                </a:cxn>
                <a:cxn ang="0">
                  <a:pos x="2741" y="254"/>
                </a:cxn>
                <a:cxn ang="0">
                  <a:pos x="2812" y="254"/>
                </a:cxn>
                <a:cxn ang="0">
                  <a:pos x="2824" y="355"/>
                </a:cxn>
                <a:cxn ang="0">
                  <a:pos x="2770" y="426"/>
                </a:cxn>
                <a:cxn ang="0">
                  <a:pos x="2688" y="479"/>
                </a:cxn>
                <a:cxn ang="0">
                  <a:pos x="2611" y="473"/>
                </a:cxn>
                <a:cxn ang="0">
                  <a:pos x="2593" y="438"/>
                </a:cxn>
                <a:cxn ang="0">
                  <a:pos x="2564" y="431"/>
                </a:cxn>
                <a:cxn ang="0">
                  <a:pos x="2557" y="491"/>
                </a:cxn>
                <a:cxn ang="0">
                  <a:pos x="2617" y="538"/>
                </a:cxn>
                <a:cxn ang="0">
                  <a:pos x="2552" y="656"/>
                </a:cxn>
                <a:cxn ang="0">
                  <a:pos x="2475" y="656"/>
                </a:cxn>
                <a:cxn ang="0">
                  <a:pos x="2557" y="674"/>
                </a:cxn>
                <a:cxn ang="0">
                  <a:pos x="2664" y="615"/>
                </a:cxn>
                <a:cxn ang="0">
                  <a:pos x="2682" y="686"/>
                </a:cxn>
                <a:cxn ang="0">
                  <a:pos x="2552" y="768"/>
                </a:cxn>
                <a:cxn ang="0">
                  <a:pos x="2410" y="869"/>
                </a:cxn>
                <a:cxn ang="0">
                  <a:pos x="2346" y="928"/>
                </a:cxn>
                <a:cxn ang="0">
                  <a:pos x="2257" y="1141"/>
                </a:cxn>
                <a:cxn ang="0">
                  <a:pos x="2080" y="1199"/>
                </a:cxn>
                <a:cxn ang="0">
                  <a:pos x="1264" y="969"/>
                </a:cxn>
                <a:cxn ang="0">
                  <a:pos x="1157" y="880"/>
                </a:cxn>
                <a:cxn ang="0">
                  <a:pos x="1152" y="845"/>
                </a:cxn>
                <a:cxn ang="0">
                  <a:pos x="703" y="904"/>
                </a:cxn>
                <a:cxn ang="0">
                  <a:pos x="584" y="963"/>
                </a:cxn>
              </a:cxnLst>
              <a:rect l="0" t="0" r="r" b="b"/>
              <a:pathLst>
                <a:path w="2830" h="1211">
                  <a:moveTo>
                    <a:pt x="0" y="1082"/>
                  </a:moveTo>
                  <a:lnTo>
                    <a:pt x="6" y="981"/>
                  </a:lnTo>
                  <a:lnTo>
                    <a:pt x="36" y="986"/>
                  </a:lnTo>
                  <a:lnTo>
                    <a:pt x="53" y="981"/>
                  </a:lnTo>
                  <a:lnTo>
                    <a:pt x="77" y="958"/>
                  </a:lnTo>
                  <a:lnTo>
                    <a:pt x="77" y="933"/>
                  </a:lnTo>
                  <a:lnTo>
                    <a:pt x="77" y="910"/>
                  </a:lnTo>
                  <a:lnTo>
                    <a:pt x="82" y="887"/>
                  </a:lnTo>
                  <a:lnTo>
                    <a:pt x="112" y="857"/>
                  </a:lnTo>
                  <a:lnTo>
                    <a:pt x="178" y="833"/>
                  </a:lnTo>
                  <a:lnTo>
                    <a:pt x="254" y="809"/>
                  </a:lnTo>
                  <a:lnTo>
                    <a:pt x="331" y="745"/>
                  </a:lnTo>
                  <a:lnTo>
                    <a:pt x="360" y="733"/>
                  </a:lnTo>
                  <a:lnTo>
                    <a:pt x="408" y="692"/>
                  </a:lnTo>
                  <a:lnTo>
                    <a:pt x="414" y="651"/>
                  </a:lnTo>
                  <a:lnTo>
                    <a:pt x="426" y="651"/>
                  </a:lnTo>
                  <a:lnTo>
                    <a:pt x="444" y="651"/>
                  </a:lnTo>
                  <a:lnTo>
                    <a:pt x="455" y="633"/>
                  </a:lnTo>
                  <a:lnTo>
                    <a:pt x="461" y="621"/>
                  </a:lnTo>
                  <a:lnTo>
                    <a:pt x="490" y="597"/>
                  </a:lnTo>
                  <a:lnTo>
                    <a:pt x="496" y="597"/>
                  </a:lnTo>
                  <a:lnTo>
                    <a:pt x="520" y="615"/>
                  </a:lnTo>
                  <a:lnTo>
                    <a:pt x="543" y="597"/>
                  </a:lnTo>
                  <a:lnTo>
                    <a:pt x="549" y="585"/>
                  </a:lnTo>
                  <a:lnTo>
                    <a:pt x="584" y="555"/>
                  </a:lnTo>
                  <a:lnTo>
                    <a:pt x="614" y="544"/>
                  </a:lnTo>
                  <a:lnTo>
                    <a:pt x="667" y="538"/>
                  </a:lnTo>
                  <a:lnTo>
                    <a:pt x="721" y="449"/>
                  </a:lnTo>
                  <a:lnTo>
                    <a:pt x="768" y="420"/>
                  </a:lnTo>
                  <a:lnTo>
                    <a:pt x="768" y="396"/>
                  </a:lnTo>
                  <a:lnTo>
                    <a:pt x="779" y="372"/>
                  </a:lnTo>
                  <a:lnTo>
                    <a:pt x="768" y="342"/>
                  </a:lnTo>
                  <a:lnTo>
                    <a:pt x="779" y="314"/>
                  </a:lnTo>
                  <a:lnTo>
                    <a:pt x="779" y="307"/>
                  </a:lnTo>
                  <a:lnTo>
                    <a:pt x="868" y="289"/>
                  </a:lnTo>
                  <a:lnTo>
                    <a:pt x="863" y="307"/>
                  </a:lnTo>
                  <a:lnTo>
                    <a:pt x="951" y="296"/>
                  </a:lnTo>
                  <a:lnTo>
                    <a:pt x="987" y="289"/>
                  </a:lnTo>
                  <a:lnTo>
                    <a:pt x="1004" y="296"/>
                  </a:lnTo>
                  <a:lnTo>
                    <a:pt x="1849" y="154"/>
                  </a:lnTo>
                  <a:lnTo>
                    <a:pt x="2658" y="0"/>
                  </a:lnTo>
                  <a:lnTo>
                    <a:pt x="2671" y="12"/>
                  </a:lnTo>
                  <a:lnTo>
                    <a:pt x="2676" y="24"/>
                  </a:lnTo>
                  <a:lnTo>
                    <a:pt x="2699" y="42"/>
                  </a:lnTo>
                  <a:lnTo>
                    <a:pt x="2712" y="48"/>
                  </a:lnTo>
                  <a:lnTo>
                    <a:pt x="2729" y="65"/>
                  </a:lnTo>
                  <a:lnTo>
                    <a:pt x="2741" y="78"/>
                  </a:lnTo>
                  <a:lnTo>
                    <a:pt x="2759" y="119"/>
                  </a:lnTo>
                  <a:lnTo>
                    <a:pt x="2753" y="131"/>
                  </a:lnTo>
                  <a:lnTo>
                    <a:pt x="2741" y="131"/>
                  </a:lnTo>
                  <a:lnTo>
                    <a:pt x="2735" y="119"/>
                  </a:lnTo>
                  <a:lnTo>
                    <a:pt x="2712" y="124"/>
                  </a:lnTo>
                  <a:lnTo>
                    <a:pt x="2694" y="124"/>
                  </a:lnTo>
                  <a:lnTo>
                    <a:pt x="2682" y="119"/>
                  </a:lnTo>
                  <a:lnTo>
                    <a:pt x="2671" y="124"/>
                  </a:lnTo>
                  <a:lnTo>
                    <a:pt x="2676" y="136"/>
                  </a:lnTo>
                  <a:lnTo>
                    <a:pt x="2676" y="148"/>
                  </a:lnTo>
                  <a:lnTo>
                    <a:pt x="2600" y="184"/>
                  </a:lnTo>
                  <a:lnTo>
                    <a:pt x="2582" y="201"/>
                  </a:lnTo>
                  <a:lnTo>
                    <a:pt x="2552" y="225"/>
                  </a:lnTo>
                  <a:lnTo>
                    <a:pt x="2504" y="236"/>
                  </a:lnTo>
                  <a:lnTo>
                    <a:pt x="2493" y="266"/>
                  </a:lnTo>
                  <a:lnTo>
                    <a:pt x="2493" y="278"/>
                  </a:lnTo>
                  <a:lnTo>
                    <a:pt x="2504" y="278"/>
                  </a:lnTo>
                  <a:lnTo>
                    <a:pt x="2522" y="272"/>
                  </a:lnTo>
                  <a:lnTo>
                    <a:pt x="2570" y="248"/>
                  </a:lnTo>
                  <a:lnTo>
                    <a:pt x="2623" y="236"/>
                  </a:lnTo>
                  <a:lnTo>
                    <a:pt x="2653" y="218"/>
                  </a:lnTo>
                  <a:lnTo>
                    <a:pt x="2699" y="218"/>
                  </a:lnTo>
                  <a:lnTo>
                    <a:pt x="2706" y="225"/>
                  </a:lnTo>
                  <a:lnTo>
                    <a:pt x="2699" y="254"/>
                  </a:lnTo>
                  <a:lnTo>
                    <a:pt x="2706" y="266"/>
                  </a:lnTo>
                  <a:lnTo>
                    <a:pt x="2717" y="278"/>
                  </a:lnTo>
                  <a:lnTo>
                    <a:pt x="2735" y="272"/>
                  </a:lnTo>
                  <a:lnTo>
                    <a:pt x="2741" y="254"/>
                  </a:lnTo>
                  <a:lnTo>
                    <a:pt x="2770" y="218"/>
                  </a:lnTo>
                  <a:lnTo>
                    <a:pt x="2795" y="218"/>
                  </a:lnTo>
                  <a:lnTo>
                    <a:pt x="2812" y="254"/>
                  </a:lnTo>
                  <a:lnTo>
                    <a:pt x="2818" y="325"/>
                  </a:lnTo>
                  <a:lnTo>
                    <a:pt x="2830" y="342"/>
                  </a:lnTo>
                  <a:lnTo>
                    <a:pt x="2824" y="355"/>
                  </a:lnTo>
                  <a:lnTo>
                    <a:pt x="2783" y="385"/>
                  </a:lnTo>
                  <a:lnTo>
                    <a:pt x="2770" y="408"/>
                  </a:lnTo>
                  <a:lnTo>
                    <a:pt x="2770" y="426"/>
                  </a:lnTo>
                  <a:lnTo>
                    <a:pt x="2735" y="456"/>
                  </a:lnTo>
                  <a:lnTo>
                    <a:pt x="2712" y="461"/>
                  </a:lnTo>
                  <a:lnTo>
                    <a:pt x="2688" y="479"/>
                  </a:lnTo>
                  <a:lnTo>
                    <a:pt x="2635" y="473"/>
                  </a:lnTo>
                  <a:lnTo>
                    <a:pt x="2617" y="467"/>
                  </a:lnTo>
                  <a:lnTo>
                    <a:pt x="2611" y="473"/>
                  </a:lnTo>
                  <a:lnTo>
                    <a:pt x="2605" y="473"/>
                  </a:lnTo>
                  <a:lnTo>
                    <a:pt x="2593" y="449"/>
                  </a:lnTo>
                  <a:lnTo>
                    <a:pt x="2593" y="438"/>
                  </a:lnTo>
                  <a:lnTo>
                    <a:pt x="2587" y="426"/>
                  </a:lnTo>
                  <a:lnTo>
                    <a:pt x="2570" y="426"/>
                  </a:lnTo>
                  <a:lnTo>
                    <a:pt x="2564" y="431"/>
                  </a:lnTo>
                  <a:lnTo>
                    <a:pt x="2570" y="484"/>
                  </a:lnTo>
                  <a:lnTo>
                    <a:pt x="2564" y="497"/>
                  </a:lnTo>
                  <a:lnTo>
                    <a:pt x="2557" y="491"/>
                  </a:lnTo>
                  <a:lnTo>
                    <a:pt x="2570" y="514"/>
                  </a:lnTo>
                  <a:lnTo>
                    <a:pt x="2593" y="514"/>
                  </a:lnTo>
                  <a:lnTo>
                    <a:pt x="2617" y="538"/>
                  </a:lnTo>
                  <a:lnTo>
                    <a:pt x="2600" y="567"/>
                  </a:lnTo>
                  <a:lnTo>
                    <a:pt x="2611" y="580"/>
                  </a:lnTo>
                  <a:lnTo>
                    <a:pt x="2552" y="656"/>
                  </a:lnTo>
                  <a:lnTo>
                    <a:pt x="2529" y="662"/>
                  </a:lnTo>
                  <a:lnTo>
                    <a:pt x="2499" y="656"/>
                  </a:lnTo>
                  <a:lnTo>
                    <a:pt x="2475" y="656"/>
                  </a:lnTo>
                  <a:lnTo>
                    <a:pt x="2469" y="662"/>
                  </a:lnTo>
                  <a:lnTo>
                    <a:pt x="2487" y="679"/>
                  </a:lnTo>
                  <a:lnTo>
                    <a:pt x="2557" y="674"/>
                  </a:lnTo>
                  <a:lnTo>
                    <a:pt x="2600" y="662"/>
                  </a:lnTo>
                  <a:lnTo>
                    <a:pt x="2658" y="633"/>
                  </a:lnTo>
                  <a:lnTo>
                    <a:pt x="2664" y="615"/>
                  </a:lnTo>
                  <a:lnTo>
                    <a:pt x="2682" y="615"/>
                  </a:lnTo>
                  <a:lnTo>
                    <a:pt x="2699" y="638"/>
                  </a:lnTo>
                  <a:lnTo>
                    <a:pt x="2682" y="686"/>
                  </a:lnTo>
                  <a:lnTo>
                    <a:pt x="2628" y="745"/>
                  </a:lnTo>
                  <a:lnTo>
                    <a:pt x="2575" y="756"/>
                  </a:lnTo>
                  <a:lnTo>
                    <a:pt x="2552" y="768"/>
                  </a:lnTo>
                  <a:lnTo>
                    <a:pt x="2487" y="774"/>
                  </a:lnTo>
                  <a:lnTo>
                    <a:pt x="2434" y="862"/>
                  </a:lnTo>
                  <a:lnTo>
                    <a:pt x="2410" y="869"/>
                  </a:lnTo>
                  <a:lnTo>
                    <a:pt x="2410" y="880"/>
                  </a:lnTo>
                  <a:lnTo>
                    <a:pt x="2410" y="887"/>
                  </a:lnTo>
                  <a:lnTo>
                    <a:pt x="2346" y="928"/>
                  </a:lnTo>
                  <a:lnTo>
                    <a:pt x="2310" y="969"/>
                  </a:lnTo>
                  <a:lnTo>
                    <a:pt x="2280" y="1052"/>
                  </a:lnTo>
                  <a:lnTo>
                    <a:pt x="2257" y="1141"/>
                  </a:lnTo>
                  <a:lnTo>
                    <a:pt x="2245" y="1164"/>
                  </a:lnTo>
                  <a:lnTo>
                    <a:pt x="2209" y="1176"/>
                  </a:lnTo>
                  <a:lnTo>
                    <a:pt x="2080" y="1199"/>
                  </a:lnTo>
                  <a:lnTo>
                    <a:pt x="2068" y="1211"/>
                  </a:lnTo>
                  <a:lnTo>
                    <a:pt x="1631" y="922"/>
                  </a:lnTo>
                  <a:lnTo>
                    <a:pt x="1264" y="969"/>
                  </a:lnTo>
                  <a:lnTo>
                    <a:pt x="1258" y="915"/>
                  </a:lnTo>
                  <a:lnTo>
                    <a:pt x="1193" y="862"/>
                  </a:lnTo>
                  <a:lnTo>
                    <a:pt x="1157" y="880"/>
                  </a:lnTo>
                  <a:lnTo>
                    <a:pt x="1146" y="869"/>
                  </a:lnTo>
                  <a:lnTo>
                    <a:pt x="1152" y="851"/>
                  </a:lnTo>
                  <a:lnTo>
                    <a:pt x="1152" y="845"/>
                  </a:lnTo>
                  <a:lnTo>
                    <a:pt x="721" y="892"/>
                  </a:lnTo>
                  <a:lnTo>
                    <a:pt x="709" y="887"/>
                  </a:lnTo>
                  <a:lnTo>
                    <a:pt x="703" y="904"/>
                  </a:lnTo>
                  <a:lnTo>
                    <a:pt x="614" y="945"/>
                  </a:lnTo>
                  <a:lnTo>
                    <a:pt x="614" y="963"/>
                  </a:lnTo>
                  <a:lnTo>
                    <a:pt x="584" y="963"/>
                  </a:lnTo>
                  <a:lnTo>
                    <a:pt x="485" y="1011"/>
                  </a:lnTo>
                  <a:lnTo>
                    <a:pt x="0" y="1082"/>
                  </a:lnTo>
                </a:path>
              </a:pathLst>
            </a:custGeom>
            <a:solidFill>
              <a:schemeClr val="bg1"/>
            </a:solidFill>
            <a:ln w="12700">
              <a:solidFill>
                <a:sysClr val="windowText" lastClr="000000"/>
              </a:solidFill>
              <a:prstDash val="solid"/>
              <a:round/>
              <a:headEnd/>
              <a:tailEnd/>
            </a:ln>
          </p:spPr>
          <p:txBody>
            <a:bodyPr anchor="ctr"/>
            <a:lstStyle/>
            <a:p>
              <a:pPr marL="0" marR="0" lvl="0" indent="0" algn="ctr" defTabSz="54423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Arial" pitchFamily="34" charset="0"/>
                </a:rPr>
                <a:t>0.9%</a:t>
              </a:r>
            </a:p>
          </p:txBody>
        </p:sp>
        <p:sp>
          <p:nvSpPr>
            <p:cNvPr id="39" name="Freeform 76">
              <a:extLst>
                <a:ext uri="{FF2B5EF4-FFF2-40B4-BE49-F238E27FC236}">
                  <a16:creationId xmlns:a16="http://schemas.microsoft.com/office/drawing/2014/main" id="{B5EFAB9C-EC2F-49D4-9385-309B8B80EA44}"/>
                </a:ext>
              </a:extLst>
            </p:cNvPr>
            <p:cNvSpPr>
              <a:spLocks/>
            </p:cNvSpPr>
            <p:nvPr/>
          </p:nvSpPr>
          <p:spPr bwMode="auto">
            <a:xfrm>
              <a:off x="5865676" y="4436441"/>
              <a:ext cx="704137" cy="693872"/>
            </a:xfrm>
            <a:custGeom>
              <a:avLst/>
              <a:gdLst/>
              <a:ahLst/>
              <a:cxnLst>
                <a:cxn ang="0">
                  <a:pos x="237" y="951"/>
                </a:cxn>
                <a:cxn ang="0">
                  <a:pos x="278" y="1033"/>
                </a:cxn>
                <a:cxn ang="0">
                  <a:pos x="325" y="1081"/>
                </a:cxn>
                <a:cxn ang="0">
                  <a:pos x="331" y="1139"/>
                </a:cxn>
                <a:cxn ang="0">
                  <a:pos x="354" y="1187"/>
                </a:cxn>
                <a:cxn ang="0">
                  <a:pos x="325" y="1281"/>
                </a:cxn>
                <a:cxn ang="0">
                  <a:pos x="313" y="1405"/>
                </a:cxn>
                <a:cxn ang="0">
                  <a:pos x="342" y="1595"/>
                </a:cxn>
                <a:cxn ang="0">
                  <a:pos x="390" y="1684"/>
                </a:cxn>
                <a:cxn ang="0">
                  <a:pos x="425" y="1737"/>
                </a:cxn>
                <a:cxn ang="0">
                  <a:pos x="443" y="1795"/>
                </a:cxn>
                <a:cxn ang="0">
                  <a:pos x="1382" y="1783"/>
                </a:cxn>
                <a:cxn ang="0">
                  <a:pos x="1442" y="1807"/>
                </a:cxn>
                <a:cxn ang="0">
                  <a:pos x="1424" y="1671"/>
                </a:cxn>
                <a:cxn ang="0">
                  <a:pos x="1442" y="1624"/>
                </a:cxn>
                <a:cxn ang="0">
                  <a:pos x="1531" y="1636"/>
                </a:cxn>
                <a:cxn ang="0">
                  <a:pos x="1619" y="1630"/>
                </a:cxn>
                <a:cxn ang="0">
                  <a:pos x="1602" y="1529"/>
                </a:cxn>
                <a:cxn ang="0">
                  <a:pos x="1607" y="1453"/>
                </a:cxn>
                <a:cxn ang="0">
                  <a:pos x="1660" y="1251"/>
                </a:cxn>
                <a:cxn ang="0">
                  <a:pos x="1713" y="1134"/>
                </a:cxn>
                <a:cxn ang="0">
                  <a:pos x="1754" y="1098"/>
                </a:cxn>
                <a:cxn ang="0">
                  <a:pos x="1743" y="1075"/>
                </a:cxn>
                <a:cxn ang="0">
                  <a:pos x="1726" y="1068"/>
                </a:cxn>
                <a:cxn ang="0">
                  <a:pos x="1660" y="1051"/>
                </a:cxn>
                <a:cxn ang="0">
                  <a:pos x="1630" y="951"/>
                </a:cxn>
                <a:cxn ang="0">
                  <a:pos x="1542" y="873"/>
                </a:cxn>
                <a:cxn ang="0">
                  <a:pos x="1483" y="756"/>
                </a:cxn>
                <a:cxn ang="0">
                  <a:pos x="1435" y="697"/>
                </a:cxn>
                <a:cxn ang="0">
                  <a:pos x="1341" y="626"/>
                </a:cxn>
                <a:cxn ang="0">
                  <a:pos x="1306" y="578"/>
                </a:cxn>
                <a:cxn ang="0">
                  <a:pos x="1270" y="525"/>
                </a:cxn>
                <a:cxn ang="0">
                  <a:pos x="1110" y="413"/>
                </a:cxn>
                <a:cxn ang="0">
                  <a:pos x="1052" y="366"/>
                </a:cxn>
                <a:cxn ang="0">
                  <a:pos x="981" y="259"/>
                </a:cxn>
                <a:cxn ang="0">
                  <a:pos x="933" y="206"/>
                </a:cxn>
                <a:cxn ang="0">
                  <a:pos x="775" y="147"/>
                </a:cxn>
                <a:cxn ang="0">
                  <a:pos x="780" y="59"/>
                </a:cxn>
                <a:cxn ang="0">
                  <a:pos x="821" y="18"/>
                </a:cxn>
                <a:cxn ang="0">
                  <a:pos x="816" y="0"/>
                </a:cxn>
                <a:cxn ang="0">
                  <a:pos x="0" y="106"/>
                </a:cxn>
              </a:cxnLst>
              <a:rect l="0" t="0" r="r" b="b"/>
              <a:pathLst>
                <a:path w="1761" h="1807">
                  <a:moveTo>
                    <a:pt x="0" y="106"/>
                  </a:moveTo>
                  <a:lnTo>
                    <a:pt x="237" y="951"/>
                  </a:lnTo>
                  <a:lnTo>
                    <a:pt x="260" y="974"/>
                  </a:lnTo>
                  <a:lnTo>
                    <a:pt x="278" y="1033"/>
                  </a:lnTo>
                  <a:lnTo>
                    <a:pt x="290" y="1063"/>
                  </a:lnTo>
                  <a:lnTo>
                    <a:pt x="325" y="1081"/>
                  </a:lnTo>
                  <a:lnTo>
                    <a:pt x="342" y="1104"/>
                  </a:lnTo>
                  <a:lnTo>
                    <a:pt x="331" y="1139"/>
                  </a:lnTo>
                  <a:lnTo>
                    <a:pt x="360" y="1175"/>
                  </a:lnTo>
                  <a:lnTo>
                    <a:pt x="354" y="1187"/>
                  </a:lnTo>
                  <a:lnTo>
                    <a:pt x="325" y="1228"/>
                  </a:lnTo>
                  <a:lnTo>
                    <a:pt x="325" y="1281"/>
                  </a:lnTo>
                  <a:lnTo>
                    <a:pt x="301" y="1334"/>
                  </a:lnTo>
                  <a:lnTo>
                    <a:pt x="313" y="1405"/>
                  </a:lnTo>
                  <a:lnTo>
                    <a:pt x="349" y="1494"/>
                  </a:lnTo>
                  <a:lnTo>
                    <a:pt x="342" y="1595"/>
                  </a:lnTo>
                  <a:lnTo>
                    <a:pt x="384" y="1659"/>
                  </a:lnTo>
                  <a:lnTo>
                    <a:pt x="390" y="1684"/>
                  </a:lnTo>
                  <a:lnTo>
                    <a:pt x="395" y="1707"/>
                  </a:lnTo>
                  <a:lnTo>
                    <a:pt x="425" y="1737"/>
                  </a:lnTo>
                  <a:lnTo>
                    <a:pt x="425" y="1766"/>
                  </a:lnTo>
                  <a:lnTo>
                    <a:pt x="443" y="1795"/>
                  </a:lnTo>
                  <a:lnTo>
                    <a:pt x="1371" y="1737"/>
                  </a:lnTo>
                  <a:lnTo>
                    <a:pt x="1382" y="1783"/>
                  </a:lnTo>
                  <a:lnTo>
                    <a:pt x="1400" y="1801"/>
                  </a:lnTo>
                  <a:lnTo>
                    <a:pt x="1442" y="1807"/>
                  </a:lnTo>
                  <a:lnTo>
                    <a:pt x="1453" y="1760"/>
                  </a:lnTo>
                  <a:lnTo>
                    <a:pt x="1424" y="1671"/>
                  </a:lnTo>
                  <a:lnTo>
                    <a:pt x="1430" y="1641"/>
                  </a:lnTo>
                  <a:lnTo>
                    <a:pt x="1442" y="1624"/>
                  </a:lnTo>
                  <a:lnTo>
                    <a:pt x="1465" y="1606"/>
                  </a:lnTo>
                  <a:lnTo>
                    <a:pt x="1531" y="1636"/>
                  </a:lnTo>
                  <a:lnTo>
                    <a:pt x="1589" y="1636"/>
                  </a:lnTo>
                  <a:lnTo>
                    <a:pt x="1619" y="1630"/>
                  </a:lnTo>
                  <a:lnTo>
                    <a:pt x="1613" y="1565"/>
                  </a:lnTo>
                  <a:lnTo>
                    <a:pt x="1602" y="1529"/>
                  </a:lnTo>
                  <a:lnTo>
                    <a:pt x="1602" y="1482"/>
                  </a:lnTo>
                  <a:lnTo>
                    <a:pt x="1607" y="1453"/>
                  </a:lnTo>
                  <a:lnTo>
                    <a:pt x="1655" y="1311"/>
                  </a:lnTo>
                  <a:lnTo>
                    <a:pt x="1660" y="1251"/>
                  </a:lnTo>
                  <a:lnTo>
                    <a:pt x="1684" y="1192"/>
                  </a:lnTo>
                  <a:lnTo>
                    <a:pt x="1713" y="1134"/>
                  </a:lnTo>
                  <a:lnTo>
                    <a:pt x="1743" y="1110"/>
                  </a:lnTo>
                  <a:lnTo>
                    <a:pt x="1754" y="1098"/>
                  </a:lnTo>
                  <a:lnTo>
                    <a:pt x="1761" y="1081"/>
                  </a:lnTo>
                  <a:lnTo>
                    <a:pt x="1743" y="1075"/>
                  </a:lnTo>
                  <a:lnTo>
                    <a:pt x="1737" y="1068"/>
                  </a:lnTo>
                  <a:lnTo>
                    <a:pt x="1726" y="1068"/>
                  </a:lnTo>
                  <a:lnTo>
                    <a:pt x="1678" y="1063"/>
                  </a:lnTo>
                  <a:lnTo>
                    <a:pt x="1660" y="1051"/>
                  </a:lnTo>
                  <a:lnTo>
                    <a:pt x="1655" y="1033"/>
                  </a:lnTo>
                  <a:lnTo>
                    <a:pt x="1630" y="951"/>
                  </a:lnTo>
                  <a:lnTo>
                    <a:pt x="1589" y="898"/>
                  </a:lnTo>
                  <a:lnTo>
                    <a:pt x="1542" y="873"/>
                  </a:lnTo>
                  <a:lnTo>
                    <a:pt x="1513" y="791"/>
                  </a:lnTo>
                  <a:lnTo>
                    <a:pt x="1483" y="756"/>
                  </a:lnTo>
                  <a:lnTo>
                    <a:pt x="1465" y="708"/>
                  </a:lnTo>
                  <a:lnTo>
                    <a:pt x="1435" y="697"/>
                  </a:lnTo>
                  <a:lnTo>
                    <a:pt x="1382" y="673"/>
                  </a:lnTo>
                  <a:lnTo>
                    <a:pt x="1341" y="626"/>
                  </a:lnTo>
                  <a:lnTo>
                    <a:pt x="1306" y="602"/>
                  </a:lnTo>
                  <a:lnTo>
                    <a:pt x="1306" y="578"/>
                  </a:lnTo>
                  <a:lnTo>
                    <a:pt x="1288" y="543"/>
                  </a:lnTo>
                  <a:lnTo>
                    <a:pt x="1270" y="525"/>
                  </a:lnTo>
                  <a:lnTo>
                    <a:pt x="1217" y="507"/>
                  </a:lnTo>
                  <a:lnTo>
                    <a:pt x="1110" y="413"/>
                  </a:lnTo>
                  <a:lnTo>
                    <a:pt x="1064" y="396"/>
                  </a:lnTo>
                  <a:lnTo>
                    <a:pt x="1052" y="366"/>
                  </a:lnTo>
                  <a:lnTo>
                    <a:pt x="1011" y="325"/>
                  </a:lnTo>
                  <a:lnTo>
                    <a:pt x="981" y="259"/>
                  </a:lnTo>
                  <a:lnTo>
                    <a:pt x="945" y="224"/>
                  </a:lnTo>
                  <a:lnTo>
                    <a:pt x="933" y="206"/>
                  </a:lnTo>
                  <a:lnTo>
                    <a:pt x="869" y="195"/>
                  </a:lnTo>
                  <a:lnTo>
                    <a:pt x="775" y="147"/>
                  </a:lnTo>
                  <a:lnTo>
                    <a:pt x="750" y="124"/>
                  </a:lnTo>
                  <a:lnTo>
                    <a:pt x="780" y="59"/>
                  </a:lnTo>
                  <a:lnTo>
                    <a:pt x="803" y="41"/>
                  </a:lnTo>
                  <a:lnTo>
                    <a:pt x="821" y="18"/>
                  </a:lnTo>
                  <a:lnTo>
                    <a:pt x="821" y="5"/>
                  </a:lnTo>
                  <a:lnTo>
                    <a:pt x="816" y="0"/>
                  </a:lnTo>
                  <a:lnTo>
                    <a:pt x="331" y="71"/>
                  </a:lnTo>
                  <a:lnTo>
                    <a:pt x="0" y="106"/>
                  </a:lnTo>
                </a:path>
              </a:pathLst>
            </a:custGeom>
            <a:solidFill>
              <a:schemeClr val="bg1"/>
            </a:solidFill>
            <a:ln w="12700">
              <a:solidFill>
                <a:sysClr val="windowText" lastClr="000000"/>
              </a:solidFill>
              <a:prstDash val="solid"/>
              <a:round/>
              <a:headEnd/>
              <a:tailEnd/>
            </a:ln>
          </p:spPr>
          <p:txBody>
            <a:bodyPr anchor="ctr"/>
            <a:lstStyle/>
            <a:p>
              <a:pPr marL="0" marR="0" lvl="0" indent="0" algn="ctr" defTabSz="54423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Arial" pitchFamily="34" charset="0"/>
                </a:rPr>
                <a:t>0.8%</a:t>
              </a:r>
            </a:p>
          </p:txBody>
        </p:sp>
        <p:sp>
          <p:nvSpPr>
            <p:cNvPr id="40" name="Freeform 78">
              <a:extLst>
                <a:ext uri="{FF2B5EF4-FFF2-40B4-BE49-F238E27FC236}">
                  <a16:creationId xmlns:a16="http://schemas.microsoft.com/office/drawing/2014/main" id="{1E22611F-E7E7-4E50-B426-C7B638B8B2C7}"/>
                </a:ext>
              </a:extLst>
            </p:cNvPr>
            <p:cNvSpPr>
              <a:spLocks/>
            </p:cNvSpPr>
            <p:nvPr/>
          </p:nvSpPr>
          <p:spPr bwMode="auto">
            <a:xfrm>
              <a:off x="5652630" y="5054893"/>
              <a:ext cx="1171155" cy="850515"/>
            </a:xfrm>
            <a:custGeom>
              <a:avLst/>
              <a:gdLst/>
              <a:ahLst/>
              <a:cxnLst>
                <a:cxn ang="0">
                  <a:pos x="6" y="183"/>
                </a:cxn>
                <a:cxn ang="0">
                  <a:pos x="0" y="230"/>
                </a:cxn>
                <a:cxn ang="0">
                  <a:pos x="59" y="289"/>
                </a:cxn>
                <a:cxn ang="0">
                  <a:pos x="71" y="360"/>
                </a:cxn>
                <a:cxn ang="0">
                  <a:pos x="94" y="390"/>
                </a:cxn>
                <a:cxn ang="0">
                  <a:pos x="77" y="438"/>
                </a:cxn>
                <a:cxn ang="0">
                  <a:pos x="160" y="420"/>
                </a:cxn>
                <a:cxn ang="0">
                  <a:pos x="201" y="360"/>
                </a:cxn>
                <a:cxn ang="0">
                  <a:pos x="248" y="355"/>
                </a:cxn>
                <a:cxn ang="0">
                  <a:pos x="213" y="402"/>
                </a:cxn>
                <a:cxn ang="0">
                  <a:pos x="443" y="337"/>
                </a:cxn>
                <a:cxn ang="0">
                  <a:pos x="437" y="372"/>
                </a:cxn>
                <a:cxn ang="0">
                  <a:pos x="591" y="408"/>
                </a:cxn>
                <a:cxn ang="0">
                  <a:pos x="680" y="431"/>
                </a:cxn>
                <a:cxn ang="0">
                  <a:pos x="750" y="449"/>
                </a:cxn>
                <a:cxn ang="0">
                  <a:pos x="745" y="473"/>
                </a:cxn>
                <a:cxn ang="0">
                  <a:pos x="850" y="573"/>
                </a:cxn>
                <a:cxn ang="0">
                  <a:pos x="827" y="603"/>
                </a:cxn>
                <a:cxn ang="0">
                  <a:pos x="821" y="621"/>
                </a:cxn>
                <a:cxn ang="0">
                  <a:pos x="969" y="573"/>
                </a:cxn>
                <a:cxn ang="0">
                  <a:pos x="1182" y="491"/>
                </a:cxn>
                <a:cxn ang="0">
                  <a:pos x="1187" y="413"/>
                </a:cxn>
                <a:cxn ang="0">
                  <a:pos x="1459" y="502"/>
                </a:cxn>
                <a:cxn ang="0">
                  <a:pos x="1636" y="662"/>
                </a:cxn>
                <a:cxn ang="0">
                  <a:pos x="1755" y="715"/>
                </a:cxn>
                <a:cxn ang="0">
                  <a:pos x="1826" y="845"/>
                </a:cxn>
                <a:cxn ang="0">
                  <a:pos x="1814" y="1135"/>
                </a:cxn>
                <a:cxn ang="0">
                  <a:pos x="1890" y="1288"/>
                </a:cxn>
                <a:cxn ang="0">
                  <a:pos x="1872" y="1187"/>
                </a:cxn>
                <a:cxn ang="0">
                  <a:pos x="1938" y="1223"/>
                </a:cxn>
                <a:cxn ang="0">
                  <a:pos x="1968" y="1187"/>
                </a:cxn>
                <a:cxn ang="0">
                  <a:pos x="1968" y="1252"/>
                </a:cxn>
                <a:cxn ang="0">
                  <a:pos x="1908" y="1353"/>
                </a:cxn>
                <a:cxn ang="0">
                  <a:pos x="1968" y="1442"/>
                </a:cxn>
                <a:cxn ang="0">
                  <a:pos x="2115" y="1619"/>
                </a:cxn>
                <a:cxn ang="0">
                  <a:pos x="2163" y="1637"/>
                </a:cxn>
                <a:cxn ang="0">
                  <a:pos x="2234" y="1749"/>
                </a:cxn>
                <a:cxn ang="0">
                  <a:pos x="2351" y="1944"/>
                </a:cxn>
                <a:cxn ang="0">
                  <a:pos x="2564" y="2097"/>
                </a:cxn>
                <a:cxn ang="0">
                  <a:pos x="2640" y="2139"/>
                </a:cxn>
                <a:cxn ang="0">
                  <a:pos x="2617" y="2162"/>
                </a:cxn>
                <a:cxn ang="0">
                  <a:pos x="2594" y="2186"/>
                </a:cxn>
                <a:cxn ang="0">
                  <a:pos x="2676" y="2198"/>
                </a:cxn>
                <a:cxn ang="0">
                  <a:pos x="2883" y="2086"/>
                </a:cxn>
                <a:cxn ang="0">
                  <a:pos x="2871" y="1955"/>
                </a:cxn>
                <a:cxn ang="0">
                  <a:pos x="2894" y="1760"/>
                </a:cxn>
                <a:cxn ang="0">
                  <a:pos x="2871" y="1453"/>
                </a:cxn>
                <a:cxn ang="0">
                  <a:pos x="2694" y="1146"/>
                </a:cxn>
                <a:cxn ang="0">
                  <a:pos x="2612" y="1011"/>
                </a:cxn>
                <a:cxn ang="0">
                  <a:pos x="2612" y="892"/>
                </a:cxn>
                <a:cxn ang="0">
                  <a:pos x="2458" y="685"/>
                </a:cxn>
                <a:cxn ang="0">
                  <a:pos x="2346" y="562"/>
                </a:cxn>
                <a:cxn ang="0">
                  <a:pos x="2186" y="189"/>
                </a:cxn>
                <a:cxn ang="0">
                  <a:pos x="2151" y="147"/>
                </a:cxn>
                <a:cxn ang="0">
                  <a:pos x="2097" y="30"/>
                </a:cxn>
                <a:cxn ang="0">
                  <a:pos x="1950" y="18"/>
                </a:cxn>
                <a:cxn ang="0">
                  <a:pos x="1961" y="154"/>
                </a:cxn>
                <a:cxn ang="0">
                  <a:pos x="1890" y="177"/>
                </a:cxn>
                <a:cxn ang="0">
                  <a:pos x="933" y="160"/>
                </a:cxn>
                <a:cxn ang="0">
                  <a:pos x="898" y="78"/>
                </a:cxn>
              </a:cxnLst>
              <a:rect l="0" t="0" r="r" b="b"/>
              <a:pathLst>
                <a:path w="2930" h="2216">
                  <a:moveTo>
                    <a:pt x="898" y="78"/>
                  </a:moveTo>
                  <a:lnTo>
                    <a:pt x="6" y="165"/>
                  </a:lnTo>
                  <a:lnTo>
                    <a:pt x="6" y="183"/>
                  </a:lnTo>
                  <a:lnTo>
                    <a:pt x="6" y="195"/>
                  </a:lnTo>
                  <a:lnTo>
                    <a:pt x="0" y="201"/>
                  </a:lnTo>
                  <a:lnTo>
                    <a:pt x="0" y="230"/>
                  </a:lnTo>
                  <a:lnTo>
                    <a:pt x="30" y="271"/>
                  </a:lnTo>
                  <a:lnTo>
                    <a:pt x="48" y="289"/>
                  </a:lnTo>
                  <a:lnTo>
                    <a:pt x="59" y="289"/>
                  </a:lnTo>
                  <a:lnTo>
                    <a:pt x="83" y="307"/>
                  </a:lnTo>
                  <a:lnTo>
                    <a:pt x="89" y="325"/>
                  </a:lnTo>
                  <a:lnTo>
                    <a:pt x="71" y="360"/>
                  </a:lnTo>
                  <a:lnTo>
                    <a:pt x="71" y="372"/>
                  </a:lnTo>
                  <a:lnTo>
                    <a:pt x="89" y="378"/>
                  </a:lnTo>
                  <a:lnTo>
                    <a:pt x="94" y="390"/>
                  </a:lnTo>
                  <a:lnTo>
                    <a:pt x="94" y="396"/>
                  </a:lnTo>
                  <a:lnTo>
                    <a:pt x="77" y="413"/>
                  </a:lnTo>
                  <a:lnTo>
                    <a:pt x="77" y="438"/>
                  </a:lnTo>
                  <a:lnTo>
                    <a:pt x="89" y="443"/>
                  </a:lnTo>
                  <a:lnTo>
                    <a:pt x="136" y="431"/>
                  </a:lnTo>
                  <a:lnTo>
                    <a:pt x="160" y="420"/>
                  </a:lnTo>
                  <a:lnTo>
                    <a:pt x="172" y="367"/>
                  </a:lnTo>
                  <a:lnTo>
                    <a:pt x="183" y="355"/>
                  </a:lnTo>
                  <a:lnTo>
                    <a:pt x="201" y="360"/>
                  </a:lnTo>
                  <a:lnTo>
                    <a:pt x="218" y="360"/>
                  </a:lnTo>
                  <a:lnTo>
                    <a:pt x="231" y="355"/>
                  </a:lnTo>
                  <a:lnTo>
                    <a:pt x="248" y="355"/>
                  </a:lnTo>
                  <a:lnTo>
                    <a:pt x="243" y="372"/>
                  </a:lnTo>
                  <a:lnTo>
                    <a:pt x="207" y="402"/>
                  </a:lnTo>
                  <a:lnTo>
                    <a:pt x="213" y="402"/>
                  </a:lnTo>
                  <a:lnTo>
                    <a:pt x="243" y="390"/>
                  </a:lnTo>
                  <a:lnTo>
                    <a:pt x="289" y="390"/>
                  </a:lnTo>
                  <a:lnTo>
                    <a:pt x="443" y="337"/>
                  </a:lnTo>
                  <a:lnTo>
                    <a:pt x="467" y="337"/>
                  </a:lnTo>
                  <a:lnTo>
                    <a:pt x="467" y="349"/>
                  </a:lnTo>
                  <a:lnTo>
                    <a:pt x="437" y="372"/>
                  </a:lnTo>
                  <a:lnTo>
                    <a:pt x="455" y="378"/>
                  </a:lnTo>
                  <a:lnTo>
                    <a:pt x="520" y="385"/>
                  </a:lnTo>
                  <a:lnTo>
                    <a:pt x="591" y="408"/>
                  </a:lnTo>
                  <a:lnTo>
                    <a:pt x="662" y="443"/>
                  </a:lnTo>
                  <a:lnTo>
                    <a:pt x="680" y="455"/>
                  </a:lnTo>
                  <a:lnTo>
                    <a:pt x="680" y="431"/>
                  </a:lnTo>
                  <a:lnTo>
                    <a:pt x="692" y="420"/>
                  </a:lnTo>
                  <a:lnTo>
                    <a:pt x="709" y="438"/>
                  </a:lnTo>
                  <a:lnTo>
                    <a:pt x="750" y="449"/>
                  </a:lnTo>
                  <a:lnTo>
                    <a:pt x="763" y="455"/>
                  </a:lnTo>
                  <a:lnTo>
                    <a:pt x="763" y="461"/>
                  </a:lnTo>
                  <a:lnTo>
                    <a:pt x="745" y="473"/>
                  </a:lnTo>
                  <a:lnTo>
                    <a:pt x="750" y="484"/>
                  </a:lnTo>
                  <a:lnTo>
                    <a:pt x="845" y="550"/>
                  </a:lnTo>
                  <a:lnTo>
                    <a:pt x="850" y="573"/>
                  </a:lnTo>
                  <a:lnTo>
                    <a:pt x="845" y="597"/>
                  </a:lnTo>
                  <a:lnTo>
                    <a:pt x="839" y="608"/>
                  </a:lnTo>
                  <a:lnTo>
                    <a:pt x="827" y="603"/>
                  </a:lnTo>
                  <a:lnTo>
                    <a:pt x="821" y="580"/>
                  </a:lnTo>
                  <a:lnTo>
                    <a:pt x="809" y="603"/>
                  </a:lnTo>
                  <a:lnTo>
                    <a:pt x="821" y="621"/>
                  </a:lnTo>
                  <a:lnTo>
                    <a:pt x="833" y="626"/>
                  </a:lnTo>
                  <a:lnTo>
                    <a:pt x="963" y="591"/>
                  </a:lnTo>
                  <a:lnTo>
                    <a:pt x="969" y="573"/>
                  </a:lnTo>
                  <a:lnTo>
                    <a:pt x="1010" y="573"/>
                  </a:lnTo>
                  <a:lnTo>
                    <a:pt x="1111" y="491"/>
                  </a:lnTo>
                  <a:lnTo>
                    <a:pt x="1182" y="491"/>
                  </a:lnTo>
                  <a:lnTo>
                    <a:pt x="1182" y="473"/>
                  </a:lnTo>
                  <a:lnTo>
                    <a:pt x="1170" y="455"/>
                  </a:lnTo>
                  <a:lnTo>
                    <a:pt x="1187" y="413"/>
                  </a:lnTo>
                  <a:lnTo>
                    <a:pt x="1294" y="402"/>
                  </a:lnTo>
                  <a:lnTo>
                    <a:pt x="1453" y="479"/>
                  </a:lnTo>
                  <a:lnTo>
                    <a:pt x="1459" y="502"/>
                  </a:lnTo>
                  <a:lnTo>
                    <a:pt x="1501" y="538"/>
                  </a:lnTo>
                  <a:lnTo>
                    <a:pt x="1536" y="591"/>
                  </a:lnTo>
                  <a:lnTo>
                    <a:pt x="1636" y="662"/>
                  </a:lnTo>
                  <a:lnTo>
                    <a:pt x="1648" y="692"/>
                  </a:lnTo>
                  <a:lnTo>
                    <a:pt x="1678" y="715"/>
                  </a:lnTo>
                  <a:lnTo>
                    <a:pt x="1755" y="715"/>
                  </a:lnTo>
                  <a:lnTo>
                    <a:pt x="1814" y="804"/>
                  </a:lnTo>
                  <a:lnTo>
                    <a:pt x="1831" y="816"/>
                  </a:lnTo>
                  <a:lnTo>
                    <a:pt x="1826" y="845"/>
                  </a:lnTo>
                  <a:lnTo>
                    <a:pt x="1849" y="933"/>
                  </a:lnTo>
                  <a:lnTo>
                    <a:pt x="1837" y="1029"/>
                  </a:lnTo>
                  <a:lnTo>
                    <a:pt x="1814" y="1135"/>
                  </a:lnTo>
                  <a:lnTo>
                    <a:pt x="1819" y="1223"/>
                  </a:lnTo>
                  <a:lnTo>
                    <a:pt x="1831" y="1252"/>
                  </a:lnTo>
                  <a:lnTo>
                    <a:pt x="1890" y="1288"/>
                  </a:lnTo>
                  <a:lnTo>
                    <a:pt x="1908" y="1252"/>
                  </a:lnTo>
                  <a:lnTo>
                    <a:pt x="1890" y="1240"/>
                  </a:lnTo>
                  <a:lnTo>
                    <a:pt x="1872" y="1187"/>
                  </a:lnTo>
                  <a:lnTo>
                    <a:pt x="1879" y="1176"/>
                  </a:lnTo>
                  <a:lnTo>
                    <a:pt x="1914" y="1164"/>
                  </a:lnTo>
                  <a:lnTo>
                    <a:pt x="1938" y="1223"/>
                  </a:lnTo>
                  <a:lnTo>
                    <a:pt x="1950" y="1217"/>
                  </a:lnTo>
                  <a:lnTo>
                    <a:pt x="1961" y="1194"/>
                  </a:lnTo>
                  <a:lnTo>
                    <a:pt x="1968" y="1187"/>
                  </a:lnTo>
                  <a:lnTo>
                    <a:pt x="1985" y="1199"/>
                  </a:lnTo>
                  <a:lnTo>
                    <a:pt x="1985" y="1223"/>
                  </a:lnTo>
                  <a:lnTo>
                    <a:pt x="1968" y="1252"/>
                  </a:lnTo>
                  <a:lnTo>
                    <a:pt x="1950" y="1276"/>
                  </a:lnTo>
                  <a:lnTo>
                    <a:pt x="1926" y="1347"/>
                  </a:lnTo>
                  <a:lnTo>
                    <a:pt x="1908" y="1353"/>
                  </a:lnTo>
                  <a:lnTo>
                    <a:pt x="1908" y="1389"/>
                  </a:lnTo>
                  <a:lnTo>
                    <a:pt x="1932" y="1412"/>
                  </a:lnTo>
                  <a:lnTo>
                    <a:pt x="1968" y="1442"/>
                  </a:lnTo>
                  <a:lnTo>
                    <a:pt x="2021" y="1566"/>
                  </a:lnTo>
                  <a:lnTo>
                    <a:pt x="2103" y="1619"/>
                  </a:lnTo>
                  <a:lnTo>
                    <a:pt x="2115" y="1619"/>
                  </a:lnTo>
                  <a:lnTo>
                    <a:pt x="2121" y="1589"/>
                  </a:lnTo>
                  <a:lnTo>
                    <a:pt x="2145" y="1589"/>
                  </a:lnTo>
                  <a:lnTo>
                    <a:pt x="2163" y="1637"/>
                  </a:lnTo>
                  <a:lnTo>
                    <a:pt x="2168" y="1666"/>
                  </a:lnTo>
                  <a:lnTo>
                    <a:pt x="2198" y="1731"/>
                  </a:lnTo>
                  <a:lnTo>
                    <a:pt x="2234" y="1749"/>
                  </a:lnTo>
                  <a:lnTo>
                    <a:pt x="2269" y="1760"/>
                  </a:lnTo>
                  <a:lnTo>
                    <a:pt x="2333" y="1932"/>
                  </a:lnTo>
                  <a:lnTo>
                    <a:pt x="2351" y="1944"/>
                  </a:lnTo>
                  <a:lnTo>
                    <a:pt x="2434" y="1962"/>
                  </a:lnTo>
                  <a:lnTo>
                    <a:pt x="2470" y="1980"/>
                  </a:lnTo>
                  <a:lnTo>
                    <a:pt x="2564" y="2097"/>
                  </a:lnTo>
                  <a:lnTo>
                    <a:pt x="2605" y="2127"/>
                  </a:lnTo>
                  <a:lnTo>
                    <a:pt x="2623" y="2133"/>
                  </a:lnTo>
                  <a:lnTo>
                    <a:pt x="2640" y="2139"/>
                  </a:lnTo>
                  <a:lnTo>
                    <a:pt x="2653" y="2168"/>
                  </a:lnTo>
                  <a:lnTo>
                    <a:pt x="2635" y="2168"/>
                  </a:lnTo>
                  <a:lnTo>
                    <a:pt x="2617" y="2162"/>
                  </a:lnTo>
                  <a:lnTo>
                    <a:pt x="2605" y="2162"/>
                  </a:lnTo>
                  <a:lnTo>
                    <a:pt x="2594" y="2168"/>
                  </a:lnTo>
                  <a:lnTo>
                    <a:pt x="2594" y="2186"/>
                  </a:lnTo>
                  <a:lnTo>
                    <a:pt x="2605" y="2203"/>
                  </a:lnTo>
                  <a:lnTo>
                    <a:pt x="2653" y="2216"/>
                  </a:lnTo>
                  <a:lnTo>
                    <a:pt x="2676" y="2198"/>
                  </a:lnTo>
                  <a:lnTo>
                    <a:pt x="2711" y="2191"/>
                  </a:lnTo>
                  <a:lnTo>
                    <a:pt x="2853" y="2139"/>
                  </a:lnTo>
                  <a:lnTo>
                    <a:pt x="2883" y="2086"/>
                  </a:lnTo>
                  <a:lnTo>
                    <a:pt x="2889" y="2068"/>
                  </a:lnTo>
                  <a:lnTo>
                    <a:pt x="2871" y="1997"/>
                  </a:lnTo>
                  <a:lnTo>
                    <a:pt x="2871" y="1955"/>
                  </a:lnTo>
                  <a:lnTo>
                    <a:pt x="2901" y="1891"/>
                  </a:lnTo>
                  <a:lnTo>
                    <a:pt x="2930" y="1896"/>
                  </a:lnTo>
                  <a:lnTo>
                    <a:pt x="2894" y="1760"/>
                  </a:lnTo>
                  <a:lnTo>
                    <a:pt x="2907" y="1689"/>
                  </a:lnTo>
                  <a:lnTo>
                    <a:pt x="2894" y="1559"/>
                  </a:lnTo>
                  <a:lnTo>
                    <a:pt x="2871" y="1453"/>
                  </a:lnTo>
                  <a:lnTo>
                    <a:pt x="2848" y="1418"/>
                  </a:lnTo>
                  <a:lnTo>
                    <a:pt x="2754" y="1288"/>
                  </a:lnTo>
                  <a:lnTo>
                    <a:pt x="2694" y="1146"/>
                  </a:lnTo>
                  <a:lnTo>
                    <a:pt x="2617" y="1046"/>
                  </a:lnTo>
                  <a:lnTo>
                    <a:pt x="2617" y="1029"/>
                  </a:lnTo>
                  <a:lnTo>
                    <a:pt x="2612" y="1011"/>
                  </a:lnTo>
                  <a:lnTo>
                    <a:pt x="2587" y="951"/>
                  </a:lnTo>
                  <a:lnTo>
                    <a:pt x="2587" y="928"/>
                  </a:lnTo>
                  <a:lnTo>
                    <a:pt x="2612" y="892"/>
                  </a:lnTo>
                  <a:lnTo>
                    <a:pt x="2612" y="874"/>
                  </a:lnTo>
                  <a:lnTo>
                    <a:pt x="2511" y="745"/>
                  </a:lnTo>
                  <a:lnTo>
                    <a:pt x="2458" y="685"/>
                  </a:lnTo>
                  <a:lnTo>
                    <a:pt x="2422" y="662"/>
                  </a:lnTo>
                  <a:lnTo>
                    <a:pt x="2410" y="644"/>
                  </a:lnTo>
                  <a:lnTo>
                    <a:pt x="2346" y="562"/>
                  </a:lnTo>
                  <a:lnTo>
                    <a:pt x="2262" y="408"/>
                  </a:lnTo>
                  <a:lnTo>
                    <a:pt x="2239" y="319"/>
                  </a:lnTo>
                  <a:lnTo>
                    <a:pt x="2186" y="189"/>
                  </a:lnTo>
                  <a:lnTo>
                    <a:pt x="2186" y="172"/>
                  </a:lnTo>
                  <a:lnTo>
                    <a:pt x="2163" y="154"/>
                  </a:lnTo>
                  <a:lnTo>
                    <a:pt x="2151" y="147"/>
                  </a:lnTo>
                  <a:lnTo>
                    <a:pt x="2138" y="53"/>
                  </a:lnTo>
                  <a:lnTo>
                    <a:pt x="2127" y="24"/>
                  </a:lnTo>
                  <a:lnTo>
                    <a:pt x="2097" y="30"/>
                  </a:lnTo>
                  <a:lnTo>
                    <a:pt x="2039" y="30"/>
                  </a:lnTo>
                  <a:lnTo>
                    <a:pt x="1973" y="0"/>
                  </a:lnTo>
                  <a:lnTo>
                    <a:pt x="1950" y="18"/>
                  </a:lnTo>
                  <a:lnTo>
                    <a:pt x="1938" y="35"/>
                  </a:lnTo>
                  <a:lnTo>
                    <a:pt x="1932" y="65"/>
                  </a:lnTo>
                  <a:lnTo>
                    <a:pt x="1961" y="154"/>
                  </a:lnTo>
                  <a:lnTo>
                    <a:pt x="1950" y="201"/>
                  </a:lnTo>
                  <a:lnTo>
                    <a:pt x="1908" y="195"/>
                  </a:lnTo>
                  <a:lnTo>
                    <a:pt x="1890" y="177"/>
                  </a:lnTo>
                  <a:lnTo>
                    <a:pt x="1879" y="131"/>
                  </a:lnTo>
                  <a:lnTo>
                    <a:pt x="951" y="189"/>
                  </a:lnTo>
                  <a:lnTo>
                    <a:pt x="933" y="160"/>
                  </a:lnTo>
                  <a:lnTo>
                    <a:pt x="933" y="131"/>
                  </a:lnTo>
                  <a:lnTo>
                    <a:pt x="903" y="101"/>
                  </a:lnTo>
                  <a:lnTo>
                    <a:pt x="898" y="78"/>
                  </a:lnTo>
                </a:path>
              </a:pathLst>
            </a:custGeom>
            <a:solidFill>
              <a:srgbClr val="C4D79B"/>
            </a:solidFill>
            <a:ln w="12700">
              <a:solidFill>
                <a:sysClr val="windowText" lastClr="000000"/>
              </a:solidFill>
              <a:prstDash val="solid"/>
              <a:round/>
              <a:headEnd/>
              <a:tailEnd/>
            </a:ln>
          </p:spPr>
          <p:txBody>
            <a:bodyPr lIns="0" rIns="0" anchor="ctr"/>
            <a:lstStyle/>
            <a:p>
              <a:pPr marL="0" marR="0" lvl="0" indent="0" defTabSz="54423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Arial" pitchFamily="34" charset="0"/>
                </a:rPr>
                <a:t>                         </a:t>
              </a:r>
              <a:r>
                <a:rPr kumimoji="0" lang="en-US" sz="1200" b="1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+mj-lt"/>
                  <a:cs typeface="Arial" pitchFamily="34" charset="0"/>
                </a:rPr>
                <a:t>1.1%</a:t>
              </a:r>
            </a:p>
          </p:txBody>
        </p:sp>
        <p:sp>
          <p:nvSpPr>
            <p:cNvPr id="41" name="Freeform 79">
              <a:extLst>
                <a:ext uri="{FF2B5EF4-FFF2-40B4-BE49-F238E27FC236}">
                  <a16:creationId xmlns:a16="http://schemas.microsoft.com/office/drawing/2014/main" id="{D779014E-A38E-4F64-B527-BB3A33D8ED7C}"/>
                </a:ext>
              </a:extLst>
            </p:cNvPr>
            <p:cNvSpPr>
              <a:spLocks/>
            </p:cNvSpPr>
            <p:nvPr/>
          </p:nvSpPr>
          <p:spPr bwMode="auto">
            <a:xfrm>
              <a:off x="6531296" y="3549955"/>
              <a:ext cx="588587" cy="272676"/>
            </a:xfrm>
            <a:custGeom>
              <a:avLst/>
              <a:gdLst/>
              <a:ahLst/>
              <a:cxnLst>
                <a:cxn ang="0">
                  <a:pos x="844" y="48"/>
                </a:cxn>
                <a:cxn ang="0">
                  <a:pos x="47" y="421"/>
                </a:cxn>
                <a:cxn ang="0">
                  <a:pos x="77" y="385"/>
                </a:cxn>
                <a:cxn ang="0">
                  <a:pos x="172" y="307"/>
                </a:cxn>
                <a:cxn ang="0">
                  <a:pos x="218" y="261"/>
                </a:cxn>
                <a:cxn ang="0">
                  <a:pos x="254" y="243"/>
                </a:cxn>
                <a:cxn ang="0">
                  <a:pos x="331" y="231"/>
                </a:cxn>
                <a:cxn ang="0">
                  <a:pos x="443" y="172"/>
                </a:cxn>
                <a:cxn ang="0">
                  <a:pos x="491" y="190"/>
                </a:cxn>
                <a:cxn ang="0">
                  <a:pos x="532" y="208"/>
                </a:cxn>
                <a:cxn ang="0">
                  <a:pos x="580" y="290"/>
                </a:cxn>
                <a:cxn ang="0">
                  <a:pos x="632" y="296"/>
                </a:cxn>
                <a:cxn ang="0">
                  <a:pos x="638" y="337"/>
                </a:cxn>
                <a:cxn ang="0">
                  <a:pos x="738" y="373"/>
                </a:cxn>
                <a:cxn ang="0">
                  <a:pos x="803" y="421"/>
                </a:cxn>
                <a:cxn ang="0">
                  <a:pos x="827" y="473"/>
                </a:cxn>
                <a:cxn ang="0">
                  <a:pos x="762" y="603"/>
                </a:cxn>
                <a:cxn ang="0">
                  <a:pos x="816" y="650"/>
                </a:cxn>
                <a:cxn ang="0">
                  <a:pos x="892" y="662"/>
                </a:cxn>
                <a:cxn ang="0">
                  <a:pos x="910" y="662"/>
                </a:cxn>
                <a:cxn ang="0">
                  <a:pos x="999" y="657"/>
                </a:cxn>
                <a:cxn ang="0">
                  <a:pos x="1093" y="692"/>
                </a:cxn>
                <a:cxn ang="0">
                  <a:pos x="1111" y="680"/>
                </a:cxn>
                <a:cxn ang="0">
                  <a:pos x="1064" y="614"/>
                </a:cxn>
                <a:cxn ang="0">
                  <a:pos x="1034" y="603"/>
                </a:cxn>
                <a:cxn ang="0">
                  <a:pos x="1052" y="586"/>
                </a:cxn>
                <a:cxn ang="0">
                  <a:pos x="1029" y="561"/>
                </a:cxn>
                <a:cxn ang="0">
                  <a:pos x="975" y="449"/>
                </a:cxn>
                <a:cxn ang="0">
                  <a:pos x="963" y="385"/>
                </a:cxn>
                <a:cxn ang="0">
                  <a:pos x="975" y="290"/>
                </a:cxn>
                <a:cxn ang="0">
                  <a:pos x="958" y="254"/>
                </a:cxn>
                <a:cxn ang="0">
                  <a:pos x="975" y="225"/>
                </a:cxn>
                <a:cxn ang="0">
                  <a:pos x="1040" y="160"/>
                </a:cxn>
                <a:cxn ang="0">
                  <a:pos x="1064" y="89"/>
                </a:cxn>
                <a:cxn ang="0">
                  <a:pos x="1111" y="112"/>
                </a:cxn>
                <a:cxn ang="0">
                  <a:pos x="1064" y="190"/>
                </a:cxn>
                <a:cxn ang="0">
                  <a:pos x="1029" y="249"/>
                </a:cxn>
                <a:cxn ang="0">
                  <a:pos x="1075" y="296"/>
                </a:cxn>
                <a:cxn ang="0">
                  <a:pos x="1087" y="385"/>
                </a:cxn>
                <a:cxn ang="0">
                  <a:pos x="1052" y="426"/>
                </a:cxn>
                <a:cxn ang="0">
                  <a:pos x="1093" y="456"/>
                </a:cxn>
                <a:cxn ang="0">
                  <a:pos x="1093" y="503"/>
                </a:cxn>
                <a:cxn ang="0">
                  <a:pos x="1111" y="573"/>
                </a:cxn>
                <a:cxn ang="0">
                  <a:pos x="1176" y="603"/>
                </a:cxn>
                <a:cxn ang="0">
                  <a:pos x="1217" y="591"/>
                </a:cxn>
                <a:cxn ang="0">
                  <a:pos x="1222" y="621"/>
                </a:cxn>
                <a:cxn ang="0">
                  <a:pos x="1252" y="680"/>
                </a:cxn>
                <a:cxn ang="0">
                  <a:pos x="1306" y="703"/>
                </a:cxn>
                <a:cxn ang="0">
                  <a:pos x="1336" y="680"/>
                </a:cxn>
                <a:cxn ang="0">
                  <a:pos x="1435" y="627"/>
                </a:cxn>
                <a:cxn ang="0">
                  <a:pos x="1477" y="467"/>
                </a:cxn>
                <a:cxn ang="0">
                  <a:pos x="1265" y="497"/>
                </a:cxn>
              </a:cxnLst>
              <a:rect l="0" t="0" r="r" b="b"/>
              <a:pathLst>
                <a:path w="1477" h="710">
                  <a:moveTo>
                    <a:pt x="1116" y="0"/>
                  </a:moveTo>
                  <a:lnTo>
                    <a:pt x="844" y="48"/>
                  </a:lnTo>
                  <a:lnTo>
                    <a:pt x="0" y="213"/>
                  </a:lnTo>
                  <a:lnTo>
                    <a:pt x="47" y="421"/>
                  </a:lnTo>
                  <a:lnTo>
                    <a:pt x="60" y="396"/>
                  </a:lnTo>
                  <a:lnTo>
                    <a:pt x="77" y="385"/>
                  </a:lnTo>
                  <a:lnTo>
                    <a:pt x="142" y="314"/>
                  </a:lnTo>
                  <a:lnTo>
                    <a:pt x="172" y="307"/>
                  </a:lnTo>
                  <a:lnTo>
                    <a:pt x="195" y="272"/>
                  </a:lnTo>
                  <a:lnTo>
                    <a:pt x="218" y="261"/>
                  </a:lnTo>
                  <a:lnTo>
                    <a:pt x="236" y="219"/>
                  </a:lnTo>
                  <a:lnTo>
                    <a:pt x="254" y="243"/>
                  </a:lnTo>
                  <a:lnTo>
                    <a:pt x="289" y="249"/>
                  </a:lnTo>
                  <a:lnTo>
                    <a:pt x="331" y="231"/>
                  </a:lnTo>
                  <a:lnTo>
                    <a:pt x="337" y="208"/>
                  </a:lnTo>
                  <a:lnTo>
                    <a:pt x="443" y="172"/>
                  </a:lnTo>
                  <a:lnTo>
                    <a:pt x="466" y="183"/>
                  </a:lnTo>
                  <a:lnTo>
                    <a:pt x="491" y="190"/>
                  </a:lnTo>
                  <a:lnTo>
                    <a:pt x="520" y="178"/>
                  </a:lnTo>
                  <a:lnTo>
                    <a:pt x="532" y="208"/>
                  </a:lnTo>
                  <a:lnTo>
                    <a:pt x="544" y="213"/>
                  </a:lnTo>
                  <a:lnTo>
                    <a:pt x="580" y="290"/>
                  </a:lnTo>
                  <a:lnTo>
                    <a:pt x="603" y="284"/>
                  </a:lnTo>
                  <a:lnTo>
                    <a:pt x="632" y="296"/>
                  </a:lnTo>
                  <a:lnTo>
                    <a:pt x="662" y="307"/>
                  </a:lnTo>
                  <a:lnTo>
                    <a:pt x="638" y="337"/>
                  </a:lnTo>
                  <a:lnTo>
                    <a:pt x="674" y="373"/>
                  </a:lnTo>
                  <a:lnTo>
                    <a:pt x="738" y="373"/>
                  </a:lnTo>
                  <a:lnTo>
                    <a:pt x="762" y="403"/>
                  </a:lnTo>
                  <a:lnTo>
                    <a:pt x="803" y="421"/>
                  </a:lnTo>
                  <a:lnTo>
                    <a:pt x="833" y="456"/>
                  </a:lnTo>
                  <a:lnTo>
                    <a:pt x="827" y="473"/>
                  </a:lnTo>
                  <a:lnTo>
                    <a:pt x="786" y="544"/>
                  </a:lnTo>
                  <a:lnTo>
                    <a:pt x="762" y="603"/>
                  </a:lnTo>
                  <a:lnTo>
                    <a:pt x="768" y="650"/>
                  </a:lnTo>
                  <a:lnTo>
                    <a:pt x="816" y="650"/>
                  </a:lnTo>
                  <a:lnTo>
                    <a:pt x="857" y="627"/>
                  </a:lnTo>
                  <a:lnTo>
                    <a:pt x="892" y="662"/>
                  </a:lnTo>
                  <a:lnTo>
                    <a:pt x="910" y="674"/>
                  </a:lnTo>
                  <a:lnTo>
                    <a:pt x="910" y="662"/>
                  </a:lnTo>
                  <a:lnTo>
                    <a:pt x="945" y="657"/>
                  </a:lnTo>
                  <a:lnTo>
                    <a:pt x="999" y="657"/>
                  </a:lnTo>
                  <a:lnTo>
                    <a:pt x="1064" y="680"/>
                  </a:lnTo>
                  <a:lnTo>
                    <a:pt x="1093" y="692"/>
                  </a:lnTo>
                  <a:lnTo>
                    <a:pt x="1111" y="692"/>
                  </a:lnTo>
                  <a:lnTo>
                    <a:pt x="1111" y="680"/>
                  </a:lnTo>
                  <a:lnTo>
                    <a:pt x="1093" y="662"/>
                  </a:lnTo>
                  <a:lnTo>
                    <a:pt x="1064" y="614"/>
                  </a:lnTo>
                  <a:lnTo>
                    <a:pt x="1040" y="609"/>
                  </a:lnTo>
                  <a:lnTo>
                    <a:pt x="1034" y="603"/>
                  </a:lnTo>
                  <a:lnTo>
                    <a:pt x="1040" y="586"/>
                  </a:lnTo>
                  <a:lnTo>
                    <a:pt x="1052" y="586"/>
                  </a:lnTo>
                  <a:lnTo>
                    <a:pt x="1057" y="573"/>
                  </a:lnTo>
                  <a:lnTo>
                    <a:pt x="1029" y="561"/>
                  </a:lnTo>
                  <a:lnTo>
                    <a:pt x="1004" y="520"/>
                  </a:lnTo>
                  <a:lnTo>
                    <a:pt x="975" y="449"/>
                  </a:lnTo>
                  <a:lnTo>
                    <a:pt x="969" y="421"/>
                  </a:lnTo>
                  <a:lnTo>
                    <a:pt x="963" y="385"/>
                  </a:lnTo>
                  <a:lnTo>
                    <a:pt x="975" y="307"/>
                  </a:lnTo>
                  <a:lnTo>
                    <a:pt x="975" y="290"/>
                  </a:lnTo>
                  <a:lnTo>
                    <a:pt x="963" y="279"/>
                  </a:lnTo>
                  <a:lnTo>
                    <a:pt x="958" y="254"/>
                  </a:lnTo>
                  <a:lnTo>
                    <a:pt x="963" y="243"/>
                  </a:lnTo>
                  <a:lnTo>
                    <a:pt x="975" y="225"/>
                  </a:lnTo>
                  <a:lnTo>
                    <a:pt x="981" y="201"/>
                  </a:lnTo>
                  <a:lnTo>
                    <a:pt x="1040" y="160"/>
                  </a:lnTo>
                  <a:lnTo>
                    <a:pt x="1052" y="148"/>
                  </a:lnTo>
                  <a:lnTo>
                    <a:pt x="1064" y="89"/>
                  </a:lnTo>
                  <a:lnTo>
                    <a:pt x="1093" y="95"/>
                  </a:lnTo>
                  <a:lnTo>
                    <a:pt x="1111" y="112"/>
                  </a:lnTo>
                  <a:lnTo>
                    <a:pt x="1082" y="160"/>
                  </a:lnTo>
                  <a:lnTo>
                    <a:pt x="1064" y="190"/>
                  </a:lnTo>
                  <a:lnTo>
                    <a:pt x="1046" y="213"/>
                  </a:lnTo>
                  <a:lnTo>
                    <a:pt x="1029" y="249"/>
                  </a:lnTo>
                  <a:lnTo>
                    <a:pt x="1046" y="290"/>
                  </a:lnTo>
                  <a:lnTo>
                    <a:pt x="1075" y="296"/>
                  </a:lnTo>
                  <a:lnTo>
                    <a:pt x="1093" y="373"/>
                  </a:lnTo>
                  <a:lnTo>
                    <a:pt x="1087" y="385"/>
                  </a:lnTo>
                  <a:lnTo>
                    <a:pt x="1046" y="408"/>
                  </a:lnTo>
                  <a:lnTo>
                    <a:pt x="1052" y="426"/>
                  </a:lnTo>
                  <a:lnTo>
                    <a:pt x="1087" y="438"/>
                  </a:lnTo>
                  <a:lnTo>
                    <a:pt x="1093" y="456"/>
                  </a:lnTo>
                  <a:lnTo>
                    <a:pt x="1087" y="485"/>
                  </a:lnTo>
                  <a:lnTo>
                    <a:pt x="1093" y="503"/>
                  </a:lnTo>
                  <a:lnTo>
                    <a:pt x="1093" y="526"/>
                  </a:lnTo>
                  <a:lnTo>
                    <a:pt x="1111" y="573"/>
                  </a:lnTo>
                  <a:lnTo>
                    <a:pt x="1152" y="603"/>
                  </a:lnTo>
                  <a:lnTo>
                    <a:pt x="1176" y="603"/>
                  </a:lnTo>
                  <a:lnTo>
                    <a:pt x="1194" y="586"/>
                  </a:lnTo>
                  <a:lnTo>
                    <a:pt x="1217" y="591"/>
                  </a:lnTo>
                  <a:lnTo>
                    <a:pt x="1229" y="597"/>
                  </a:lnTo>
                  <a:lnTo>
                    <a:pt x="1222" y="621"/>
                  </a:lnTo>
                  <a:lnTo>
                    <a:pt x="1247" y="662"/>
                  </a:lnTo>
                  <a:lnTo>
                    <a:pt x="1252" y="680"/>
                  </a:lnTo>
                  <a:lnTo>
                    <a:pt x="1265" y="703"/>
                  </a:lnTo>
                  <a:lnTo>
                    <a:pt x="1306" y="703"/>
                  </a:lnTo>
                  <a:lnTo>
                    <a:pt x="1306" y="710"/>
                  </a:lnTo>
                  <a:lnTo>
                    <a:pt x="1336" y="680"/>
                  </a:lnTo>
                  <a:lnTo>
                    <a:pt x="1435" y="644"/>
                  </a:lnTo>
                  <a:lnTo>
                    <a:pt x="1435" y="627"/>
                  </a:lnTo>
                  <a:lnTo>
                    <a:pt x="1448" y="603"/>
                  </a:lnTo>
                  <a:lnTo>
                    <a:pt x="1477" y="467"/>
                  </a:lnTo>
                  <a:lnTo>
                    <a:pt x="1471" y="456"/>
                  </a:lnTo>
                  <a:lnTo>
                    <a:pt x="1265" y="497"/>
                  </a:lnTo>
                  <a:lnTo>
                    <a:pt x="1116" y="0"/>
                  </a:lnTo>
                  <a:close/>
                </a:path>
              </a:pathLst>
            </a:custGeom>
            <a:solidFill>
              <a:srgbClr val="C0504D"/>
            </a:solidFill>
            <a:ln w="12700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 anchor="ctr"/>
            <a:lstStyle/>
            <a:p>
              <a:pPr marL="0" marR="0" lvl="0" indent="0" algn="ctr" defTabSz="54423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Arial" pitchFamily="34" charset="0"/>
              </a:endParaRPr>
            </a:p>
          </p:txBody>
        </p:sp>
        <p:sp>
          <p:nvSpPr>
            <p:cNvPr id="42" name="Freeform 81">
              <a:extLst>
                <a:ext uri="{FF2B5EF4-FFF2-40B4-BE49-F238E27FC236}">
                  <a16:creationId xmlns:a16="http://schemas.microsoft.com/office/drawing/2014/main" id="{DC44B2EA-ED96-4F6D-81A0-FFA38939CC68}"/>
                </a:ext>
              </a:extLst>
            </p:cNvPr>
            <p:cNvSpPr>
              <a:spLocks/>
            </p:cNvSpPr>
            <p:nvPr/>
          </p:nvSpPr>
          <p:spPr bwMode="auto">
            <a:xfrm>
              <a:off x="6976648" y="3526749"/>
              <a:ext cx="140828" cy="214660"/>
            </a:xfrm>
            <a:custGeom>
              <a:avLst/>
              <a:gdLst/>
              <a:ahLst/>
              <a:cxnLst>
                <a:cxn ang="0">
                  <a:pos x="355" y="520"/>
                </a:cxn>
                <a:cxn ang="0">
                  <a:pos x="349" y="485"/>
                </a:cxn>
                <a:cxn ang="0">
                  <a:pos x="326" y="425"/>
                </a:cxn>
                <a:cxn ang="0">
                  <a:pos x="284" y="389"/>
                </a:cxn>
                <a:cxn ang="0">
                  <a:pos x="231" y="348"/>
                </a:cxn>
                <a:cxn ang="0">
                  <a:pos x="207" y="325"/>
                </a:cxn>
                <a:cxn ang="0">
                  <a:pos x="195" y="295"/>
                </a:cxn>
                <a:cxn ang="0">
                  <a:pos x="154" y="224"/>
                </a:cxn>
                <a:cxn ang="0">
                  <a:pos x="136" y="189"/>
                </a:cxn>
                <a:cxn ang="0">
                  <a:pos x="101" y="148"/>
                </a:cxn>
                <a:cxn ang="0">
                  <a:pos x="89" y="123"/>
                </a:cxn>
                <a:cxn ang="0">
                  <a:pos x="83" y="100"/>
                </a:cxn>
                <a:cxn ang="0">
                  <a:pos x="83" y="94"/>
                </a:cxn>
                <a:cxn ang="0">
                  <a:pos x="83" y="82"/>
                </a:cxn>
                <a:cxn ang="0">
                  <a:pos x="106" y="6"/>
                </a:cxn>
                <a:cxn ang="0">
                  <a:pos x="78" y="0"/>
                </a:cxn>
                <a:cxn ang="0">
                  <a:pos x="48" y="6"/>
                </a:cxn>
                <a:cxn ang="0">
                  <a:pos x="18" y="34"/>
                </a:cxn>
                <a:cxn ang="0">
                  <a:pos x="12" y="59"/>
                </a:cxn>
                <a:cxn ang="0">
                  <a:pos x="7" y="64"/>
                </a:cxn>
                <a:cxn ang="0">
                  <a:pos x="0" y="64"/>
                </a:cxn>
                <a:cxn ang="0">
                  <a:pos x="149" y="561"/>
                </a:cxn>
                <a:cxn ang="0">
                  <a:pos x="355" y="520"/>
                </a:cxn>
              </a:cxnLst>
              <a:rect l="0" t="0" r="r" b="b"/>
              <a:pathLst>
                <a:path w="355" h="561">
                  <a:moveTo>
                    <a:pt x="355" y="520"/>
                  </a:moveTo>
                  <a:lnTo>
                    <a:pt x="349" y="485"/>
                  </a:lnTo>
                  <a:lnTo>
                    <a:pt x="326" y="425"/>
                  </a:lnTo>
                  <a:lnTo>
                    <a:pt x="284" y="389"/>
                  </a:lnTo>
                  <a:lnTo>
                    <a:pt x="231" y="348"/>
                  </a:lnTo>
                  <a:lnTo>
                    <a:pt x="207" y="325"/>
                  </a:lnTo>
                  <a:lnTo>
                    <a:pt x="195" y="295"/>
                  </a:lnTo>
                  <a:lnTo>
                    <a:pt x="154" y="224"/>
                  </a:lnTo>
                  <a:lnTo>
                    <a:pt x="136" y="189"/>
                  </a:lnTo>
                  <a:lnTo>
                    <a:pt x="101" y="148"/>
                  </a:lnTo>
                  <a:lnTo>
                    <a:pt x="89" y="123"/>
                  </a:lnTo>
                  <a:lnTo>
                    <a:pt x="83" y="100"/>
                  </a:lnTo>
                  <a:lnTo>
                    <a:pt x="83" y="94"/>
                  </a:lnTo>
                  <a:lnTo>
                    <a:pt x="83" y="82"/>
                  </a:lnTo>
                  <a:lnTo>
                    <a:pt x="106" y="6"/>
                  </a:lnTo>
                  <a:lnTo>
                    <a:pt x="78" y="0"/>
                  </a:lnTo>
                  <a:lnTo>
                    <a:pt x="48" y="6"/>
                  </a:lnTo>
                  <a:lnTo>
                    <a:pt x="18" y="34"/>
                  </a:lnTo>
                  <a:lnTo>
                    <a:pt x="12" y="59"/>
                  </a:lnTo>
                  <a:lnTo>
                    <a:pt x="7" y="64"/>
                  </a:lnTo>
                  <a:lnTo>
                    <a:pt x="0" y="64"/>
                  </a:lnTo>
                  <a:lnTo>
                    <a:pt x="149" y="561"/>
                  </a:lnTo>
                  <a:lnTo>
                    <a:pt x="355" y="520"/>
                  </a:lnTo>
                  <a:close/>
                </a:path>
              </a:pathLst>
            </a:custGeom>
            <a:solidFill>
              <a:srgbClr val="C0504D"/>
            </a:solidFill>
            <a:ln w="12700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 anchor="ctr"/>
            <a:lstStyle/>
            <a:p>
              <a:pPr marL="0" marR="0" lvl="0" indent="0" algn="ctr" defTabSz="54423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Arial" pitchFamily="34" charset="0"/>
              </a:endParaRPr>
            </a:p>
          </p:txBody>
        </p:sp>
        <p:sp>
          <p:nvSpPr>
            <p:cNvPr id="43" name="Freeform 85">
              <a:extLst>
                <a:ext uri="{FF2B5EF4-FFF2-40B4-BE49-F238E27FC236}">
                  <a16:creationId xmlns:a16="http://schemas.microsoft.com/office/drawing/2014/main" id="{A8DBCB06-28B4-4609-BBA4-5A2B8843B9E3}"/>
                </a:ext>
              </a:extLst>
            </p:cNvPr>
            <p:cNvSpPr>
              <a:spLocks/>
            </p:cNvSpPr>
            <p:nvPr/>
          </p:nvSpPr>
          <p:spPr bwMode="auto">
            <a:xfrm>
              <a:off x="7172844" y="3090468"/>
              <a:ext cx="217861" cy="210019"/>
            </a:xfrm>
            <a:custGeom>
              <a:avLst/>
              <a:gdLst/>
              <a:ahLst/>
              <a:cxnLst>
                <a:cxn ang="0">
                  <a:pos x="0" y="117"/>
                </a:cxn>
                <a:cxn ang="0">
                  <a:pos x="183" y="71"/>
                </a:cxn>
                <a:cxn ang="0">
                  <a:pos x="201" y="94"/>
                </a:cxn>
                <a:cxn ang="0">
                  <a:pos x="206" y="88"/>
                </a:cxn>
                <a:cxn ang="0">
                  <a:pos x="213" y="76"/>
                </a:cxn>
                <a:cxn ang="0">
                  <a:pos x="485" y="0"/>
                </a:cxn>
                <a:cxn ang="0">
                  <a:pos x="549" y="224"/>
                </a:cxn>
                <a:cxn ang="0">
                  <a:pos x="538" y="247"/>
                </a:cxn>
                <a:cxn ang="0">
                  <a:pos x="531" y="259"/>
                </a:cxn>
                <a:cxn ang="0">
                  <a:pos x="538" y="271"/>
                </a:cxn>
                <a:cxn ang="0">
                  <a:pos x="538" y="282"/>
                </a:cxn>
                <a:cxn ang="0">
                  <a:pos x="502" y="282"/>
                </a:cxn>
                <a:cxn ang="0">
                  <a:pos x="414" y="325"/>
                </a:cxn>
                <a:cxn ang="0">
                  <a:pos x="384" y="318"/>
                </a:cxn>
                <a:cxn ang="0">
                  <a:pos x="378" y="330"/>
                </a:cxn>
                <a:cxn ang="0">
                  <a:pos x="378" y="348"/>
                </a:cxn>
                <a:cxn ang="0">
                  <a:pos x="373" y="353"/>
                </a:cxn>
                <a:cxn ang="0">
                  <a:pos x="319" y="360"/>
                </a:cxn>
                <a:cxn ang="0">
                  <a:pos x="242" y="395"/>
                </a:cxn>
                <a:cxn ang="0">
                  <a:pos x="231" y="383"/>
                </a:cxn>
                <a:cxn ang="0">
                  <a:pos x="183" y="431"/>
                </a:cxn>
                <a:cxn ang="0">
                  <a:pos x="82" y="520"/>
                </a:cxn>
                <a:cxn ang="0">
                  <a:pos x="41" y="543"/>
                </a:cxn>
                <a:cxn ang="0">
                  <a:pos x="6" y="507"/>
                </a:cxn>
                <a:cxn ang="0">
                  <a:pos x="53" y="460"/>
                </a:cxn>
                <a:cxn ang="0">
                  <a:pos x="59" y="442"/>
                </a:cxn>
                <a:cxn ang="0">
                  <a:pos x="36" y="419"/>
                </a:cxn>
                <a:cxn ang="0">
                  <a:pos x="0" y="117"/>
                </a:cxn>
              </a:cxnLst>
              <a:rect l="0" t="0" r="r" b="b"/>
              <a:pathLst>
                <a:path w="549" h="543">
                  <a:moveTo>
                    <a:pt x="0" y="117"/>
                  </a:moveTo>
                  <a:lnTo>
                    <a:pt x="183" y="71"/>
                  </a:lnTo>
                  <a:lnTo>
                    <a:pt x="201" y="94"/>
                  </a:lnTo>
                  <a:lnTo>
                    <a:pt x="206" y="88"/>
                  </a:lnTo>
                  <a:lnTo>
                    <a:pt x="213" y="76"/>
                  </a:lnTo>
                  <a:lnTo>
                    <a:pt x="485" y="0"/>
                  </a:lnTo>
                  <a:lnTo>
                    <a:pt x="549" y="224"/>
                  </a:lnTo>
                  <a:lnTo>
                    <a:pt x="538" y="247"/>
                  </a:lnTo>
                  <a:lnTo>
                    <a:pt x="531" y="259"/>
                  </a:lnTo>
                  <a:lnTo>
                    <a:pt x="538" y="271"/>
                  </a:lnTo>
                  <a:lnTo>
                    <a:pt x="538" y="282"/>
                  </a:lnTo>
                  <a:lnTo>
                    <a:pt x="502" y="282"/>
                  </a:lnTo>
                  <a:lnTo>
                    <a:pt x="414" y="325"/>
                  </a:lnTo>
                  <a:lnTo>
                    <a:pt x="384" y="318"/>
                  </a:lnTo>
                  <a:lnTo>
                    <a:pt x="378" y="330"/>
                  </a:lnTo>
                  <a:lnTo>
                    <a:pt x="378" y="348"/>
                  </a:lnTo>
                  <a:lnTo>
                    <a:pt x="373" y="353"/>
                  </a:lnTo>
                  <a:lnTo>
                    <a:pt x="319" y="360"/>
                  </a:lnTo>
                  <a:lnTo>
                    <a:pt x="242" y="395"/>
                  </a:lnTo>
                  <a:lnTo>
                    <a:pt x="231" y="383"/>
                  </a:lnTo>
                  <a:lnTo>
                    <a:pt x="183" y="431"/>
                  </a:lnTo>
                  <a:lnTo>
                    <a:pt x="82" y="520"/>
                  </a:lnTo>
                  <a:lnTo>
                    <a:pt x="41" y="543"/>
                  </a:lnTo>
                  <a:lnTo>
                    <a:pt x="6" y="507"/>
                  </a:lnTo>
                  <a:lnTo>
                    <a:pt x="53" y="460"/>
                  </a:lnTo>
                  <a:lnTo>
                    <a:pt x="59" y="442"/>
                  </a:lnTo>
                  <a:lnTo>
                    <a:pt x="36" y="419"/>
                  </a:lnTo>
                  <a:lnTo>
                    <a:pt x="0" y="117"/>
                  </a:lnTo>
                  <a:close/>
                </a:path>
              </a:pathLst>
            </a:custGeom>
            <a:solidFill>
              <a:srgbClr val="632523"/>
            </a:solidFill>
            <a:ln w="12700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 anchor="ctr"/>
            <a:lstStyle/>
            <a:p>
              <a:pPr marL="0" marR="0" lvl="0" indent="0" algn="ctr" defTabSz="54423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Arial" pitchFamily="34" charset="0"/>
              </a:endParaRPr>
            </a:p>
          </p:txBody>
        </p:sp>
        <p:sp>
          <p:nvSpPr>
            <p:cNvPr id="44" name="Freeform 89">
              <a:extLst>
                <a:ext uri="{FF2B5EF4-FFF2-40B4-BE49-F238E27FC236}">
                  <a16:creationId xmlns:a16="http://schemas.microsoft.com/office/drawing/2014/main" id="{71590FFC-48A8-4B6E-8342-6A1D84AE7E97}"/>
                </a:ext>
              </a:extLst>
            </p:cNvPr>
            <p:cNvSpPr>
              <a:spLocks/>
            </p:cNvSpPr>
            <p:nvPr/>
          </p:nvSpPr>
          <p:spPr bwMode="auto">
            <a:xfrm>
              <a:off x="7364224" y="3082345"/>
              <a:ext cx="109533" cy="119512"/>
            </a:xfrm>
            <a:custGeom>
              <a:avLst/>
              <a:gdLst/>
              <a:ahLst/>
              <a:cxnLst>
                <a:cxn ang="0">
                  <a:pos x="0" y="25"/>
                </a:cxn>
                <a:cxn ang="0">
                  <a:pos x="64" y="249"/>
                </a:cxn>
                <a:cxn ang="0">
                  <a:pos x="53" y="272"/>
                </a:cxn>
                <a:cxn ang="0">
                  <a:pos x="46" y="284"/>
                </a:cxn>
                <a:cxn ang="0">
                  <a:pos x="53" y="296"/>
                </a:cxn>
                <a:cxn ang="0">
                  <a:pos x="53" y="307"/>
                </a:cxn>
                <a:cxn ang="0">
                  <a:pos x="70" y="307"/>
                </a:cxn>
                <a:cxn ang="0">
                  <a:pos x="129" y="272"/>
                </a:cxn>
                <a:cxn ang="0">
                  <a:pos x="159" y="243"/>
                </a:cxn>
                <a:cxn ang="0">
                  <a:pos x="159" y="213"/>
                </a:cxn>
                <a:cxn ang="0">
                  <a:pos x="153" y="195"/>
                </a:cxn>
                <a:cxn ang="0">
                  <a:pos x="153" y="160"/>
                </a:cxn>
                <a:cxn ang="0">
                  <a:pos x="177" y="137"/>
                </a:cxn>
                <a:cxn ang="0">
                  <a:pos x="188" y="142"/>
                </a:cxn>
                <a:cxn ang="0">
                  <a:pos x="188" y="166"/>
                </a:cxn>
                <a:cxn ang="0">
                  <a:pos x="188" y="213"/>
                </a:cxn>
                <a:cxn ang="0">
                  <a:pos x="200" y="231"/>
                </a:cxn>
                <a:cxn ang="0">
                  <a:pos x="218" y="225"/>
                </a:cxn>
                <a:cxn ang="0">
                  <a:pos x="218" y="195"/>
                </a:cxn>
                <a:cxn ang="0">
                  <a:pos x="230" y="195"/>
                </a:cxn>
                <a:cxn ang="0">
                  <a:pos x="248" y="178"/>
                </a:cxn>
                <a:cxn ang="0">
                  <a:pos x="277" y="178"/>
                </a:cxn>
                <a:cxn ang="0">
                  <a:pos x="277" y="172"/>
                </a:cxn>
                <a:cxn ang="0">
                  <a:pos x="259" y="142"/>
                </a:cxn>
                <a:cxn ang="0">
                  <a:pos x="253" y="137"/>
                </a:cxn>
                <a:cxn ang="0">
                  <a:pos x="241" y="130"/>
                </a:cxn>
                <a:cxn ang="0">
                  <a:pos x="236" y="125"/>
                </a:cxn>
                <a:cxn ang="0">
                  <a:pos x="212" y="107"/>
                </a:cxn>
                <a:cxn ang="0">
                  <a:pos x="212" y="101"/>
                </a:cxn>
                <a:cxn ang="0">
                  <a:pos x="159" y="83"/>
                </a:cxn>
                <a:cxn ang="0">
                  <a:pos x="141" y="42"/>
                </a:cxn>
                <a:cxn ang="0">
                  <a:pos x="124" y="36"/>
                </a:cxn>
                <a:cxn ang="0">
                  <a:pos x="112" y="0"/>
                </a:cxn>
                <a:cxn ang="0">
                  <a:pos x="0" y="25"/>
                </a:cxn>
              </a:cxnLst>
              <a:rect l="0" t="0" r="r" b="b"/>
              <a:pathLst>
                <a:path w="277" h="307">
                  <a:moveTo>
                    <a:pt x="0" y="25"/>
                  </a:moveTo>
                  <a:lnTo>
                    <a:pt x="64" y="249"/>
                  </a:lnTo>
                  <a:lnTo>
                    <a:pt x="53" y="272"/>
                  </a:lnTo>
                  <a:lnTo>
                    <a:pt x="46" y="284"/>
                  </a:lnTo>
                  <a:lnTo>
                    <a:pt x="53" y="296"/>
                  </a:lnTo>
                  <a:lnTo>
                    <a:pt x="53" y="307"/>
                  </a:lnTo>
                  <a:lnTo>
                    <a:pt x="70" y="307"/>
                  </a:lnTo>
                  <a:lnTo>
                    <a:pt x="129" y="272"/>
                  </a:lnTo>
                  <a:lnTo>
                    <a:pt x="159" y="243"/>
                  </a:lnTo>
                  <a:lnTo>
                    <a:pt x="159" y="213"/>
                  </a:lnTo>
                  <a:lnTo>
                    <a:pt x="153" y="195"/>
                  </a:lnTo>
                  <a:lnTo>
                    <a:pt x="153" y="160"/>
                  </a:lnTo>
                  <a:lnTo>
                    <a:pt x="177" y="137"/>
                  </a:lnTo>
                  <a:lnTo>
                    <a:pt x="188" y="142"/>
                  </a:lnTo>
                  <a:lnTo>
                    <a:pt x="188" y="166"/>
                  </a:lnTo>
                  <a:lnTo>
                    <a:pt x="188" y="213"/>
                  </a:lnTo>
                  <a:lnTo>
                    <a:pt x="200" y="231"/>
                  </a:lnTo>
                  <a:lnTo>
                    <a:pt x="218" y="225"/>
                  </a:lnTo>
                  <a:lnTo>
                    <a:pt x="218" y="195"/>
                  </a:lnTo>
                  <a:lnTo>
                    <a:pt x="230" y="195"/>
                  </a:lnTo>
                  <a:lnTo>
                    <a:pt x="248" y="178"/>
                  </a:lnTo>
                  <a:lnTo>
                    <a:pt x="277" y="178"/>
                  </a:lnTo>
                  <a:lnTo>
                    <a:pt x="277" y="172"/>
                  </a:lnTo>
                  <a:lnTo>
                    <a:pt x="259" y="142"/>
                  </a:lnTo>
                  <a:lnTo>
                    <a:pt x="253" y="137"/>
                  </a:lnTo>
                  <a:lnTo>
                    <a:pt x="241" y="130"/>
                  </a:lnTo>
                  <a:lnTo>
                    <a:pt x="236" y="125"/>
                  </a:lnTo>
                  <a:lnTo>
                    <a:pt x="212" y="107"/>
                  </a:lnTo>
                  <a:lnTo>
                    <a:pt x="212" y="101"/>
                  </a:lnTo>
                  <a:lnTo>
                    <a:pt x="159" y="83"/>
                  </a:lnTo>
                  <a:lnTo>
                    <a:pt x="141" y="42"/>
                  </a:lnTo>
                  <a:lnTo>
                    <a:pt x="124" y="36"/>
                  </a:lnTo>
                  <a:lnTo>
                    <a:pt x="112" y="0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9BBB59">
                <a:lumMod val="75000"/>
              </a:srgbClr>
            </a:solidFill>
            <a:ln w="12700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 anchor="ctr"/>
            <a:lstStyle/>
            <a:p>
              <a:pPr marL="0" marR="0" lvl="0" indent="0" algn="ctr" defTabSz="54423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Arial" pitchFamily="34" charset="0"/>
              </a:endParaRPr>
            </a:p>
          </p:txBody>
        </p:sp>
        <p:sp>
          <p:nvSpPr>
            <p:cNvPr id="45" name="Freeform 95">
              <a:extLst>
                <a:ext uri="{FF2B5EF4-FFF2-40B4-BE49-F238E27FC236}">
                  <a16:creationId xmlns:a16="http://schemas.microsoft.com/office/drawing/2014/main" id="{C8245EF7-DA7F-4E47-BB1C-040B28F71497}"/>
                </a:ext>
              </a:extLst>
            </p:cNvPr>
            <p:cNvSpPr>
              <a:spLocks/>
            </p:cNvSpPr>
            <p:nvPr/>
          </p:nvSpPr>
          <p:spPr bwMode="auto">
            <a:xfrm>
              <a:off x="7306449" y="2186578"/>
              <a:ext cx="469425" cy="731003"/>
            </a:xfrm>
            <a:custGeom>
              <a:avLst/>
              <a:gdLst/>
              <a:ahLst/>
              <a:cxnLst>
                <a:cxn ang="0">
                  <a:pos x="224" y="1701"/>
                </a:cxn>
                <a:cxn ang="0">
                  <a:pos x="230" y="1743"/>
                </a:cxn>
                <a:cxn ang="0">
                  <a:pos x="289" y="1802"/>
                </a:cxn>
                <a:cxn ang="0">
                  <a:pos x="307" y="1825"/>
                </a:cxn>
                <a:cxn ang="0">
                  <a:pos x="336" y="1896"/>
                </a:cxn>
                <a:cxn ang="0">
                  <a:pos x="348" y="1837"/>
                </a:cxn>
                <a:cxn ang="0">
                  <a:pos x="384" y="1737"/>
                </a:cxn>
                <a:cxn ang="0">
                  <a:pos x="425" y="1630"/>
                </a:cxn>
                <a:cxn ang="0">
                  <a:pos x="419" y="1607"/>
                </a:cxn>
                <a:cxn ang="0">
                  <a:pos x="478" y="1495"/>
                </a:cxn>
                <a:cxn ang="0">
                  <a:pos x="502" y="1536"/>
                </a:cxn>
                <a:cxn ang="0">
                  <a:pos x="520" y="1530"/>
                </a:cxn>
                <a:cxn ang="0">
                  <a:pos x="526" y="1483"/>
                </a:cxn>
                <a:cxn ang="0">
                  <a:pos x="609" y="1447"/>
                </a:cxn>
                <a:cxn ang="0">
                  <a:pos x="620" y="1412"/>
                </a:cxn>
                <a:cxn ang="0">
                  <a:pos x="673" y="1394"/>
                </a:cxn>
                <a:cxn ang="0">
                  <a:pos x="691" y="1335"/>
                </a:cxn>
                <a:cxn ang="0">
                  <a:pos x="726" y="1252"/>
                </a:cxn>
                <a:cxn ang="0">
                  <a:pos x="738" y="1229"/>
                </a:cxn>
                <a:cxn ang="0">
                  <a:pos x="803" y="1229"/>
                </a:cxn>
                <a:cxn ang="0">
                  <a:pos x="827" y="1164"/>
                </a:cxn>
                <a:cxn ang="0">
                  <a:pos x="874" y="1117"/>
                </a:cxn>
                <a:cxn ang="0">
                  <a:pos x="945" y="1152"/>
                </a:cxn>
                <a:cxn ang="0">
                  <a:pos x="1028" y="1057"/>
                </a:cxn>
                <a:cxn ang="0">
                  <a:pos x="1104" y="975"/>
                </a:cxn>
                <a:cxn ang="0">
                  <a:pos x="1134" y="968"/>
                </a:cxn>
                <a:cxn ang="0">
                  <a:pos x="1175" y="915"/>
                </a:cxn>
                <a:cxn ang="0">
                  <a:pos x="1146" y="874"/>
                </a:cxn>
                <a:cxn ang="0">
                  <a:pos x="1122" y="874"/>
                </a:cxn>
                <a:cxn ang="0">
                  <a:pos x="1146" y="839"/>
                </a:cxn>
                <a:cxn ang="0">
                  <a:pos x="1116" y="768"/>
                </a:cxn>
                <a:cxn ang="0">
                  <a:pos x="1069" y="757"/>
                </a:cxn>
                <a:cxn ang="0">
                  <a:pos x="1033" y="774"/>
                </a:cxn>
                <a:cxn ang="0">
                  <a:pos x="974" y="661"/>
                </a:cxn>
                <a:cxn ang="0">
                  <a:pos x="980" y="626"/>
                </a:cxn>
                <a:cxn ang="0">
                  <a:pos x="957" y="620"/>
                </a:cxn>
                <a:cxn ang="0">
                  <a:pos x="904" y="615"/>
                </a:cxn>
                <a:cxn ang="0">
                  <a:pos x="863" y="603"/>
                </a:cxn>
                <a:cxn ang="0">
                  <a:pos x="838" y="526"/>
                </a:cxn>
                <a:cxn ang="0">
                  <a:pos x="579" y="6"/>
                </a:cxn>
                <a:cxn ang="0">
                  <a:pos x="513" y="6"/>
                </a:cxn>
                <a:cxn ang="0">
                  <a:pos x="490" y="47"/>
                </a:cxn>
                <a:cxn ang="0">
                  <a:pos x="437" y="65"/>
                </a:cxn>
                <a:cxn ang="0">
                  <a:pos x="348" y="124"/>
                </a:cxn>
                <a:cxn ang="0">
                  <a:pos x="330" y="47"/>
                </a:cxn>
                <a:cxn ang="0">
                  <a:pos x="301" y="30"/>
                </a:cxn>
                <a:cxn ang="0">
                  <a:pos x="148" y="395"/>
                </a:cxn>
                <a:cxn ang="0">
                  <a:pos x="165" y="466"/>
                </a:cxn>
                <a:cxn ang="0">
                  <a:pos x="153" y="532"/>
                </a:cxn>
                <a:cxn ang="0">
                  <a:pos x="124" y="579"/>
                </a:cxn>
                <a:cxn ang="0">
                  <a:pos x="148" y="768"/>
                </a:cxn>
                <a:cxn ang="0">
                  <a:pos x="94" y="869"/>
                </a:cxn>
                <a:cxn ang="0">
                  <a:pos x="100" y="940"/>
                </a:cxn>
                <a:cxn ang="0">
                  <a:pos x="71" y="945"/>
                </a:cxn>
                <a:cxn ang="0">
                  <a:pos x="64" y="1004"/>
                </a:cxn>
                <a:cxn ang="0">
                  <a:pos x="29" y="993"/>
                </a:cxn>
              </a:cxnLst>
              <a:rect l="0" t="0" r="r" b="b"/>
              <a:pathLst>
                <a:path w="1175" h="1896">
                  <a:moveTo>
                    <a:pt x="0" y="1016"/>
                  </a:moveTo>
                  <a:lnTo>
                    <a:pt x="224" y="1701"/>
                  </a:lnTo>
                  <a:lnTo>
                    <a:pt x="230" y="1713"/>
                  </a:lnTo>
                  <a:lnTo>
                    <a:pt x="230" y="1743"/>
                  </a:lnTo>
                  <a:lnTo>
                    <a:pt x="230" y="1754"/>
                  </a:lnTo>
                  <a:lnTo>
                    <a:pt x="289" y="1802"/>
                  </a:lnTo>
                  <a:lnTo>
                    <a:pt x="301" y="1802"/>
                  </a:lnTo>
                  <a:lnTo>
                    <a:pt x="307" y="1825"/>
                  </a:lnTo>
                  <a:lnTo>
                    <a:pt x="307" y="1837"/>
                  </a:lnTo>
                  <a:lnTo>
                    <a:pt x="336" y="1896"/>
                  </a:lnTo>
                  <a:lnTo>
                    <a:pt x="348" y="1878"/>
                  </a:lnTo>
                  <a:lnTo>
                    <a:pt x="348" y="1837"/>
                  </a:lnTo>
                  <a:lnTo>
                    <a:pt x="360" y="1790"/>
                  </a:lnTo>
                  <a:lnTo>
                    <a:pt x="384" y="1737"/>
                  </a:lnTo>
                  <a:lnTo>
                    <a:pt x="401" y="1660"/>
                  </a:lnTo>
                  <a:lnTo>
                    <a:pt x="425" y="1630"/>
                  </a:lnTo>
                  <a:lnTo>
                    <a:pt x="431" y="1619"/>
                  </a:lnTo>
                  <a:lnTo>
                    <a:pt x="419" y="1607"/>
                  </a:lnTo>
                  <a:lnTo>
                    <a:pt x="401" y="1566"/>
                  </a:lnTo>
                  <a:lnTo>
                    <a:pt x="478" y="1495"/>
                  </a:lnTo>
                  <a:lnTo>
                    <a:pt x="490" y="1500"/>
                  </a:lnTo>
                  <a:lnTo>
                    <a:pt x="502" y="1536"/>
                  </a:lnTo>
                  <a:lnTo>
                    <a:pt x="513" y="1541"/>
                  </a:lnTo>
                  <a:lnTo>
                    <a:pt x="520" y="1530"/>
                  </a:lnTo>
                  <a:lnTo>
                    <a:pt x="520" y="1500"/>
                  </a:lnTo>
                  <a:lnTo>
                    <a:pt x="526" y="1483"/>
                  </a:lnTo>
                  <a:lnTo>
                    <a:pt x="584" y="1471"/>
                  </a:lnTo>
                  <a:lnTo>
                    <a:pt x="609" y="1447"/>
                  </a:lnTo>
                  <a:lnTo>
                    <a:pt x="609" y="1424"/>
                  </a:lnTo>
                  <a:lnTo>
                    <a:pt x="620" y="1412"/>
                  </a:lnTo>
                  <a:lnTo>
                    <a:pt x="650" y="1412"/>
                  </a:lnTo>
                  <a:lnTo>
                    <a:pt x="673" y="1394"/>
                  </a:lnTo>
                  <a:lnTo>
                    <a:pt x="679" y="1383"/>
                  </a:lnTo>
                  <a:lnTo>
                    <a:pt x="691" y="1335"/>
                  </a:lnTo>
                  <a:lnTo>
                    <a:pt x="691" y="1300"/>
                  </a:lnTo>
                  <a:lnTo>
                    <a:pt x="726" y="1252"/>
                  </a:lnTo>
                  <a:lnTo>
                    <a:pt x="726" y="1229"/>
                  </a:lnTo>
                  <a:lnTo>
                    <a:pt x="738" y="1229"/>
                  </a:lnTo>
                  <a:lnTo>
                    <a:pt x="779" y="1234"/>
                  </a:lnTo>
                  <a:lnTo>
                    <a:pt x="803" y="1229"/>
                  </a:lnTo>
                  <a:lnTo>
                    <a:pt x="815" y="1206"/>
                  </a:lnTo>
                  <a:lnTo>
                    <a:pt x="827" y="1164"/>
                  </a:lnTo>
                  <a:lnTo>
                    <a:pt x="845" y="1164"/>
                  </a:lnTo>
                  <a:lnTo>
                    <a:pt x="874" y="1117"/>
                  </a:lnTo>
                  <a:lnTo>
                    <a:pt x="916" y="1123"/>
                  </a:lnTo>
                  <a:lnTo>
                    <a:pt x="945" y="1152"/>
                  </a:lnTo>
                  <a:lnTo>
                    <a:pt x="992" y="1075"/>
                  </a:lnTo>
                  <a:lnTo>
                    <a:pt x="1028" y="1057"/>
                  </a:lnTo>
                  <a:lnTo>
                    <a:pt x="1093" y="998"/>
                  </a:lnTo>
                  <a:lnTo>
                    <a:pt x="1104" y="975"/>
                  </a:lnTo>
                  <a:lnTo>
                    <a:pt x="1111" y="963"/>
                  </a:lnTo>
                  <a:lnTo>
                    <a:pt x="1134" y="968"/>
                  </a:lnTo>
                  <a:lnTo>
                    <a:pt x="1163" y="951"/>
                  </a:lnTo>
                  <a:lnTo>
                    <a:pt x="1175" y="915"/>
                  </a:lnTo>
                  <a:lnTo>
                    <a:pt x="1170" y="886"/>
                  </a:lnTo>
                  <a:lnTo>
                    <a:pt x="1146" y="874"/>
                  </a:lnTo>
                  <a:lnTo>
                    <a:pt x="1140" y="881"/>
                  </a:lnTo>
                  <a:lnTo>
                    <a:pt x="1122" y="874"/>
                  </a:lnTo>
                  <a:lnTo>
                    <a:pt x="1134" y="845"/>
                  </a:lnTo>
                  <a:lnTo>
                    <a:pt x="1146" y="839"/>
                  </a:lnTo>
                  <a:lnTo>
                    <a:pt x="1140" y="815"/>
                  </a:lnTo>
                  <a:lnTo>
                    <a:pt x="1116" y="768"/>
                  </a:lnTo>
                  <a:lnTo>
                    <a:pt x="1086" y="757"/>
                  </a:lnTo>
                  <a:lnTo>
                    <a:pt x="1069" y="757"/>
                  </a:lnTo>
                  <a:lnTo>
                    <a:pt x="1058" y="768"/>
                  </a:lnTo>
                  <a:lnTo>
                    <a:pt x="1033" y="774"/>
                  </a:lnTo>
                  <a:lnTo>
                    <a:pt x="1004" y="762"/>
                  </a:lnTo>
                  <a:lnTo>
                    <a:pt x="974" y="661"/>
                  </a:lnTo>
                  <a:lnTo>
                    <a:pt x="987" y="644"/>
                  </a:lnTo>
                  <a:lnTo>
                    <a:pt x="980" y="626"/>
                  </a:lnTo>
                  <a:lnTo>
                    <a:pt x="974" y="620"/>
                  </a:lnTo>
                  <a:lnTo>
                    <a:pt x="957" y="620"/>
                  </a:lnTo>
                  <a:lnTo>
                    <a:pt x="945" y="626"/>
                  </a:lnTo>
                  <a:lnTo>
                    <a:pt x="904" y="615"/>
                  </a:lnTo>
                  <a:lnTo>
                    <a:pt x="874" y="615"/>
                  </a:lnTo>
                  <a:lnTo>
                    <a:pt x="863" y="603"/>
                  </a:lnTo>
                  <a:lnTo>
                    <a:pt x="845" y="544"/>
                  </a:lnTo>
                  <a:lnTo>
                    <a:pt x="838" y="526"/>
                  </a:lnTo>
                  <a:lnTo>
                    <a:pt x="696" y="83"/>
                  </a:lnTo>
                  <a:lnTo>
                    <a:pt x="579" y="6"/>
                  </a:lnTo>
                  <a:lnTo>
                    <a:pt x="543" y="0"/>
                  </a:lnTo>
                  <a:lnTo>
                    <a:pt x="513" y="6"/>
                  </a:lnTo>
                  <a:lnTo>
                    <a:pt x="502" y="24"/>
                  </a:lnTo>
                  <a:lnTo>
                    <a:pt x="490" y="47"/>
                  </a:lnTo>
                  <a:lnTo>
                    <a:pt x="478" y="47"/>
                  </a:lnTo>
                  <a:lnTo>
                    <a:pt x="437" y="65"/>
                  </a:lnTo>
                  <a:lnTo>
                    <a:pt x="371" y="118"/>
                  </a:lnTo>
                  <a:lnTo>
                    <a:pt x="348" y="124"/>
                  </a:lnTo>
                  <a:lnTo>
                    <a:pt x="325" y="88"/>
                  </a:lnTo>
                  <a:lnTo>
                    <a:pt x="330" y="47"/>
                  </a:lnTo>
                  <a:lnTo>
                    <a:pt x="318" y="30"/>
                  </a:lnTo>
                  <a:lnTo>
                    <a:pt x="301" y="30"/>
                  </a:lnTo>
                  <a:lnTo>
                    <a:pt x="254" y="47"/>
                  </a:lnTo>
                  <a:lnTo>
                    <a:pt x="148" y="395"/>
                  </a:lnTo>
                  <a:lnTo>
                    <a:pt x="148" y="443"/>
                  </a:lnTo>
                  <a:lnTo>
                    <a:pt x="165" y="466"/>
                  </a:lnTo>
                  <a:lnTo>
                    <a:pt x="165" y="508"/>
                  </a:lnTo>
                  <a:lnTo>
                    <a:pt x="153" y="532"/>
                  </a:lnTo>
                  <a:lnTo>
                    <a:pt x="135" y="549"/>
                  </a:lnTo>
                  <a:lnTo>
                    <a:pt x="124" y="579"/>
                  </a:lnTo>
                  <a:lnTo>
                    <a:pt x="160" y="721"/>
                  </a:lnTo>
                  <a:lnTo>
                    <a:pt x="148" y="768"/>
                  </a:lnTo>
                  <a:lnTo>
                    <a:pt x="148" y="798"/>
                  </a:lnTo>
                  <a:lnTo>
                    <a:pt x="94" y="869"/>
                  </a:lnTo>
                  <a:lnTo>
                    <a:pt x="82" y="897"/>
                  </a:lnTo>
                  <a:lnTo>
                    <a:pt x="100" y="940"/>
                  </a:lnTo>
                  <a:lnTo>
                    <a:pt x="100" y="945"/>
                  </a:lnTo>
                  <a:lnTo>
                    <a:pt x="71" y="945"/>
                  </a:lnTo>
                  <a:lnTo>
                    <a:pt x="77" y="981"/>
                  </a:lnTo>
                  <a:lnTo>
                    <a:pt x="64" y="1004"/>
                  </a:lnTo>
                  <a:lnTo>
                    <a:pt x="47" y="998"/>
                  </a:lnTo>
                  <a:lnTo>
                    <a:pt x="29" y="993"/>
                  </a:lnTo>
                  <a:lnTo>
                    <a:pt x="0" y="1016"/>
                  </a:lnTo>
                  <a:close/>
                </a:path>
              </a:pathLst>
            </a:custGeom>
            <a:solidFill>
              <a:srgbClr val="C0504D">
                <a:lumMod val="60000"/>
                <a:lumOff val="40000"/>
              </a:srgbClr>
            </a:solidFill>
            <a:ln w="12700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 lIns="0" rIns="0" anchor="ctr"/>
            <a:lstStyle/>
            <a:p>
              <a:pPr marL="0" marR="0" lvl="0" indent="0" algn="ctr" defTabSz="54423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Arial" pitchFamily="34" charset="0"/>
                </a:rPr>
                <a:t>0.3%</a:t>
              </a:r>
            </a:p>
          </p:txBody>
        </p:sp>
        <p:sp>
          <p:nvSpPr>
            <p:cNvPr id="46" name="Freeform 97">
              <a:extLst>
                <a:ext uri="{FF2B5EF4-FFF2-40B4-BE49-F238E27FC236}">
                  <a16:creationId xmlns:a16="http://schemas.microsoft.com/office/drawing/2014/main" id="{A2E2E2A2-E4EC-4778-B6EE-DF56B32F3B8A}"/>
                </a:ext>
              </a:extLst>
            </p:cNvPr>
            <p:cNvSpPr>
              <a:spLocks/>
            </p:cNvSpPr>
            <p:nvPr/>
          </p:nvSpPr>
          <p:spPr bwMode="auto">
            <a:xfrm>
              <a:off x="6187051" y="3519787"/>
              <a:ext cx="574143" cy="547672"/>
            </a:xfrm>
            <a:custGeom>
              <a:avLst/>
              <a:gdLst/>
              <a:ahLst/>
              <a:cxnLst>
                <a:cxn ang="0">
                  <a:pos x="479" y="0"/>
                </a:cxn>
                <a:cxn ang="0">
                  <a:pos x="474" y="59"/>
                </a:cxn>
                <a:cxn ang="0">
                  <a:pos x="485" y="123"/>
                </a:cxn>
                <a:cxn ang="0">
                  <a:pos x="449" y="307"/>
                </a:cxn>
                <a:cxn ang="0">
                  <a:pos x="456" y="361"/>
                </a:cxn>
                <a:cxn ang="0">
                  <a:pos x="426" y="437"/>
                </a:cxn>
                <a:cxn ang="0">
                  <a:pos x="355" y="514"/>
                </a:cxn>
                <a:cxn ang="0">
                  <a:pos x="314" y="538"/>
                </a:cxn>
                <a:cxn ang="0">
                  <a:pos x="261" y="561"/>
                </a:cxn>
                <a:cxn ang="0">
                  <a:pos x="231" y="602"/>
                </a:cxn>
                <a:cxn ang="0">
                  <a:pos x="213" y="721"/>
                </a:cxn>
                <a:cxn ang="0">
                  <a:pos x="148" y="714"/>
                </a:cxn>
                <a:cxn ang="0">
                  <a:pos x="95" y="810"/>
                </a:cxn>
                <a:cxn ang="0">
                  <a:pos x="95" y="904"/>
                </a:cxn>
                <a:cxn ang="0">
                  <a:pos x="41" y="975"/>
                </a:cxn>
                <a:cxn ang="0">
                  <a:pos x="6" y="1028"/>
                </a:cxn>
                <a:cxn ang="0">
                  <a:pos x="6" y="1087"/>
                </a:cxn>
                <a:cxn ang="0">
                  <a:pos x="77" y="1199"/>
                </a:cxn>
                <a:cxn ang="0">
                  <a:pos x="130" y="1270"/>
                </a:cxn>
                <a:cxn ang="0">
                  <a:pos x="178" y="1282"/>
                </a:cxn>
                <a:cxn ang="0">
                  <a:pos x="195" y="1294"/>
                </a:cxn>
                <a:cxn ang="0">
                  <a:pos x="237" y="1312"/>
                </a:cxn>
                <a:cxn ang="0">
                  <a:pos x="237" y="1347"/>
                </a:cxn>
                <a:cxn ang="0">
                  <a:pos x="355" y="1424"/>
                </a:cxn>
                <a:cxn ang="0">
                  <a:pos x="426" y="1394"/>
                </a:cxn>
                <a:cxn ang="0">
                  <a:pos x="456" y="1358"/>
                </a:cxn>
                <a:cxn ang="0">
                  <a:pos x="497" y="1388"/>
                </a:cxn>
                <a:cxn ang="0">
                  <a:pos x="603" y="1353"/>
                </a:cxn>
                <a:cxn ang="0">
                  <a:pos x="621" y="1299"/>
                </a:cxn>
                <a:cxn ang="0">
                  <a:pos x="703" y="1258"/>
                </a:cxn>
                <a:cxn ang="0">
                  <a:pos x="781" y="1199"/>
                </a:cxn>
                <a:cxn ang="0">
                  <a:pos x="774" y="1128"/>
                </a:cxn>
                <a:cxn ang="0">
                  <a:pos x="898" y="762"/>
                </a:cxn>
                <a:cxn ang="0">
                  <a:pos x="951" y="785"/>
                </a:cxn>
                <a:cxn ang="0">
                  <a:pos x="976" y="821"/>
                </a:cxn>
                <a:cxn ang="0">
                  <a:pos x="1040" y="767"/>
                </a:cxn>
                <a:cxn ang="0">
                  <a:pos x="1093" y="632"/>
                </a:cxn>
                <a:cxn ang="0">
                  <a:pos x="1152" y="585"/>
                </a:cxn>
                <a:cxn ang="0">
                  <a:pos x="1200" y="549"/>
                </a:cxn>
                <a:cxn ang="0">
                  <a:pos x="1235" y="485"/>
                </a:cxn>
                <a:cxn ang="0">
                  <a:pos x="1223" y="455"/>
                </a:cxn>
                <a:cxn ang="0">
                  <a:pos x="1241" y="361"/>
                </a:cxn>
                <a:cxn ang="0">
                  <a:pos x="1395" y="443"/>
                </a:cxn>
                <a:cxn ang="0">
                  <a:pos x="1425" y="449"/>
                </a:cxn>
                <a:cxn ang="0">
                  <a:pos x="1407" y="295"/>
                </a:cxn>
                <a:cxn ang="0">
                  <a:pos x="1383" y="260"/>
                </a:cxn>
                <a:cxn ang="0">
                  <a:pos x="1329" y="265"/>
                </a:cxn>
                <a:cxn ang="0">
                  <a:pos x="1200" y="290"/>
                </a:cxn>
                <a:cxn ang="0">
                  <a:pos x="1152" y="331"/>
                </a:cxn>
                <a:cxn ang="0">
                  <a:pos x="1099" y="301"/>
                </a:cxn>
                <a:cxn ang="0">
                  <a:pos x="1058" y="354"/>
                </a:cxn>
                <a:cxn ang="0">
                  <a:pos x="1005" y="396"/>
                </a:cxn>
                <a:cxn ang="0">
                  <a:pos x="923" y="478"/>
                </a:cxn>
                <a:cxn ang="0">
                  <a:pos x="863" y="295"/>
                </a:cxn>
                <a:cxn ang="0">
                  <a:pos x="485" y="0"/>
                </a:cxn>
              </a:cxnLst>
              <a:rect l="0" t="0" r="r" b="b"/>
              <a:pathLst>
                <a:path w="1443" h="1424">
                  <a:moveTo>
                    <a:pt x="485" y="0"/>
                  </a:moveTo>
                  <a:lnTo>
                    <a:pt x="479" y="0"/>
                  </a:lnTo>
                  <a:lnTo>
                    <a:pt x="456" y="18"/>
                  </a:lnTo>
                  <a:lnTo>
                    <a:pt x="474" y="59"/>
                  </a:lnTo>
                  <a:lnTo>
                    <a:pt x="426" y="95"/>
                  </a:lnTo>
                  <a:lnTo>
                    <a:pt x="485" y="123"/>
                  </a:lnTo>
                  <a:lnTo>
                    <a:pt x="467" y="272"/>
                  </a:lnTo>
                  <a:lnTo>
                    <a:pt x="449" y="307"/>
                  </a:lnTo>
                  <a:lnTo>
                    <a:pt x="449" y="336"/>
                  </a:lnTo>
                  <a:lnTo>
                    <a:pt x="456" y="361"/>
                  </a:lnTo>
                  <a:lnTo>
                    <a:pt x="462" y="407"/>
                  </a:lnTo>
                  <a:lnTo>
                    <a:pt x="426" y="437"/>
                  </a:lnTo>
                  <a:lnTo>
                    <a:pt x="414" y="443"/>
                  </a:lnTo>
                  <a:lnTo>
                    <a:pt x="355" y="514"/>
                  </a:lnTo>
                  <a:lnTo>
                    <a:pt x="350" y="526"/>
                  </a:lnTo>
                  <a:lnTo>
                    <a:pt x="314" y="538"/>
                  </a:lnTo>
                  <a:lnTo>
                    <a:pt x="284" y="531"/>
                  </a:lnTo>
                  <a:lnTo>
                    <a:pt x="261" y="561"/>
                  </a:lnTo>
                  <a:lnTo>
                    <a:pt x="261" y="579"/>
                  </a:lnTo>
                  <a:lnTo>
                    <a:pt x="231" y="602"/>
                  </a:lnTo>
                  <a:lnTo>
                    <a:pt x="201" y="673"/>
                  </a:lnTo>
                  <a:lnTo>
                    <a:pt x="213" y="721"/>
                  </a:lnTo>
                  <a:lnTo>
                    <a:pt x="178" y="762"/>
                  </a:lnTo>
                  <a:lnTo>
                    <a:pt x="148" y="714"/>
                  </a:lnTo>
                  <a:lnTo>
                    <a:pt x="125" y="714"/>
                  </a:lnTo>
                  <a:lnTo>
                    <a:pt x="95" y="810"/>
                  </a:lnTo>
                  <a:lnTo>
                    <a:pt x="95" y="856"/>
                  </a:lnTo>
                  <a:lnTo>
                    <a:pt x="95" y="904"/>
                  </a:lnTo>
                  <a:lnTo>
                    <a:pt x="71" y="916"/>
                  </a:lnTo>
                  <a:lnTo>
                    <a:pt x="41" y="975"/>
                  </a:lnTo>
                  <a:lnTo>
                    <a:pt x="0" y="975"/>
                  </a:lnTo>
                  <a:lnTo>
                    <a:pt x="6" y="1028"/>
                  </a:lnTo>
                  <a:lnTo>
                    <a:pt x="6" y="1063"/>
                  </a:lnTo>
                  <a:lnTo>
                    <a:pt x="6" y="1087"/>
                  </a:lnTo>
                  <a:lnTo>
                    <a:pt x="13" y="1117"/>
                  </a:lnTo>
                  <a:lnTo>
                    <a:pt x="77" y="1199"/>
                  </a:lnTo>
                  <a:lnTo>
                    <a:pt x="119" y="1258"/>
                  </a:lnTo>
                  <a:lnTo>
                    <a:pt x="130" y="1270"/>
                  </a:lnTo>
                  <a:lnTo>
                    <a:pt x="142" y="1264"/>
                  </a:lnTo>
                  <a:lnTo>
                    <a:pt x="178" y="1282"/>
                  </a:lnTo>
                  <a:lnTo>
                    <a:pt x="183" y="1287"/>
                  </a:lnTo>
                  <a:lnTo>
                    <a:pt x="195" y="1294"/>
                  </a:lnTo>
                  <a:lnTo>
                    <a:pt x="213" y="1312"/>
                  </a:lnTo>
                  <a:lnTo>
                    <a:pt x="237" y="1312"/>
                  </a:lnTo>
                  <a:lnTo>
                    <a:pt x="249" y="1317"/>
                  </a:lnTo>
                  <a:lnTo>
                    <a:pt x="237" y="1347"/>
                  </a:lnTo>
                  <a:lnTo>
                    <a:pt x="284" y="1394"/>
                  </a:lnTo>
                  <a:lnTo>
                    <a:pt x="355" y="1424"/>
                  </a:lnTo>
                  <a:lnTo>
                    <a:pt x="391" y="1424"/>
                  </a:lnTo>
                  <a:lnTo>
                    <a:pt x="426" y="1394"/>
                  </a:lnTo>
                  <a:lnTo>
                    <a:pt x="432" y="1376"/>
                  </a:lnTo>
                  <a:lnTo>
                    <a:pt x="456" y="1358"/>
                  </a:lnTo>
                  <a:lnTo>
                    <a:pt x="485" y="1383"/>
                  </a:lnTo>
                  <a:lnTo>
                    <a:pt x="497" y="1388"/>
                  </a:lnTo>
                  <a:lnTo>
                    <a:pt x="520" y="1383"/>
                  </a:lnTo>
                  <a:lnTo>
                    <a:pt x="603" y="1353"/>
                  </a:lnTo>
                  <a:lnTo>
                    <a:pt x="615" y="1299"/>
                  </a:lnTo>
                  <a:lnTo>
                    <a:pt x="621" y="1299"/>
                  </a:lnTo>
                  <a:lnTo>
                    <a:pt x="639" y="1317"/>
                  </a:lnTo>
                  <a:lnTo>
                    <a:pt x="703" y="1258"/>
                  </a:lnTo>
                  <a:lnTo>
                    <a:pt x="728" y="1270"/>
                  </a:lnTo>
                  <a:lnTo>
                    <a:pt x="781" y="1199"/>
                  </a:lnTo>
                  <a:lnTo>
                    <a:pt x="769" y="1175"/>
                  </a:lnTo>
                  <a:lnTo>
                    <a:pt x="774" y="1128"/>
                  </a:lnTo>
                  <a:lnTo>
                    <a:pt x="827" y="1028"/>
                  </a:lnTo>
                  <a:lnTo>
                    <a:pt x="898" y="762"/>
                  </a:lnTo>
                  <a:lnTo>
                    <a:pt x="910" y="762"/>
                  </a:lnTo>
                  <a:lnTo>
                    <a:pt x="951" y="785"/>
                  </a:lnTo>
                  <a:lnTo>
                    <a:pt x="951" y="803"/>
                  </a:lnTo>
                  <a:lnTo>
                    <a:pt x="976" y="821"/>
                  </a:lnTo>
                  <a:lnTo>
                    <a:pt x="1017" y="815"/>
                  </a:lnTo>
                  <a:lnTo>
                    <a:pt x="1040" y="767"/>
                  </a:lnTo>
                  <a:lnTo>
                    <a:pt x="1070" y="668"/>
                  </a:lnTo>
                  <a:lnTo>
                    <a:pt x="1093" y="632"/>
                  </a:lnTo>
                  <a:lnTo>
                    <a:pt x="1129" y="643"/>
                  </a:lnTo>
                  <a:lnTo>
                    <a:pt x="1152" y="585"/>
                  </a:lnTo>
                  <a:lnTo>
                    <a:pt x="1177" y="579"/>
                  </a:lnTo>
                  <a:lnTo>
                    <a:pt x="1200" y="549"/>
                  </a:lnTo>
                  <a:lnTo>
                    <a:pt x="1223" y="496"/>
                  </a:lnTo>
                  <a:lnTo>
                    <a:pt x="1235" y="485"/>
                  </a:lnTo>
                  <a:lnTo>
                    <a:pt x="1241" y="467"/>
                  </a:lnTo>
                  <a:lnTo>
                    <a:pt x="1223" y="455"/>
                  </a:lnTo>
                  <a:lnTo>
                    <a:pt x="1230" y="378"/>
                  </a:lnTo>
                  <a:lnTo>
                    <a:pt x="1241" y="361"/>
                  </a:lnTo>
                  <a:lnTo>
                    <a:pt x="1253" y="354"/>
                  </a:lnTo>
                  <a:lnTo>
                    <a:pt x="1395" y="443"/>
                  </a:lnTo>
                  <a:lnTo>
                    <a:pt x="1418" y="455"/>
                  </a:lnTo>
                  <a:lnTo>
                    <a:pt x="1425" y="449"/>
                  </a:lnTo>
                  <a:lnTo>
                    <a:pt x="1443" y="372"/>
                  </a:lnTo>
                  <a:lnTo>
                    <a:pt x="1407" y="295"/>
                  </a:lnTo>
                  <a:lnTo>
                    <a:pt x="1395" y="290"/>
                  </a:lnTo>
                  <a:lnTo>
                    <a:pt x="1383" y="260"/>
                  </a:lnTo>
                  <a:lnTo>
                    <a:pt x="1354" y="272"/>
                  </a:lnTo>
                  <a:lnTo>
                    <a:pt x="1329" y="265"/>
                  </a:lnTo>
                  <a:lnTo>
                    <a:pt x="1306" y="254"/>
                  </a:lnTo>
                  <a:lnTo>
                    <a:pt x="1200" y="290"/>
                  </a:lnTo>
                  <a:lnTo>
                    <a:pt x="1194" y="313"/>
                  </a:lnTo>
                  <a:lnTo>
                    <a:pt x="1152" y="331"/>
                  </a:lnTo>
                  <a:lnTo>
                    <a:pt x="1117" y="325"/>
                  </a:lnTo>
                  <a:lnTo>
                    <a:pt x="1099" y="301"/>
                  </a:lnTo>
                  <a:lnTo>
                    <a:pt x="1081" y="343"/>
                  </a:lnTo>
                  <a:lnTo>
                    <a:pt x="1058" y="354"/>
                  </a:lnTo>
                  <a:lnTo>
                    <a:pt x="1035" y="389"/>
                  </a:lnTo>
                  <a:lnTo>
                    <a:pt x="1005" y="396"/>
                  </a:lnTo>
                  <a:lnTo>
                    <a:pt x="940" y="467"/>
                  </a:lnTo>
                  <a:lnTo>
                    <a:pt x="923" y="478"/>
                  </a:lnTo>
                  <a:lnTo>
                    <a:pt x="910" y="503"/>
                  </a:lnTo>
                  <a:lnTo>
                    <a:pt x="863" y="295"/>
                  </a:lnTo>
                  <a:lnTo>
                    <a:pt x="550" y="361"/>
                  </a:lnTo>
                  <a:lnTo>
                    <a:pt x="485" y="0"/>
                  </a:lnTo>
                  <a:close/>
                </a:path>
              </a:pathLst>
            </a:custGeom>
            <a:solidFill>
              <a:srgbClr val="C0504D">
                <a:lumMod val="50000"/>
              </a:srgbClr>
            </a:solidFill>
            <a:ln w="12700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 lIns="0" rIns="0" anchor="ctr"/>
            <a:lstStyle/>
            <a:p>
              <a:pPr marL="0" marR="0" lvl="0" indent="0" defTabSz="54423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Arial" pitchFamily="34" charset="0"/>
                </a:rPr>
                <a:t> </a:t>
              </a:r>
            </a:p>
            <a:p>
              <a:pPr marL="0" marR="0" lvl="0" indent="0" defTabSz="54423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Arial" pitchFamily="34" charset="0"/>
                </a:rPr>
                <a:t> -0.6%</a:t>
              </a:r>
            </a:p>
          </p:txBody>
        </p:sp>
        <p:sp>
          <p:nvSpPr>
            <p:cNvPr id="47" name="Freeform 100">
              <a:extLst>
                <a:ext uri="{FF2B5EF4-FFF2-40B4-BE49-F238E27FC236}">
                  <a16:creationId xmlns:a16="http://schemas.microsoft.com/office/drawing/2014/main" id="{494F4E55-FEDC-4FE2-9640-8F8140BE0AF1}"/>
                </a:ext>
              </a:extLst>
            </p:cNvPr>
            <p:cNvSpPr>
              <a:spLocks/>
            </p:cNvSpPr>
            <p:nvPr/>
          </p:nvSpPr>
          <p:spPr bwMode="auto">
            <a:xfrm>
              <a:off x="4681282" y="4287920"/>
              <a:ext cx="639140" cy="563916"/>
            </a:xfrm>
            <a:custGeom>
              <a:avLst/>
              <a:gdLst/>
              <a:ahLst/>
              <a:cxnLst>
                <a:cxn ang="0">
                  <a:pos x="0" y="60"/>
                </a:cxn>
                <a:cxn ang="0">
                  <a:pos x="1441" y="0"/>
                </a:cxn>
                <a:cxn ang="0">
                  <a:pos x="1435" y="18"/>
                </a:cxn>
                <a:cxn ang="0">
                  <a:pos x="1464" y="36"/>
                </a:cxn>
                <a:cxn ang="0">
                  <a:pos x="1476" y="71"/>
                </a:cxn>
                <a:cxn ang="0">
                  <a:pos x="1471" y="101"/>
                </a:cxn>
                <a:cxn ang="0">
                  <a:pos x="1429" y="137"/>
                </a:cxn>
                <a:cxn ang="0">
                  <a:pos x="1388" y="183"/>
                </a:cxn>
                <a:cxn ang="0">
                  <a:pos x="1382" y="213"/>
                </a:cxn>
                <a:cxn ang="0">
                  <a:pos x="1601" y="195"/>
                </a:cxn>
                <a:cxn ang="0">
                  <a:pos x="1595" y="213"/>
                </a:cxn>
                <a:cxn ang="0">
                  <a:pos x="1601" y="236"/>
                </a:cxn>
                <a:cxn ang="0">
                  <a:pos x="1583" y="272"/>
                </a:cxn>
                <a:cxn ang="0">
                  <a:pos x="1542" y="314"/>
                </a:cxn>
                <a:cxn ang="0">
                  <a:pos x="1530" y="396"/>
                </a:cxn>
                <a:cxn ang="0">
                  <a:pos x="1482" y="449"/>
                </a:cxn>
                <a:cxn ang="0">
                  <a:pos x="1494" y="497"/>
                </a:cxn>
                <a:cxn ang="0">
                  <a:pos x="1494" y="573"/>
                </a:cxn>
                <a:cxn ang="0">
                  <a:pos x="1482" y="573"/>
                </a:cxn>
                <a:cxn ang="0">
                  <a:pos x="1441" y="609"/>
                </a:cxn>
                <a:cxn ang="0">
                  <a:pos x="1441" y="632"/>
                </a:cxn>
                <a:cxn ang="0">
                  <a:pos x="1376" y="685"/>
                </a:cxn>
                <a:cxn ang="0">
                  <a:pos x="1352" y="751"/>
                </a:cxn>
                <a:cxn ang="0">
                  <a:pos x="1358" y="809"/>
                </a:cxn>
                <a:cxn ang="0">
                  <a:pos x="1352" y="851"/>
                </a:cxn>
                <a:cxn ang="0">
                  <a:pos x="1294" y="887"/>
                </a:cxn>
                <a:cxn ang="0">
                  <a:pos x="1253" y="946"/>
                </a:cxn>
                <a:cxn ang="0">
                  <a:pos x="1235" y="963"/>
                </a:cxn>
                <a:cxn ang="0">
                  <a:pos x="1235" y="1017"/>
                </a:cxn>
                <a:cxn ang="0">
                  <a:pos x="1205" y="1052"/>
                </a:cxn>
                <a:cxn ang="0">
                  <a:pos x="1205" y="1093"/>
                </a:cxn>
                <a:cxn ang="0">
                  <a:pos x="1182" y="1146"/>
                </a:cxn>
                <a:cxn ang="0">
                  <a:pos x="1152" y="1205"/>
                </a:cxn>
                <a:cxn ang="0">
                  <a:pos x="1164" y="1265"/>
                </a:cxn>
                <a:cxn ang="0">
                  <a:pos x="1193" y="1294"/>
                </a:cxn>
                <a:cxn ang="0">
                  <a:pos x="1199" y="1336"/>
                </a:cxn>
                <a:cxn ang="0">
                  <a:pos x="1210" y="1347"/>
                </a:cxn>
                <a:cxn ang="0">
                  <a:pos x="1210" y="1365"/>
                </a:cxn>
                <a:cxn ang="0">
                  <a:pos x="1193" y="1377"/>
                </a:cxn>
                <a:cxn ang="0">
                  <a:pos x="1182" y="1412"/>
                </a:cxn>
                <a:cxn ang="0">
                  <a:pos x="1187" y="1436"/>
                </a:cxn>
                <a:cxn ang="0">
                  <a:pos x="213" y="1466"/>
                </a:cxn>
                <a:cxn ang="0">
                  <a:pos x="206" y="1247"/>
                </a:cxn>
                <a:cxn ang="0">
                  <a:pos x="160" y="1235"/>
                </a:cxn>
                <a:cxn ang="0">
                  <a:pos x="112" y="1253"/>
                </a:cxn>
                <a:cxn ang="0">
                  <a:pos x="100" y="1253"/>
                </a:cxn>
                <a:cxn ang="0">
                  <a:pos x="53" y="1212"/>
                </a:cxn>
                <a:cxn ang="0">
                  <a:pos x="59" y="497"/>
                </a:cxn>
                <a:cxn ang="0">
                  <a:pos x="0" y="60"/>
                </a:cxn>
              </a:cxnLst>
              <a:rect l="0" t="0" r="r" b="b"/>
              <a:pathLst>
                <a:path w="1601" h="1466">
                  <a:moveTo>
                    <a:pt x="0" y="60"/>
                  </a:moveTo>
                  <a:lnTo>
                    <a:pt x="1441" y="0"/>
                  </a:lnTo>
                  <a:lnTo>
                    <a:pt x="1435" y="18"/>
                  </a:lnTo>
                  <a:lnTo>
                    <a:pt x="1464" y="36"/>
                  </a:lnTo>
                  <a:lnTo>
                    <a:pt x="1476" y="71"/>
                  </a:lnTo>
                  <a:lnTo>
                    <a:pt x="1471" y="101"/>
                  </a:lnTo>
                  <a:lnTo>
                    <a:pt x="1429" y="137"/>
                  </a:lnTo>
                  <a:lnTo>
                    <a:pt x="1388" y="183"/>
                  </a:lnTo>
                  <a:lnTo>
                    <a:pt x="1382" y="213"/>
                  </a:lnTo>
                  <a:lnTo>
                    <a:pt x="1601" y="195"/>
                  </a:lnTo>
                  <a:lnTo>
                    <a:pt x="1595" y="213"/>
                  </a:lnTo>
                  <a:lnTo>
                    <a:pt x="1601" y="236"/>
                  </a:lnTo>
                  <a:lnTo>
                    <a:pt x="1583" y="272"/>
                  </a:lnTo>
                  <a:lnTo>
                    <a:pt x="1542" y="314"/>
                  </a:lnTo>
                  <a:lnTo>
                    <a:pt x="1530" y="396"/>
                  </a:lnTo>
                  <a:lnTo>
                    <a:pt x="1482" y="449"/>
                  </a:lnTo>
                  <a:lnTo>
                    <a:pt x="1494" y="497"/>
                  </a:lnTo>
                  <a:lnTo>
                    <a:pt x="1494" y="573"/>
                  </a:lnTo>
                  <a:lnTo>
                    <a:pt x="1482" y="573"/>
                  </a:lnTo>
                  <a:lnTo>
                    <a:pt x="1441" y="609"/>
                  </a:lnTo>
                  <a:lnTo>
                    <a:pt x="1441" y="632"/>
                  </a:lnTo>
                  <a:lnTo>
                    <a:pt x="1376" y="685"/>
                  </a:lnTo>
                  <a:lnTo>
                    <a:pt x="1352" y="751"/>
                  </a:lnTo>
                  <a:lnTo>
                    <a:pt x="1358" y="809"/>
                  </a:lnTo>
                  <a:lnTo>
                    <a:pt x="1352" y="851"/>
                  </a:lnTo>
                  <a:lnTo>
                    <a:pt x="1294" y="887"/>
                  </a:lnTo>
                  <a:lnTo>
                    <a:pt x="1253" y="946"/>
                  </a:lnTo>
                  <a:lnTo>
                    <a:pt x="1235" y="963"/>
                  </a:lnTo>
                  <a:lnTo>
                    <a:pt x="1235" y="1017"/>
                  </a:lnTo>
                  <a:lnTo>
                    <a:pt x="1205" y="1052"/>
                  </a:lnTo>
                  <a:lnTo>
                    <a:pt x="1205" y="1093"/>
                  </a:lnTo>
                  <a:lnTo>
                    <a:pt x="1182" y="1146"/>
                  </a:lnTo>
                  <a:lnTo>
                    <a:pt x="1152" y="1205"/>
                  </a:lnTo>
                  <a:lnTo>
                    <a:pt x="1164" y="1265"/>
                  </a:lnTo>
                  <a:lnTo>
                    <a:pt x="1193" y="1294"/>
                  </a:lnTo>
                  <a:lnTo>
                    <a:pt x="1199" y="1336"/>
                  </a:lnTo>
                  <a:lnTo>
                    <a:pt x="1210" y="1347"/>
                  </a:lnTo>
                  <a:lnTo>
                    <a:pt x="1210" y="1365"/>
                  </a:lnTo>
                  <a:lnTo>
                    <a:pt x="1193" y="1377"/>
                  </a:lnTo>
                  <a:lnTo>
                    <a:pt x="1182" y="1412"/>
                  </a:lnTo>
                  <a:lnTo>
                    <a:pt x="1187" y="1436"/>
                  </a:lnTo>
                  <a:lnTo>
                    <a:pt x="213" y="1466"/>
                  </a:lnTo>
                  <a:lnTo>
                    <a:pt x="206" y="1247"/>
                  </a:lnTo>
                  <a:lnTo>
                    <a:pt x="160" y="1235"/>
                  </a:lnTo>
                  <a:lnTo>
                    <a:pt x="112" y="1253"/>
                  </a:lnTo>
                  <a:lnTo>
                    <a:pt x="100" y="1253"/>
                  </a:lnTo>
                  <a:lnTo>
                    <a:pt x="53" y="1212"/>
                  </a:lnTo>
                  <a:lnTo>
                    <a:pt x="59" y="497"/>
                  </a:lnTo>
                  <a:lnTo>
                    <a:pt x="0" y="60"/>
                  </a:lnTo>
                </a:path>
              </a:pathLst>
            </a:custGeom>
            <a:solidFill>
              <a:srgbClr val="D99694"/>
            </a:solidFill>
            <a:ln w="12700">
              <a:solidFill>
                <a:sysClr val="windowText" lastClr="000000"/>
              </a:solidFill>
              <a:prstDash val="solid"/>
              <a:round/>
              <a:headEnd/>
              <a:tailEnd/>
            </a:ln>
          </p:spPr>
          <p:txBody>
            <a:bodyPr anchor="ctr"/>
            <a:lstStyle/>
            <a:p>
              <a:pPr marL="0" marR="0" lvl="0" indent="0" algn="ctr" defTabSz="54423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Arial" pitchFamily="34" charset="0"/>
                </a:rPr>
                <a:t>0.3%</a:t>
              </a:r>
            </a:p>
          </p:txBody>
        </p:sp>
        <p:sp>
          <p:nvSpPr>
            <p:cNvPr id="48" name="Freeform 159">
              <a:extLst>
                <a:ext uri="{FF2B5EF4-FFF2-40B4-BE49-F238E27FC236}">
                  <a16:creationId xmlns:a16="http://schemas.microsoft.com/office/drawing/2014/main" id="{6BDD4F63-3855-4642-B0B4-2764CF06CBC0}"/>
                </a:ext>
              </a:extLst>
            </p:cNvPr>
            <p:cNvSpPr>
              <a:spLocks/>
            </p:cNvSpPr>
            <p:nvPr/>
          </p:nvSpPr>
          <p:spPr bwMode="auto">
            <a:xfrm>
              <a:off x="2204164" y="3257554"/>
              <a:ext cx="722192" cy="866761"/>
            </a:xfrm>
            <a:custGeom>
              <a:avLst/>
              <a:gdLst/>
              <a:ahLst/>
              <a:cxnLst>
                <a:cxn ang="0">
                  <a:pos x="1595" y="2256"/>
                </a:cxn>
                <a:cxn ang="0">
                  <a:pos x="1814" y="644"/>
                </a:cxn>
                <a:cxn ang="0">
                  <a:pos x="1216" y="549"/>
                </a:cxn>
                <a:cxn ang="0">
                  <a:pos x="1282" y="160"/>
                </a:cxn>
                <a:cxn ang="0">
                  <a:pos x="389" y="0"/>
                </a:cxn>
                <a:cxn ang="0">
                  <a:pos x="0" y="2002"/>
                </a:cxn>
                <a:cxn ang="0">
                  <a:pos x="0" y="2008"/>
                </a:cxn>
                <a:cxn ang="0">
                  <a:pos x="1595" y="2256"/>
                </a:cxn>
              </a:cxnLst>
              <a:rect l="0" t="0" r="r" b="b"/>
              <a:pathLst>
                <a:path w="1814" h="2256">
                  <a:moveTo>
                    <a:pt x="1595" y="2256"/>
                  </a:moveTo>
                  <a:lnTo>
                    <a:pt x="1814" y="644"/>
                  </a:lnTo>
                  <a:lnTo>
                    <a:pt x="1216" y="549"/>
                  </a:lnTo>
                  <a:lnTo>
                    <a:pt x="1282" y="160"/>
                  </a:lnTo>
                  <a:lnTo>
                    <a:pt x="389" y="0"/>
                  </a:lnTo>
                  <a:lnTo>
                    <a:pt x="0" y="2002"/>
                  </a:lnTo>
                  <a:lnTo>
                    <a:pt x="0" y="2008"/>
                  </a:lnTo>
                  <a:lnTo>
                    <a:pt x="1595" y="2256"/>
                  </a:lnTo>
                </a:path>
              </a:pathLst>
            </a:custGeom>
            <a:solidFill>
              <a:srgbClr val="C4D79B"/>
            </a:solidFill>
            <a:ln w="12700">
              <a:solidFill>
                <a:sysClr val="windowText" lastClr="000000"/>
              </a:solidFill>
              <a:prstDash val="solid"/>
              <a:round/>
              <a:headEnd/>
              <a:tailEnd/>
            </a:ln>
          </p:spPr>
          <p:txBody>
            <a:bodyPr anchor="ctr"/>
            <a:lstStyle/>
            <a:p>
              <a:pPr marL="0" marR="0" lvl="0" indent="0" algn="ctr" defTabSz="54423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cs typeface="Arial" pitchFamily="34" charset="0"/>
                </a:rPr>
                <a:t>1.5%</a:t>
              </a:r>
            </a:p>
          </p:txBody>
        </p:sp>
        <p:sp>
          <p:nvSpPr>
            <p:cNvPr id="49" name="Freeform 92">
              <a:extLst>
                <a:ext uri="{FF2B5EF4-FFF2-40B4-BE49-F238E27FC236}">
                  <a16:creationId xmlns:a16="http://schemas.microsoft.com/office/drawing/2014/main" id="{11308D1D-01D6-4685-A4A3-4A2068D49B00}"/>
                </a:ext>
              </a:extLst>
            </p:cNvPr>
            <p:cNvSpPr>
              <a:spLocks/>
            </p:cNvSpPr>
            <p:nvPr/>
          </p:nvSpPr>
          <p:spPr bwMode="auto">
            <a:xfrm>
              <a:off x="7064518" y="2634461"/>
              <a:ext cx="222675" cy="392189"/>
            </a:xfrm>
            <a:custGeom>
              <a:avLst/>
              <a:gdLst/>
              <a:ahLst/>
              <a:cxnLst>
                <a:cxn ang="0">
                  <a:pos x="0" y="130"/>
                </a:cxn>
                <a:cxn ang="0">
                  <a:pos x="18" y="171"/>
                </a:cxn>
                <a:cxn ang="0">
                  <a:pos x="12" y="189"/>
                </a:cxn>
                <a:cxn ang="0">
                  <a:pos x="23" y="207"/>
                </a:cxn>
                <a:cxn ang="0">
                  <a:pos x="30" y="219"/>
                </a:cxn>
                <a:cxn ang="0">
                  <a:pos x="77" y="336"/>
                </a:cxn>
                <a:cxn ang="0">
                  <a:pos x="89" y="420"/>
                </a:cxn>
                <a:cxn ang="0">
                  <a:pos x="71" y="466"/>
                </a:cxn>
                <a:cxn ang="0">
                  <a:pos x="77" y="508"/>
                </a:cxn>
                <a:cxn ang="0">
                  <a:pos x="124" y="620"/>
                </a:cxn>
                <a:cxn ang="0">
                  <a:pos x="119" y="673"/>
                </a:cxn>
                <a:cxn ang="0">
                  <a:pos x="130" y="691"/>
                </a:cxn>
                <a:cxn ang="0">
                  <a:pos x="136" y="691"/>
                </a:cxn>
                <a:cxn ang="0">
                  <a:pos x="136" y="679"/>
                </a:cxn>
                <a:cxn ang="0">
                  <a:pos x="154" y="673"/>
                </a:cxn>
                <a:cxn ang="0">
                  <a:pos x="183" y="727"/>
                </a:cxn>
                <a:cxn ang="0">
                  <a:pos x="201" y="826"/>
                </a:cxn>
                <a:cxn ang="0">
                  <a:pos x="201" y="880"/>
                </a:cxn>
                <a:cxn ang="0">
                  <a:pos x="225" y="951"/>
                </a:cxn>
                <a:cxn ang="0">
                  <a:pos x="254" y="1016"/>
                </a:cxn>
                <a:cxn ang="0">
                  <a:pos x="472" y="963"/>
                </a:cxn>
                <a:cxn ang="0">
                  <a:pos x="467" y="945"/>
                </a:cxn>
                <a:cxn ang="0">
                  <a:pos x="443" y="922"/>
                </a:cxn>
                <a:cxn ang="0">
                  <a:pos x="443" y="880"/>
                </a:cxn>
                <a:cxn ang="0">
                  <a:pos x="455" y="862"/>
                </a:cxn>
                <a:cxn ang="0">
                  <a:pos x="443" y="826"/>
                </a:cxn>
                <a:cxn ang="0">
                  <a:pos x="426" y="661"/>
                </a:cxn>
                <a:cxn ang="0">
                  <a:pos x="426" y="608"/>
                </a:cxn>
                <a:cxn ang="0">
                  <a:pos x="449" y="519"/>
                </a:cxn>
                <a:cxn ang="0">
                  <a:pos x="461" y="455"/>
                </a:cxn>
                <a:cxn ang="0">
                  <a:pos x="467" y="407"/>
                </a:cxn>
                <a:cxn ang="0">
                  <a:pos x="449" y="372"/>
                </a:cxn>
                <a:cxn ang="0">
                  <a:pos x="449" y="336"/>
                </a:cxn>
                <a:cxn ang="0">
                  <a:pos x="461" y="313"/>
                </a:cxn>
                <a:cxn ang="0">
                  <a:pos x="526" y="260"/>
                </a:cxn>
                <a:cxn ang="0">
                  <a:pos x="555" y="171"/>
                </a:cxn>
                <a:cxn ang="0">
                  <a:pos x="526" y="118"/>
                </a:cxn>
                <a:cxn ang="0">
                  <a:pos x="520" y="95"/>
                </a:cxn>
                <a:cxn ang="0">
                  <a:pos x="532" y="77"/>
                </a:cxn>
                <a:cxn ang="0">
                  <a:pos x="526" y="59"/>
                </a:cxn>
                <a:cxn ang="0">
                  <a:pos x="514" y="0"/>
                </a:cxn>
                <a:cxn ang="0">
                  <a:pos x="0" y="130"/>
                </a:cxn>
              </a:cxnLst>
              <a:rect l="0" t="0" r="r" b="b"/>
              <a:pathLst>
                <a:path w="555" h="1016">
                  <a:moveTo>
                    <a:pt x="0" y="130"/>
                  </a:moveTo>
                  <a:lnTo>
                    <a:pt x="18" y="171"/>
                  </a:lnTo>
                  <a:lnTo>
                    <a:pt x="12" y="189"/>
                  </a:lnTo>
                  <a:lnTo>
                    <a:pt x="23" y="207"/>
                  </a:lnTo>
                  <a:lnTo>
                    <a:pt x="30" y="219"/>
                  </a:lnTo>
                  <a:lnTo>
                    <a:pt x="77" y="336"/>
                  </a:lnTo>
                  <a:lnTo>
                    <a:pt x="89" y="420"/>
                  </a:lnTo>
                  <a:lnTo>
                    <a:pt x="71" y="466"/>
                  </a:lnTo>
                  <a:lnTo>
                    <a:pt x="77" y="508"/>
                  </a:lnTo>
                  <a:lnTo>
                    <a:pt x="124" y="620"/>
                  </a:lnTo>
                  <a:lnTo>
                    <a:pt x="119" y="673"/>
                  </a:lnTo>
                  <a:lnTo>
                    <a:pt x="130" y="691"/>
                  </a:lnTo>
                  <a:lnTo>
                    <a:pt x="136" y="691"/>
                  </a:lnTo>
                  <a:lnTo>
                    <a:pt x="136" y="679"/>
                  </a:lnTo>
                  <a:lnTo>
                    <a:pt x="154" y="673"/>
                  </a:lnTo>
                  <a:lnTo>
                    <a:pt x="183" y="727"/>
                  </a:lnTo>
                  <a:lnTo>
                    <a:pt x="201" y="826"/>
                  </a:lnTo>
                  <a:lnTo>
                    <a:pt x="201" y="880"/>
                  </a:lnTo>
                  <a:lnTo>
                    <a:pt x="225" y="951"/>
                  </a:lnTo>
                  <a:lnTo>
                    <a:pt x="254" y="1016"/>
                  </a:lnTo>
                  <a:lnTo>
                    <a:pt x="472" y="963"/>
                  </a:lnTo>
                  <a:lnTo>
                    <a:pt x="467" y="945"/>
                  </a:lnTo>
                  <a:lnTo>
                    <a:pt x="443" y="922"/>
                  </a:lnTo>
                  <a:lnTo>
                    <a:pt x="443" y="880"/>
                  </a:lnTo>
                  <a:lnTo>
                    <a:pt x="455" y="862"/>
                  </a:lnTo>
                  <a:lnTo>
                    <a:pt x="443" y="826"/>
                  </a:lnTo>
                  <a:lnTo>
                    <a:pt x="426" y="661"/>
                  </a:lnTo>
                  <a:lnTo>
                    <a:pt x="426" y="608"/>
                  </a:lnTo>
                  <a:lnTo>
                    <a:pt x="449" y="519"/>
                  </a:lnTo>
                  <a:lnTo>
                    <a:pt x="461" y="455"/>
                  </a:lnTo>
                  <a:lnTo>
                    <a:pt x="467" y="407"/>
                  </a:lnTo>
                  <a:lnTo>
                    <a:pt x="449" y="372"/>
                  </a:lnTo>
                  <a:lnTo>
                    <a:pt x="449" y="336"/>
                  </a:lnTo>
                  <a:lnTo>
                    <a:pt x="461" y="313"/>
                  </a:lnTo>
                  <a:lnTo>
                    <a:pt x="526" y="260"/>
                  </a:lnTo>
                  <a:lnTo>
                    <a:pt x="555" y="171"/>
                  </a:lnTo>
                  <a:lnTo>
                    <a:pt x="526" y="118"/>
                  </a:lnTo>
                  <a:lnTo>
                    <a:pt x="520" y="95"/>
                  </a:lnTo>
                  <a:lnTo>
                    <a:pt x="532" y="77"/>
                  </a:lnTo>
                  <a:lnTo>
                    <a:pt x="526" y="59"/>
                  </a:lnTo>
                  <a:lnTo>
                    <a:pt x="514" y="0"/>
                  </a:lnTo>
                  <a:lnTo>
                    <a:pt x="0" y="130"/>
                  </a:lnTo>
                </a:path>
              </a:pathLst>
            </a:custGeom>
            <a:solidFill>
              <a:srgbClr val="632523"/>
            </a:solidFill>
            <a:ln w="12700">
              <a:solidFill>
                <a:sysClr val="windowText" lastClr="000000"/>
              </a:solidFill>
              <a:prstDash val="solid"/>
              <a:round/>
              <a:headEnd/>
              <a:tailEnd/>
            </a:ln>
          </p:spPr>
          <p:txBody>
            <a:bodyPr anchor="ctr"/>
            <a:lstStyle/>
            <a:p>
              <a:pPr marL="0" marR="0" lvl="0" indent="0" algn="ctr" defTabSz="54423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highlight>
                  <a:srgbClr val="800000"/>
                </a:highlight>
                <a:uLnTx/>
                <a:uFillTx/>
                <a:cs typeface="Arial" pitchFamily="34" charset="0"/>
              </a:endParaRPr>
            </a:p>
          </p:txBody>
        </p:sp>
        <p:sp>
          <p:nvSpPr>
            <p:cNvPr id="50" name="Freeform 90">
              <a:extLst>
                <a:ext uri="{FF2B5EF4-FFF2-40B4-BE49-F238E27FC236}">
                  <a16:creationId xmlns:a16="http://schemas.microsoft.com/office/drawing/2014/main" id="{E913CD7B-62B5-4327-965C-8AA30A992637}"/>
                </a:ext>
              </a:extLst>
            </p:cNvPr>
            <p:cNvSpPr>
              <a:spLocks/>
            </p:cNvSpPr>
            <p:nvPr/>
          </p:nvSpPr>
          <p:spPr bwMode="auto">
            <a:xfrm>
              <a:off x="7364226" y="3082345"/>
              <a:ext cx="109533" cy="119513"/>
            </a:xfrm>
            <a:custGeom>
              <a:avLst/>
              <a:gdLst/>
              <a:ahLst/>
              <a:cxnLst>
                <a:cxn ang="0">
                  <a:pos x="0" y="25"/>
                </a:cxn>
                <a:cxn ang="0">
                  <a:pos x="64" y="249"/>
                </a:cxn>
                <a:cxn ang="0">
                  <a:pos x="53" y="272"/>
                </a:cxn>
                <a:cxn ang="0">
                  <a:pos x="46" y="284"/>
                </a:cxn>
                <a:cxn ang="0">
                  <a:pos x="53" y="296"/>
                </a:cxn>
                <a:cxn ang="0">
                  <a:pos x="53" y="307"/>
                </a:cxn>
                <a:cxn ang="0">
                  <a:pos x="70" y="307"/>
                </a:cxn>
                <a:cxn ang="0">
                  <a:pos x="129" y="272"/>
                </a:cxn>
                <a:cxn ang="0">
                  <a:pos x="159" y="243"/>
                </a:cxn>
                <a:cxn ang="0">
                  <a:pos x="159" y="213"/>
                </a:cxn>
                <a:cxn ang="0">
                  <a:pos x="153" y="195"/>
                </a:cxn>
                <a:cxn ang="0">
                  <a:pos x="153" y="160"/>
                </a:cxn>
                <a:cxn ang="0">
                  <a:pos x="177" y="137"/>
                </a:cxn>
                <a:cxn ang="0">
                  <a:pos x="188" y="142"/>
                </a:cxn>
                <a:cxn ang="0">
                  <a:pos x="188" y="166"/>
                </a:cxn>
                <a:cxn ang="0">
                  <a:pos x="188" y="213"/>
                </a:cxn>
                <a:cxn ang="0">
                  <a:pos x="200" y="231"/>
                </a:cxn>
                <a:cxn ang="0">
                  <a:pos x="218" y="225"/>
                </a:cxn>
                <a:cxn ang="0">
                  <a:pos x="218" y="195"/>
                </a:cxn>
                <a:cxn ang="0">
                  <a:pos x="230" y="195"/>
                </a:cxn>
                <a:cxn ang="0">
                  <a:pos x="248" y="178"/>
                </a:cxn>
                <a:cxn ang="0">
                  <a:pos x="277" y="178"/>
                </a:cxn>
                <a:cxn ang="0">
                  <a:pos x="277" y="172"/>
                </a:cxn>
                <a:cxn ang="0">
                  <a:pos x="259" y="142"/>
                </a:cxn>
                <a:cxn ang="0">
                  <a:pos x="253" y="137"/>
                </a:cxn>
                <a:cxn ang="0">
                  <a:pos x="241" y="130"/>
                </a:cxn>
                <a:cxn ang="0">
                  <a:pos x="236" y="125"/>
                </a:cxn>
                <a:cxn ang="0">
                  <a:pos x="212" y="107"/>
                </a:cxn>
                <a:cxn ang="0">
                  <a:pos x="212" y="101"/>
                </a:cxn>
                <a:cxn ang="0">
                  <a:pos x="159" y="83"/>
                </a:cxn>
                <a:cxn ang="0">
                  <a:pos x="141" y="42"/>
                </a:cxn>
                <a:cxn ang="0">
                  <a:pos x="124" y="36"/>
                </a:cxn>
                <a:cxn ang="0">
                  <a:pos x="112" y="0"/>
                </a:cxn>
                <a:cxn ang="0">
                  <a:pos x="0" y="25"/>
                </a:cxn>
              </a:cxnLst>
              <a:rect l="0" t="0" r="r" b="b"/>
              <a:pathLst>
                <a:path w="277" h="307">
                  <a:moveTo>
                    <a:pt x="0" y="25"/>
                  </a:moveTo>
                  <a:lnTo>
                    <a:pt x="64" y="249"/>
                  </a:lnTo>
                  <a:lnTo>
                    <a:pt x="53" y="272"/>
                  </a:lnTo>
                  <a:lnTo>
                    <a:pt x="46" y="284"/>
                  </a:lnTo>
                  <a:lnTo>
                    <a:pt x="53" y="296"/>
                  </a:lnTo>
                  <a:lnTo>
                    <a:pt x="53" y="307"/>
                  </a:lnTo>
                  <a:lnTo>
                    <a:pt x="70" y="307"/>
                  </a:lnTo>
                  <a:lnTo>
                    <a:pt x="129" y="272"/>
                  </a:lnTo>
                  <a:lnTo>
                    <a:pt x="159" y="243"/>
                  </a:lnTo>
                  <a:lnTo>
                    <a:pt x="159" y="213"/>
                  </a:lnTo>
                  <a:lnTo>
                    <a:pt x="153" y="195"/>
                  </a:lnTo>
                  <a:lnTo>
                    <a:pt x="153" y="160"/>
                  </a:lnTo>
                  <a:lnTo>
                    <a:pt x="177" y="137"/>
                  </a:lnTo>
                  <a:lnTo>
                    <a:pt x="188" y="142"/>
                  </a:lnTo>
                  <a:lnTo>
                    <a:pt x="188" y="166"/>
                  </a:lnTo>
                  <a:lnTo>
                    <a:pt x="188" y="213"/>
                  </a:lnTo>
                  <a:lnTo>
                    <a:pt x="200" y="231"/>
                  </a:lnTo>
                  <a:lnTo>
                    <a:pt x="218" y="225"/>
                  </a:lnTo>
                  <a:lnTo>
                    <a:pt x="218" y="195"/>
                  </a:lnTo>
                  <a:lnTo>
                    <a:pt x="230" y="195"/>
                  </a:lnTo>
                  <a:lnTo>
                    <a:pt x="248" y="178"/>
                  </a:lnTo>
                  <a:lnTo>
                    <a:pt x="277" y="178"/>
                  </a:lnTo>
                  <a:lnTo>
                    <a:pt x="277" y="172"/>
                  </a:lnTo>
                  <a:lnTo>
                    <a:pt x="259" y="142"/>
                  </a:lnTo>
                  <a:lnTo>
                    <a:pt x="253" y="137"/>
                  </a:lnTo>
                  <a:lnTo>
                    <a:pt x="241" y="130"/>
                  </a:lnTo>
                  <a:lnTo>
                    <a:pt x="236" y="125"/>
                  </a:lnTo>
                  <a:lnTo>
                    <a:pt x="212" y="107"/>
                  </a:lnTo>
                  <a:lnTo>
                    <a:pt x="212" y="101"/>
                  </a:lnTo>
                  <a:lnTo>
                    <a:pt x="159" y="83"/>
                  </a:lnTo>
                  <a:lnTo>
                    <a:pt x="141" y="42"/>
                  </a:lnTo>
                  <a:lnTo>
                    <a:pt x="124" y="36"/>
                  </a:lnTo>
                  <a:lnTo>
                    <a:pt x="112" y="0"/>
                  </a:lnTo>
                  <a:lnTo>
                    <a:pt x="0" y="25"/>
                  </a:lnTo>
                </a:path>
              </a:pathLst>
            </a:custGeom>
            <a:solidFill>
              <a:srgbClr val="632523"/>
            </a:solidFill>
            <a:ln w="12700">
              <a:solidFill>
                <a:sysClr val="windowText" lastClr="000000"/>
              </a:solidFill>
              <a:prstDash val="solid"/>
              <a:round/>
              <a:headEnd/>
              <a:tailEnd/>
            </a:ln>
          </p:spPr>
          <p:txBody>
            <a:bodyPr anchor="ctr"/>
            <a:lstStyle/>
            <a:p>
              <a:pPr marL="0" marR="0" lvl="0" indent="0" algn="ctr" defTabSz="54423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Arial" pitchFamily="34" charset="0"/>
              </a:endParaRPr>
            </a:p>
          </p:txBody>
        </p:sp>
        <p:sp>
          <p:nvSpPr>
            <p:cNvPr id="51" name="Freeform 88">
              <a:extLst>
                <a:ext uri="{FF2B5EF4-FFF2-40B4-BE49-F238E27FC236}">
                  <a16:creationId xmlns:a16="http://schemas.microsoft.com/office/drawing/2014/main" id="{92A5FECB-6A2A-43AE-AE37-48763B678AE0}"/>
                </a:ext>
              </a:extLst>
            </p:cNvPr>
            <p:cNvSpPr>
              <a:spLocks/>
            </p:cNvSpPr>
            <p:nvPr/>
          </p:nvSpPr>
          <p:spPr bwMode="auto">
            <a:xfrm>
              <a:off x="7165624" y="2936146"/>
              <a:ext cx="426093" cy="211021"/>
            </a:xfrm>
            <a:custGeom>
              <a:avLst/>
              <a:gdLst/>
              <a:ahLst/>
              <a:cxnLst>
                <a:cxn ang="0">
                  <a:pos x="218" y="178"/>
                </a:cxn>
                <a:cxn ang="0">
                  <a:pos x="567" y="89"/>
                </a:cxn>
                <a:cxn ang="0">
                  <a:pos x="585" y="89"/>
                </a:cxn>
                <a:cxn ang="0">
                  <a:pos x="585" y="54"/>
                </a:cxn>
                <a:cxn ang="0">
                  <a:pos x="638" y="6"/>
                </a:cxn>
                <a:cxn ang="0">
                  <a:pos x="679" y="13"/>
                </a:cxn>
                <a:cxn ang="0">
                  <a:pos x="733" y="89"/>
                </a:cxn>
                <a:cxn ang="0">
                  <a:pos x="738" y="119"/>
                </a:cxn>
                <a:cxn ang="0">
                  <a:pos x="703" y="166"/>
                </a:cxn>
                <a:cxn ang="0">
                  <a:pos x="692" y="236"/>
                </a:cxn>
                <a:cxn ang="0">
                  <a:pos x="774" y="254"/>
                </a:cxn>
                <a:cxn ang="0">
                  <a:pos x="857" y="355"/>
                </a:cxn>
                <a:cxn ang="0">
                  <a:pos x="958" y="396"/>
                </a:cxn>
                <a:cxn ang="0">
                  <a:pos x="1022" y="332"/>
                </a:cxn>
                <a:cxn ang="0">
                  <a:pos x="981" y="296"/>
                </a:cxn>
                <a:cxn ang="0">
                  <a:pos x="945" y="254"/>
                </a:cxn>
                <a:cxn ang="0">
                  <a:pos x="987" y="261"/>
                </a:cxn>
                <a:cxn ang="0">
                  <a:pos x="1063" y="396"/>
                </a:cxn>
                <a:cxn ang="0">
                  <a:pos x="1034" y="408"/>
                </a:cxn>
                <a:cxn ang="0">
                  <a:pos x="951" y="456"/>
                </a:cxn>
                <a:cxn ang="0">
                  <a:pos x="875" y="503"/>
                </a:cxn>
                <a:cxn ang="0">
                  <a:pos x="875" y="479"/>
                </a:cxn>
                <a:cxn ang="0">
                  <a:pos x="851" y="444"/>
                </a:cxn>
                <a:cxn ang="0">
                  <a:pos x="786" y="538"/>
                </a:cxn>
                <a:cxn ang="0">
                  <a:pos x="756" y="520"/>
                </a:cxn>
                <a:cxn ang="0">
                  <a:pos x="738" y="508"/>
                </a:cxn>
                <a:cxn ang="0">
                  <a:pos x="709" y="485"/>
                </a:cxn>
                <a:cxn ang="0">
                  <a:pos x="656" y="461"/>
                </a:cxn>
                <a:cxn ang="0">
                  <a:pos x="621" y="414"/>
                </a:cxn>
                <a:cxn ang="0">
                  <a:pos x="497" y="403"/>
                </a:cxn>
                <a:cxn ang="0">
                  <a:pos x="218" y="491"/>
                </a:cxn>
                <a:cxn ang="0">
                  <a:pos x="195" y="474"/>
                </a:cxn>
                <a:cxn ang="0">
                  <a:pos x="0" y="508"/>
                </a:cxn>
              </a:cxnLst>
              <a:rect l="0" t="0" r="r" b="b"/>
              <a:pathLst>
                <a:path w="1063" h="550">
                  <a:moveTo>
                    <a:pt x="0" y="231"/>
                  </a:moveTo>
                  <a:lnTo>
                    <a:pt x="218" y="178"/>
                  </a:lnTo>
                  <a:lnTo>
                    <a:pt x="561" y="101"/>
                  </a:lnTo>
                  <a:lnTo>
                    <a:pt x="567" y="89"/>
                  </a:lnTo>
                  <a:lnTo>
                    <a:pt x="579" y="84"/>
                  </a:lnTo>
                  <a:lnTo>
                    <a:pt x="585" y="89"/>
                  </a:lnTo>
                  <a:lnTo>
                    <a:pt x="591" y="84"/>
                  </a:lnTo>
                  <a:lnTo>
                    <a:pt x="585" y="54"/>
                  </a:lnTo>
                  <a:lnTo>
                    <a:pt x="614" y="48"/>
                  </a:lnTo>
                  <a:lnTo>
                    <a:pt x="638" y="6"/>
                  </a:lnTo>
                  <a:lnTo>
                    <a:pt x="662" y="0"/>
                  </a:lnTo>
                  <a:lnTo>
                    <a:pt x="679" y="13"/>
                  </a:lnTo>
                  <a:lnTo>
                    <a:pt x="697" y="59"/>
                  </a:lnTo>
                  <a:lnTo>
                    <a:pt x="733" y="89"/>
                  </a:lnTo>
                  <a:lnTo>
                    <a:pt x="745" y="107"/>
                  </a:lnTo>
                  <a:lnTo>
                    <a:pt x="738" y="119"/>
                  </a:lnTo>
                  <a:lnTo>
                    <a:pt x="720" y="130"/>
                  </a:lnTo>
                  <a:lnTo>
                    <a:pt x="703" y="166"/>
                  </a:lnTo>
                  <a:lnTo>
                    <a:pt x="685" y="213"/>
                  </a:lnTo>
                  <a:lnTo>
                    <a:pt x="692" y="236"/>
                  </a:lnTo>
                  <a:lnTo>
                    <a:pt x="733" y="236"/>
                  </a:lnTo>
                  <a:lnTo>
                    <a:pt x="774" y="254"/>
                  </a:lnTo>
                  <a:lnTo>
                    <a:pt x="834" y="320"/>
                  </a:lnTo>
                  <a:lnTo>
                    <a:pt x="857" y="355"/>
                  </a:lnTo>
                  <a:lnTo>
                    <a:pt x="887" y="396"/>
                  </a:lnTo>
                  <a:lnTo>
                    <a:pt x="958" y="396"/>
                  </a:lnTo>
                  <a:lnTo>
                    <a:pt x="999" y="378"/>
                  </a:lnTo>
                  <a:lnTo>
                    <a:pt x="1022" y="332"/>
                  </a:lnTo>
                  <a:lnTo>
                    <a:pt x="1010" y="320"/>
                  </a:lnTo>
                  <a:lnTo>
                    <a:pt x="981" y="296"/>
                  </a:lnTo>
                  <a:lnTo>
                    <a:pt x="945" y="279"/>
                  </a:lnTo>
                  <a:lnTo>
                    <a:pt x="945" y="254"/>
                  </a:lnTo>
                  <a:lnTo>
                    <a:pt x="975" y="261"/>
                  </a:lnTo>
                  <a:lnTo>
                    <a:pt x="987" y="261"/>
                  </a:lnTo>
                  <a:lnTo>
                    <a:pt x="1040" y="332"/>
                  </a:lnTo>
                  <a:lnTo>
                    <a:pt x="1063" y="396"/>
                  </a:lnTo>
                  <a:lnTo>
                    <a:pt x="1063" y="432"/>
                  </a:lnTo>
                  <a:lnTo>
                    <a:pt x="1034" y="408"/>
                  </a:lnTo>
                  <a:lnTo>
                    <a:pt x="999" y="438"/>
                  </a:lnTo>
                  <a:lnTo>
                    <a:pt x="951" y="456"/>
                  </a:lnTo>
                  <a:lnTo>
                    <a:pt x="898" y="503"/>
                  </a:lnTo>
                  <a:lnTo>
                    <a:pt x="875" y="503"/>
                  </a:lnTo>
                  <a:lnTo>
                    <a:pt x="869" y="497"/>
                  </a:lnTo>
                  <a:lnTo>
                    <a:pt x="875" y="479"/>
                  </a:lnTo>
                  <a:lnTo>
                    <a:pt x="862" y="444"/>
                  </a:lnTo>
                  <a:lnTo>
                    <a:pt x="851" y="444"/>
                  </a:lnTo>
                  <a:lnTo>
                    <a:pt x="821" y="491"/>
                  </a:lnTo>
                  <a:lnTo>
                    <a:pt x="786" y="538"/>
                  </a:lnTo>
                  <a:lnTo>
                    <a:pt x="774" y="550"/>
                  </a:lnTo>
                  <a:lnTo>
                    <a:pt x="756" y="520"/>
                  </a:lnTo>
                  <a:lnTo>
                    <a:pt x="750" y="515"/>
                  </a:lnTo>
                  <a:lnTo>
                    <a:pt x="738" y="508"/>
                  </a:lnTo>
                  <a:lnTo>
                    <a:pt x="733" y="503"/>
                  </a:lnTo>
                  <a:lnTo>
                    <a:pt x="709" y="485"/>
                  </a:lnTo>
                  <a:lnTo>
                    <a:pt x="709" y="479"/>
                  </a:lnTo>
                  <a:lnTo>
                    <a:pt x="656" y="461"/>
                  </a:lnTo>
                  <a:lnTo>
                    <a:pt x="638" y="420"/>
                  </a:lnTo>
                  <a:lnTo>
                    <a:pt x="621" y="414"/>
                  </a:lnTo>
                  <a:lnTo>
                    <a:pt x="609" y="378"/>
                  </a:lnTo>
                  <a:lnTo>
                    <a:pt x="497" y="403"/>
                  </a:lnTo>
                  <a:lnTo>
                    <a:pt x="225" y="479"/>
                  </a:lnTo>
                  <a:lnTo>
                    <a:pt x="218" y="491"/>
                  </a:lnTo>
                  <a:lnTo>
                    <a:pt x="213" y="497"/>
                  </a:lnTo>
                  <a:lnTo>
                    <a:pt x="195" y="474"/>
                  </a:lnTo>
                  <a:lnTo>
                    <a:pt x="12" y="520"/>
                  </a:lnTo>
                  <a:lnTo>
                    <a:pt x="0" y="508"/>
                  </a:lnTo>
                  <a:lnTo>
                    <a:pt x="0" y="231"/>
                  </a:lnTo>
                </a:path>
              </a:pathLst>
            </a:custGeom>
            <a:solidFill>
              <a:srgbClr val="632523"/>
            </a:solidFill>
            <a:ln w="12700">
              <a:solidFill>
                <a:sysClr val="windowText" lastClr="000000"/>
              </a:solidFill>
              <a:prstDash val="solid"/>
              <a:round/>
              <a:headEnd/>
              <a:tailEnd/>
            </a:ln>
          </p:spPr>
          <p:txBody>
            <a:bodyPr anchor="ctr"/>
            <a:lstStyle/>
            <a:p>
              <a:pPr marL="0" marR="0" lvl="0" indent="0" algn="ctr" defTabSz="54423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DA9694"/>
                </a:highlight>
                <a:uLnTx/>
                <a:uFillTx/>
                <a:cs typeface="Arial" pitchFamily="34" charset="0"/>
              </a:endParaRPr>
            </a:p>
          </p:txBody>
        </p:sp>
        <p:sp>
          <p:nvSpPr>
            <p:cNvPr id="52" name="Freeform 82">
              <a:extLst>
                <a:ext uri="{FF2B5EF4-FFF2-40B4-BE49-F238E27FC236}">
                  <a16:creationId xmlns:a16="http://schemas.microsoft.com/office/drawing/2014/main" id="{6CE4282E-EF6C-4AB7-9ACC-C72E1743B7F9}"/>
                </a:ext>
              </a:extLst>
            </p:cNvPr>
            <p:cNvSpPr>
              <a:spLocks/>
            </p:cNvSpPr>
            <p:nvPr/>
          </p:nvSpPr>
          <p:spPr bwMode="auto">
            <a:xfrm>
              <a:off x="6976650" y="3526749"/>
              <a:ext cx="140828" cy="214660"/>
            </a:xfrm>
            <a:custGeom>
              <a:avLst/>
              <a:gdLst/>
              <a:ahLst/>
              <a:cxnLst>
                <a:cxn ang="0">
                  <a:pos x="355" y="520"/>
                </a:cxn>
                <a:cxn ang="0">
                  <a:pos x="349" y="485"/>
                </a:cxn>
                <a:cxn ang="0">
                  <a:pos x="326" y="425"/>
                </a:cxn>
                <a:cxn ang="0">
                  <a:pos x="284" y="389"/>
                </a:cxn>
                <a:cxn ang="0">
                  <a:pos x="231" y="348"/>
                </a:cxn>
                <a:cxn ang="0">
                  <a:pos x="207" y="325"/>
                </a:cxn>
                <a:cxn ang="0">
                  <a:pos x="195" y="295"/>
                </a:cxn>
                <a:cxn ang="0">
                  <a:pos x="154" y="224"/>
                </a:cxn>
                <a:cxn ang="0">
                  <a:pos x="136" y="189"/>
                </a:cxn>
                <a:cxn ang="0">
                  <a:pos x="101" y="148"/>
                </a:cxn>
                <a:cxn ang="0">
                  <a:pos x="89" y="123"/>
                </a:cxn>
                <a:cxn ang="0">
                  <a:pos x="83" y="100"/>
                </a:cxn>
                <a:cxn ang="0">
                  <a:pos x="83" y="94"/>
                </a:cxn>
                <a:cxn ang="0">
                  <a:pos x="83" y="82"/>
                </a:cxn>
                <a:cxn ang="0">
                  <a:pos x="106" y="6"/>
                </a:cxn>
                <a:cxn ang="0">
                  <a:pos x="78" y="0"/>
                </a:cxn>
                <a:cxn ang="0">
                  <a:pos x="48" y="6"/>
                </a:cxn>
                <a:cxn ang="0">
                  <a:pos x="18" y="34"/>
                </a:cxn>
                <a:cxn ang="0">
                  <a:pos x="12" y="59"/>
                </a:cxn>
                <a:cxn ang="0">
                  <a:pos x="7" y="64"/>
                </a:cxn>
                <a:cxn ang="0">
                  <a:pos x="0" y="64"/>
                </a:cxn>
                <a:cxn ang="0">
                  <a:pos x="149" y="561"/>
                </a:cxn>
                <a:cxn ang="0">
                  <a:pos x="355" y="520"/>
                </a:cxn>
              </a:cxnLst>
              <a:rect l="0" t="0" r="r" b="b"/>
              <a:pathLst>
                <a:path w="355" h="561">
                  <a:moveTo>
                    <a:pt x="355" y="520"/>
                  </a:moveTo>
                  <a:lnTo>
                    <a:pt x="349" y="485"/>
                  </a:lnTo>
                  <a:lnTo>
                    <a:pt x="326" y="425"/>
                  </a:lnTo>
                  <a:lnTo>
                    <a:pt x="284" y="389"/>
                  </a:lnTo>
                  <a:lnTo>
                    <a:pt x="231" y="348"/>
                  </a:lnTo>
                  <a:lnTo>
                    <a:pt x="207" y="325"/>
                  </a:lnTo>
                  <a:lnTo>
                    <a:pt x="195" y="295"/>
                  </a:lnTo>
                  <a:lnTo>
                    <a:pt x="154" y="224"/>
                  </a:lnTo>
                  <a:lnTo>
                    <a:pt x="136" y="189"/>
                  </a:lnTo>
                  <a:lnTo>
                    <a:pt x="101" y="148"/>
                  </a:lnTo>
                  <a:lnTo>
                    <a:pt x="89" y="123"/>
                  </a:lnTo>
                  <a:lnTo>
                    <a:pt x="83" y="100"/>
                  </a:lnTo>
                  <a:lnTo>
                    <a:pt x="83" y="94"/>
                  </a:lnTo>
                  <a:lnTo>
                    <a:pt x="83" y="82"/>
                  </a:lnTo>
                  <a:lnTo>
                    <a:pt x="106" y="6"/>
                  </a:lnTo>
                  <a:lnTo>
                    <a:pt x="78" y="0"/>
                  </a:lnTo>
                  <a:lnTo>
                    <a:pt x="48" y="6"/>
                  </a:lnTo>
                  <a:lnTo>
                    <a:pt x="18" y="34"/>
                  </a:lnTo>
                  <a:lnTo>
                    <a:pt x="12" y="59"/>
                  </a:lnTo>
                  <a:lnTo>
                    <a:pt x="7" y="64"/>
                  </a:lnTo>
                  <a:lnTo>
                    <a:pt x="0" y="64"/>
                  </a:lnTo>
                  <a:lnTo>
                    <a:pt x="149" y="561"/>
                  </a:lnTo>
                  <a:lnTo>
                    <a:pt x="355" y="520"/>
                  </a:lnTo>
                </a:path>
              </a:pathLst>
            </a:custGeom>
            <a:solidFill>
              <a:srgbClr val="C4D79B"/>
            </a:solidFill>
            <a:ln w="12700">
              <a:solidFill>
                <a:sysClr val="windowText" lastClr="000000"/>
              </a:solidFill>
              <a:prstDash val="solid"/>
              <a:round/>
              <a:headEnd/>
              <a:tailEnd/>
            </a:ln>
          </p:spPr>
          <p:txBody>
            <a:bodyPr anchor="ctr"/>
            <a:lstStyle/>
            <a:p>
              <a:pPr marL="0" marR="0" lvl="0" indent="0" algn="ctr" defTabSz="54423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Arial" pitchFamily="34" charset="0"/>
              </a:endParaRPr>
            </a:p>
          </p:txBody>
        </p:sp>
        <p:sp>
          <p:nvSpPr>
            <p:cNvPr id="53" name="Freeform 84">
              <a:extLst>
                <a:ext uri="{FF2B5EF4-FFF2-40B4-BE49-F238E27FC236}">
                  <a16:creationId xmlns:a16="http://schemas.microsoft.com/office/drawing/2014/main" id="{FD7C02BA-E3DF-4D11-B25F-B63653B8E29D}"/>
                </a:ext>
              </a:extLst>
            </p:cNvPr>
            <p:cNvSpPr>
              <a:spLocks/>
            </p:cNvSpPr>
            <p:nvPr/>
          </p:nvSpPr>
          <p:spPr bwMode="auto">
            <a:xfrm>
              <a:off x="7017055" y="3273798"/>
              <a:ext cx="174530" cy="380586"/>
            </a:xfrm>
            <a:custGeom>
              <a:avLst/>
              <a:gdLst/>
              <a:ahLst/>
              <a:cxnLst>
                <a:cxn ang="0">
                  <a:pos x="0" y="738"/>
                </a:cxn>
                <a:cxn ang="0">
                  <a:pos x="18" y="744"/>
                </a:cxn>
                <a:cxn ang="0">
                  <a:pos x="59" y="809"/>
                </a:cxn>
                <a:cxn ang="0">
                  <a:pos x="154" y="868"/>
                </a:cxn>
                <a:cxn ang="0">
                  <a:pos x="231" y="886"/>
                </a:cxn>
                <a:cxn ang="0">
                  <a:pos x="249" y="939"/>
                </a:cxn>
                <a:cxn ang="0">
                  <a:pos x="266" y="986"/>
                </a:cxn>
                <a:cxn ang="0">
                  <a:pos x="307" y="915"/>
                </a:cxn>
                <a:cxn ang="0">
                  <a:pos x="343" y="815"/>
                </a:cxn>
                <a:cxn ang="0">
                  <a:pos x="408" y="708"/>
                </a:cxn>
                <a:cxn ang="0">
                  <a:pos x="444" y="608"/>
                </a:cxn>
                <a:cxn ang="0">
                  <a:pos x="431" y="449"/>
                </a:cxn>
                <a:cxn ang="0">
                  <a:pos x="403" y="307"/>
                </a:cxn>
                <a:cxn ang="0">
                  <a:pos x="337" y="330"/>
                </a:cxn>
                <a:cxn ang="0">
                  <a:pos x="319" y="319"/>
                </a:cxn>
                <a:cxn ang="0">
                  <a:pos x="296" y="325"/>
                </a:cxn>
                <a:cxn ang="0">
                  <a:pos x="319" y="254"/>
                </a:cxn>
                <a:cxn ang="0">
                  <a:pos x="349" y="242"/>
                </a:cxn>
                <a:cxn ang="0">
                  <a:pos x="355" y="171"/>
                </a:cxn>
                <a:cxn ang="0">
                  <a:pos x="385" y="136"/>
                </a:cxn>
                <a:cxn ang="0">
                  <a:pos x="107" y="0"/>
                </a:cxn>
                <a:cxn ang="0">
                  <a:pos x="66" y="48"/>
                </a:cxn>
                <a:cxn ang="0">
                  <a:pos x="53" y="124"/>
                </a:cxn>
                <a:cxn ang="0">
                  <a:pos x="12" y="171"/>
                </a:cxn>
                <a:cxn ang="0">
                  <a:pos x="36" y="206"/>
                </a:cxn>
                <a:cxn ang="0">
                  <a:pos x="18" y="259"/>
                </a:cxn>
                <a:cxn ang="0">
                  <a:pos x="30" y="337"/>
                </a:cxn>
                <a:cxn ang="0">
                  <a:pos x="83" y="396"/>
                </a:cxn>
                <a:cxn ang="0">
                  <a:pos x="130" y="419"/>
                </a:cxn>
                <a:cxn ang="0">
                  <a:pos x="165" y="443"/>
                </a:cxn>
                <a:cxn ang="0">
                  <a:pos x="207" y="490"/>
                </a:cxn>
                <a:cxn ang="0">
                  <a:pos x="112" y="567"/>
                </a:cxn>
                <a:cxn ang="0">
                  <a:pos x="23" y="662"/>
                </a:cxn>
              </a:cxnLst>
              <a:rect l="0" t="0" r="r" b="b"/>
              <a:pathLst>
                <a:path w="444" h="986">
                  <a:moveTo>
                    <a:pt x="23" y="662"/>
                  </a:moveTo>
                  <a:lnTo>
                    <a:pt x="0" y="738"/>
                  </a:lnTo>
                  <a:lnTo>
                    <a:pt x="0" y="750"/>
                  </a:lnTo>
                  <a:lnTo>
                    <a:pt x="18" y="744"/>
                  </a:lnTo>
                  <a:lnTo>
                    <a:pt x="36" y="779"/>
                  </a:lnTo>
                  <a:lnTo>
                    <a:pt x="59" y="809"/>
                  </a:lnTo>
                  <a:lnTo>
                    <a:pt x="83" y="832"/>
                  </a:lnTo>
                  <a:lnTo>
                    <a:pt x="154" y="868"/>
                  </a:lnTo>
                  <a:lnTo>
                    <a:pt x="178" y="880"/>
                  </a:lnTo>
                  <a:lnTo>
                    <a:pt x="231" y="886"/>
                  </a:lnTo>
                  <a:lnTo>
                    <a:pt x="249" y="892"/>
                  </a:lnTo>
                  <a:lnTo>
                    <a:pt x="249" y="939"/>
                  </a:lnTo>
                  <a:lnTo>
                    <a:pt x="249" y="969"/>
                  </a:lnTo>
                  <a:lnTo>
                    <a:pt x="266" y="986"/>
                  </a:lnTo>
                  <a:lnTo>
                    <a:pt x="284" y="963"/>
                  </a:lnTo>
                  <a:lnTo>
                    <a:pt x="307" y="915"/>
                  </a:lnTo>
                  <a:lnTo>
                    <a:pt x="307" y="874"/>
                  </a:lnTo>
                  <a:lnTo>
                    <a:pt x="343" y="815"/>
                  </a:lnTo>
                  <a:lnTo>
                    <a:pt x="360" y="768"/>
                  </a:lnTo>
                  <a:lnTo>
                    <a:pt x="408" y="708"/>
                  </a:lnTo>
                  <a:lnTo>
                    <a:pt x="426" y="656"/>
                  </a:lnTo>
                  <a:lnTo>
                    <a:pt x="444" y="608"/>
                  </a:lnTo>
                  <a:lnTo>
                    <a:pt x="444" y="579"/>
                  </a:lnTo>
                  <a:lnTo>
                    <a:pt x="431" y="449"/>
                  </a:lnTo>
                  <a:lnTo>
                    <a:pt x="419" y="342"/>
                  </a:lnTo>
                  <a:lnTo>
                    <a:pt x="403" y="307"/>
                  </a:lnTo>
                  <a:lnTo>
                    <a:pt x="355" y="319"/>
                  </a:lnTo>
                  <a:lnTo>
                    <a:pt x="337" y="330"/>
                  </a:lnTo>
                  <a:lnTo>
                    <a:pt x="325" y="325"/>
                  </a:lnTo>
                  <a:lnTo>
                    <a:pt x="319" y="319"/>
                  </a:lnTo>
                  <a:lnTo>
                    <a:pt x="307" y="325"/>
                  </a:lnTo>
                  <a:lnTo>
                    <a:pt x="296" y="325"/>
                  </a:lnTo>
                  <a:lnTo>
                    <a:pt x="296" y="307"/>
                  </a:lnTo>
                  <a:lnTo>
                    <a:pt x="319" y="254"/>
                  </a:lnTo>
                  <a:lnTo>
                    <a:pt x="337" y="248"/>
                  </a:lnTo>
                  <a:lnTo>
                    <a:pt x="349" y="242"/>
                  </a:lnTo>
                  <a:lnTo>
                    <a:pt x="349" y="201"/>
                  </a:lnTo>
                  <a:lnTo>
                    <a:pt x="355" y="171"/>
                  </a:lnTo>
                  <a:lnTo>
                    <a:pt x="367" y="153"/>
                  </a:lnTo>
                  <a:lnTo>
                    <a:pt x="385" y="136"/>
                  </a:lnTo>
                  <a:lnTo>
                    <a:pt x="367" y="94"/>
                  </a:lnTo>
                  <a:lnTo>
                    <a:pt x="107" y="0"/>
                  </a:lnTo>
                  <a:lnTo>
                    <a:pt x="89" y="12"/>
                  </a:lnTo>
                  <a:lnTo>
                    <a:pt x="66" y="48"/>
                  </a:lnTo>
                  <a:lnTo>
                    <a:pt x="66" y="65"/>
                  </a:lnTo>
                  <a:lnTo>
                    <a:pt x="53" y="124"/>
                  </a:lnTo>
                  <a:lnTo>
                    <a:pt x="18" y="160"/>
                  </a:lnTo>
                  <a:lnTo>
                    <a:pt x="12" y="171"/>
                  </a:lnTo>
                  <a:lnTo>
                    <a:pt x="12" y="183"/>
                  </a:lnTo>
                  <a:lnTo>
                    <a:pt x="36" y="206"/>
                  </a:lnTo>
                  <a:lnTo>
                    <a:pt x="41" y="248"/>
                  </a:lnTo>
                  <a:lnTo>
                    <a:pt x="18" y="259"/>
                  </a:lnTo>
                  <a:lnTo>
                    <a:pt x="23" y="337"/>
                  </a:lnTo>
                  <a:lnTo>
                    <a:pt x="30" y="337"/>
                  </a:lnTo>
                  <a:lnTo>
                    <a:pt x="71" y="348"/>
                  </a:lnTo>
                  <a:lnTo>
                    <a:pt x="83" y="396"/>
                  </a:lnTo>
                  <a:lnTo>
                    <a:pt x="119" y="401"/>
                  </a:lnTo>
                  <a:lnTo>
                    <a:pt x="130" y="419"/>
                  </a:lnTo>
                  <a:lnTo>
                    <a:pt x="148" y="426"/>
                  </a:lnTo>
                  <a:lnTo>
                    <a:pt x="165" y="443"/>
                  </a:lnTo>
                  <a:lnTo>
                    <a:pt x="213" y="479"/>
                  </a:lnTo>
                  <a:lnTo>
                    <a:pt x="207" y="490"/>
                  </a:lnTo>
                  <a:lnTo>
                    <a:pt x="160" y="520"/>
                  </a:lnTo>
                  <a:lnTo>
                    <a:pt x="112" y="567"/>
                  </a:lnTo>
                  <a:lnTo>
                    <a:pt x="101" y="608"/>
                  </a:lnTo>
                  <a:lnTo>
                    <a:pt x="23" y="662"/>
                  </a:lnTo>
                </a:path>
              </a:pathLst>
            </a:custGeom>
            <a:solidFill>
              <a:srgbClr val="632523"/>
            </a:solidFill>
            <a:ln w="12700">
              <a:solidFill>
                <a:sysClr val="windowText" lastClr="000000"/>
              </a:solidFill>
              <a:prstDash val="solid"/>
              <a:round/>
              <a:headEnd/>
              <a:tailEnd/>
            </a:ln>
          </p:spPr>
          <p:txBody>
            <a:bodyPr anchor="ctr"/>
            <a:lstStyle/>
            <a:p>
              <a:pPr marL="0" marR="0" lvl="0" indent="0" algn="ctr" defTabSz="54423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Arial" pitchFamily="34" charset="0"/>
              </a:endParaRPr>
            </a:p>
          </p:txBody>
        </p:sp>
        <p:sp>
          <p:nvSpPr>
            <p:cNvPr id="54" name="Freeform 80">
              <a:extLst>
                <a:ext uri="{FF2B5EF4-FFF2-40B4-BE49-F238E27FC236}">
                  <a16:creationId xmlns:a16="http://schemas.microsoft.com/office/drawing/2014/main" id="{6BFC4AE8-58F2-41CA-BCE3-780873BA926C}"/>
                </a:ext>
              </a:extLst>
            </p:cNvPr>
            <p:cNvSpPr>
              <a:spLocks/>
            </p:cNvSpPr>
            <p:nvPr/>
          </p:nvSpPr>
          <p:spPr bwMode="auto">
            <a:xfrm>
              <a:off x="6531297" y="3549955"/>
              <a:ext cx="588587" cy="272676"/>
            </a:xfrm>
            <a:custGeom>
              <a:avLst/>
              <a:gdLst/>
              <a:ahLst/>
              <a:cxnLst>
                <a:cxn ang="0">
                  <a:pos x="844" y="48"/>
                </a:cxn>
                <a:cxn ang="0">
                  <a:pos x="47" y="421"/>
                </a:cxn>
                <a:cxn ang="0">
                  <a:pos x="77" y="385"/>
                </a:cxn>
                <a:cxn ang="0">
                  <a:pos x="172" y="307"/>
                </a:cxn>
                <a:cxn ang="0">
                  <a:pos x="218" y="261"/>
                </a:cxn>
                <a:cxn ang="0">
                  <a:pos x="254" y="243"/>
                </a:cxn>
                <a:cxn ang="0">
                  <a:pos x="331" y="231"/>
                </a:cxn>
                <a:cxn ang="0">
                  <a:pos x="443" y="172"/>
                </a:cxn>
                <a:cxn ang="0">
                  <a:pos x="491" y="190"/>
                </a:cxn>
                <a:cxn ang="0">
                  <a:pos x="532" y="208"/>
                </a:cxn>
                <a:cxn ang="0">
                  <a:pos x="580" y="290"/>
                </a:cxn>
                <a:cxn ang="0">
                  <a:pos x="632" y="296"/>
                </a:cxn>
                <a:cxn ang="0">
                  <a:pos x="638" y="337"/>
                </a:cxn>
                <a:cxn ang="0">
                  <a:pos x="738" y="373"/>
                </a:cxn>
                <a:cxn ang="0">
                  <a:pos x="803" y="421"/>
                </a:cxn>
                <a:cxn ang="0">
                  <a:pos x="827" y="473"/>
                </a:cxn>
                <a:cxn ang="0">
                  <a:pos x="762" y="603"/>
                </a:cxn>
                <a:cxn ang="0">
                  <a:pos x="816" y="650"/>
                </a:cxn>
                <a:cxn ang="0">
                  <a:pos x="892" y="662"/>
                </a:cxn>
                <a:cxn ang="0">
                  <a:pos x="910" y="662"/>
                </a:cxn>
                <a:cxn ang="0">
                  <a:pos x="999" y="657"/>
                </a:cxn>
                <a:cxn ang="0">
                  <a:pos x="1093" y="692"/>
                </a:cxn>
                <a:cxn ang="0">
                  <a:pos x="1111" y="680"/>
                </a:cxn>
                <a:cxn ang="0">
                  <a:pos x="1064" y="614"/>
                </a:cxn>
                <a:cxn ang="0">
                  <a:pos x="1034" y="603"/>
                </a:cxn>
                <a:cxn ang="0">
                  <a:pos x="1052" y="586"/>
                </a:cxn>
                <a:cxn ang="0">
                  <a:pos x="1029" y="561"/>
                </a:cxn>
                <a:cxn ang="0">
                  <a:pos x="975" y="449"/>
                </a:cxn>
                <a:cxn ang="0">
                  <a:pos x="963" y="385"/>
                </a:cxn>
                <a:cxn ang="0">
                  <a:pos x="975" y="290"/>
                </a:cxn>
                <a:cxn ang="0">
                  <a:pos x="958" y="254"/>
                </a:cxn>
                <a:cxn ang="0">
                  <a:pos x="975" y="225"/>
                </a:cxn>
                <a:cxn ang="0">
                  <a:pos x="1040" y="160"/>
                </a:cxn>
                <a:cxn ang="0">
                  <a:pos x="1064" y="89"/>
                </a:cxn>
                <a:cxn ang="0">
                  <a:pos x="1111" y="112"/>
                </a:cxn>
                <a:cxn ang="0">
                  <a:pos x="1064" y="190"/>
                </a:cxn>
                <a:cxn ang="0">
                  <a:pos x="1029" y="249"/>
                </a:cxn>
                <a:cxn ang="0">
                  <a:pos x="1075" y="296"/>
                </a:cxn>
                <a:cxn ang="0">
                  <a:pos x="1087" y="385"/>
                </a:cxn>
                <a:cxn ang="0">
                  <a:pos x="1052" y="426"/>
                </a:cxn>
                <a:cxn ang="0">
                  <a:pos x="1093" y="456"/>
                </a:cxn>
                <a:cxn ang="0">
                  <a:pos x="1093" y="503"/>
                </a:cxn>
                <a:cxn ang="0">
                  <a:pos x="1111" y="573"/>
                </a:cxn>
                <a:cxn ang="0">
                  <a:pos x="1176" y="603"/>
                </a:cxn>
                <a:cxn ang="0">
                  <a:pos x="1217" y="591"/>
                </a:cxn>
                <a:cxn ang="0">
                  <a:pos x="1222" y="621"/>
                </a:cxn>
                <a:cxn ang="0">
                  <a:pos x="1252" y="680"/>
                </a:cxn>
                <a:cxn ang="0">
                  <a:pos x="1306" y="703"/>
                </a:cxn>
                <a:cxn ang="0">
                  <a:pos x="1336" y="680"/>
                </a:cxn>
                <a:cxn ang="0">
                  <a:pos x="1435" y="627"/>
                </a:cxn>
                <a:cxn ang="0">
                  <a:pos x="1477" y="467"/>
                </a:cxn>
                <a:cxn ang="0">
                  <a:pos x="1265" y="497"/>
                </a:cxn>
              </a:cxnLst>
              <a:rect l="0" t="0" r="r" b="b"/>
              <a:pathLst>
                <a:path w="1477" h="710">
                  <a:moveTo>
                    <a:pt x="1116" y="0"/>
                  </a:moveTo>
                  <a:lnTo>
                    <a:pt x="844" y="48"/>
                  </a:lnTo>
                  <a:lnTo>
                    <a:pt x="0" y="213"/>
                  </a:lnTo>
                  <a:lnTo>
                    <a:pt x="47" y="421"/>
                  </a:lnTo>
                  <a:lnTo>
                    <a:pt x="60" y="396"/>
                  </a:lnTo>
                  <a:lnTo>
                    <a:pt x="77" y="385"/>
                  </a:lnTo>
                  <a:lnTo>
                    <a:pt x="142" y="314"/>
                  </a:lnTo>
                  <a:lnTo>
                    <a:pt x="172" y="307"/>
                  </a:lnTo>
                  <a:lnTo>
                    <a:pt x="195" y="272"/>
                  </a:lnTo>
                  <a:lnTo>
                    <a:pt x="218" y="261"/>
                  </a:lnTo>
                  <a:lnTo>
                    <a:pt x="236" y="219"/>
                  </a:lnTo>
                  <a:lnTo>
                    <a:pt x="254" y="243"/>
                  </a:lnTo>
                  <a:lnTo>
                    <a:pt x="289" y="249"/>
                  </a:lnTo>
                  <a:lnTo>
                    <a:pt x="331" y="231"/>
                  </a:lnTo>
                  <a:lnTo>
                    <a:pt x="337" y="208"/>
                  </a:lnTo>
                  <a:lnTo>
                    <a:pt x="443" y="172"/>
                  </a:lnTo>
                  <a:lnTo>
                    <a:pt x="466" y="183"/>
                  </a:lnTo>
                  <a:lnTo>
                    <a:pt x="491" y="190"/>
                  </a:lnTo>
                  <a:lnTo>
                    <a:pt x="520" y="178"/>
                  </a:lnTo>
                  <a:lnTo>
                    <a:pt x="532" y="208"/>
                  </a:lnTo>
                  <a:lnTo>
                    <a:pt x="544" y="213"/>
                  </a:lnTo>
                  <a:lnTo>
                    <a:pt x="580" y="290"/>
                  </a:lnTo>
                  <a:lnTo>
                    <a:pt x="603" y="284"/>
                  </a:lnTo>
                  <a:lnTo>
                    <a:pt x="632" y="296"/>
                  </a:lnTo>
                  <a:lnTo>
                    <a:pt x="662" y="307"/>
                  </a:lnTo>
                  <a:lnTo>
                    <a:pt x="638" y="337"/>
                  </a:lnTo>
                  <a:lnTo>
                    <a:pt x="674" y="373"/>
                  </a:lnTo>
                  <a:lnTo>
                    <a:pt x="738" y="373"/>
                  </a:lnTo>
                  <a:lnTo>
                    <a:pt x="762" y="403"/>
                  </a:lnTo>
                  <a:lnTo>
                    <a:pt x="803" y="421"/>
                  </a:lnTo>
                  <a:lnTo>
                    <a:pt x="833" y="456"/>
                  </a:lnTo>
                  <a:lnTo>
                    <a:pt x="827" y="473"/>
                  </a:lnTo>
                  <a:lnTo>
                    <a:pt x="786" y="544"/>
                  </a:lnTo>
                  <a:lnTo>
                    <a:pt x="762" y="603"/>
                  </a:lnTo>
                  <a:lnTo>
                    <a:pt x="768" y="650"/>
                  </a:lnTo>
                  <a:lnTo>
                    <a:pt x="816" y="650"/>
                  </a:lnTo>
                  <a:lnTo>
                    <a:pt x="857" y="627"/>
                  </a:lnTo>
                  <a:lnTo>
                    <a:pt x="892" y="662"/>
                  </a:lnTo>
                  <a:lnTo>
                    <a:pt x="910" y="674"/>
                  </a:lnTo>
                  <a:lnTo>
                    <a:pt x="910" y="662"/>
                  </a:lnTo>
                  <a:lnTo>
                    <a:pt x="945" y="657"/>
                  </a:lnTo>
                  <a:lnTo>
                    <a:pt x="999" y="657"/>
                  </a:lnTo>
                  <a:lnTo>
                    <a:pt x="1064" y="680"/>
                  </a:lnTo>
                  <a:lnTo>
                    <a:pt x="1093" y="692"/>
                  </a:lnTo>
                  <a:lnTo>
                    <a:pt x="1111" y="692"/>
                  </a:lnTo>
                  <a:lnTo>
                    <a:pt x="1111" y="680"/>
                  </a:lnTo>
                  <a:lnTo>
                    <a:pt x="1093" y="662"/>
                  </a:lnTo>
                  <a:lnTo>
                    <a:pt x="1064" y="614"/>
                  </a:lnTo>
                  <a:lnTo>
                    <a:pt x="1040" y="609"/>
                  </a:lnTo>
                  <a:lnTo>
                    <a:pt x="1034" y="603"/>
                  </a:lnTo>
                  <a:lnTo>
                    <a:pt x="1040" y="586"/>
                  </a:lnTo>
                  <a:lnTo>
                    <a:pt x="1052" y="586"/>
                  </a:lnTo>
                  <a:lnTo>
                    <a:pt x="1057" y="573"/>
                  </a:lnTo>
                  <a:lnTo>
                    <a:pt x="1029" y="561"/>
                  </a:lnTo>
                  <a:lnTo>
                    <a:pt x="1004" y="520"/>
                  </a:lnTo>
                  <a:lnTo>
                    <a:pt x="975" y="449"/>
                  </a:lnTo>
                  <a:lnTo>
                    <a:pt x="969" y="421"/>
                  </a:lnTo>
                  <a:lnTo>
                    <a:pt x="963" y="385"/>
                  </a:lnTo>
                  <a:lnTo>
                    <a:pt x="975" y="307"/>
                  </a:lnTo>
                  <a:lnTo>
                    <a:pt x="975" y="290"/>
                  </a:lnTo>
                  <a:lnTo>
                    <a:pt x="963" y="279"/>
                  </a:lnTo>
                  <a:lnTo>
                    <a:pt x="958" y="254"/>
                  </a:lnTo>
                  <a:lnTo>
                    <a:pt x="963" y="243"/>
                  </a:lnTo>
                  <a:lnTo>
                    <a:pt x="975" y="225"/>
                  </a:lnTo>
                  <a:lnTo>
                    <a:pt x="981" y="201"/>
                  </a:lnTo>
                  <a:lnTo>
                    <a:pt x="1040" y="160"/>
                  </a:lnTo>
                  <a:lnTo>
                    <a:pt x="1052" y="148"/>
                  </a:lnTo>
                  <a:lnTo>
                    <a:pt x="1064" y="89"/>
                  </a:lnTo>
                  <a:lnTo>
                    <a:pt x="1093" y="95"/>
                  </a:lnTo>
                  <a:lnTo>
                    <a:pt x="1111" y="112"/>
                  </a:lnTo>
                  <a:lnTo>
                    <a:pt x="1082" y="160"/>
                  </a:lnTo>
                  <a:lnTo>
                    <a:pt x="1064" y="190"/>
                  </a:lnTo>
                  <a:lnTo>
                    <a:pt x="1046" y="213"/>
                  </a:lnTo>
                  <a:lnTo>
                    <a:pt x="1029" y="249"/>
                  </a:lnTo>
                  <a:lnTo>
                    <a:pt x="1046" y="290"/>
                  </a:lnTo>
                  <a:lnTo>
                    <a:pt x="1075" y="296"/>
                  </a:lnTo>
                  <a:lnTo>
                    <a:pt x="1093" y="373"/>
                  </a:lnTo>
                  <a:lnTo>
                    <a:pt x="1087" y="385"/>
                  </a:lnTo>
                  <a:lnTo>
                    <a:pt x="1046" y="408"/>
                  </a:lnTo>
                  <a:lnTo>
                    <a:pt x="1052" y="426"/>
                  </a:lnTo>
                  <a:lnTo>
                    <a:pt x="1087" y="438"/>
                  </a:lnTo>
                  <a:lnTo>
                    <a:pt x="1093" y="456"/>
                  </a:lnTo>
                  <a:lnTo>
                    <a:pt x="1087" y="485"/>
                  </a:lnTo>
                  <a:lnTo>
                    <a:pt x="1093" y="503"/>
                  </a:lnTo>
                  <a:lnTo>
                    <a:pt x="1093" y="526"/>
                  </a:lnTo>
                  <a:lnTo>
                    <a:pt x="1111" y="573"/>
                  </a:lnTo>
                  <a:lnTo>
                    <a:pt x="1152" y="603"/>
                  </a:lnTo>
                  <a:lnTo>
                    <a:pt x="1176" y="603"/>
                  </a:lnTo>
                  <a:lnTo>
                    <a:pt x="1194" y="586"/>
                  </a:lnTo>
                  <a:lnTo>
                    <a:pt x="1217" y="591"/>
                  </a:lnTo>
                  <a:lnTo>
                    <a:pt x="1229" y="597"/>
                  </a:lnTo>
                  <a:lnTo>
                    <a:pt x="1222" y="621"/>
                  </a:lnTo>
                  <a:lnTo>
                    <a:pt x="1247" y="662"/>
                  </a:lnTo>
                  <a:lnTo>
                    <a:pt x="1252" y="680"/>
                  </a:lnTo>
                  <a:lnTo>
                    <a:pt x="1265" y="703"/>
                  </a:lnTo>
                  <a:lnTo>
                    <a:pt x="1306" y="703"/>
                  </a:lnTo>
                  <a:lnTo>
                    <a:pt x="1306" y="710"/>
                  </a:lnTo>
                  <a:lnTo>
                    <a:pt x="1336" y="680"/>
                  </a:lnTo>
                  <a:lnTo>
                    <a:pt x="1435" y="644"/>
                  </a:lnTo>
                  <a:lnTo>
                    <a:pt x="1435" y="627"/>
                  </a:lnTo>
                  <a:lnTo>
                    <a:pt x="1448" y="603"/>
                  </a:lnTo>
                  <a:lnTo>
                    <a:pt x="1477" y="467"/>
                  </a:lnTo>
                  <a:lnTo>
                    <a:pt x="1471" y="456"/>
                  </a:lnTo>
                  <a:lnTo>
                    <a:pt x="1265" y="497"/>
                  </a:lnTo>
                  <a:lnTo>
                    <a:pt x="1116" y="0"/>
                  </a:lnTo>
                </a:path>
              </a:pathLst>
            </a:custGeom>
            <a:solidFill>
              <a:srgbClr val="C0504D">
                <a:lumMod val="60000"/>
                <a:lumOff val="40000"/>
              </a:srgbClr>
            </a:solidFill>
            <a:ln w="12700">
              <a:solidFill>
                <a:sysClr val="windowText" lastClr="000000"/>
              </a:solidFill>
              <a:prstDash val="solid"/>
              <a:round/>
              <a:headEnd/>
              <a:tailEnd/>
            </a:ln>
          </p:spPr>
          <p:txBody>
            <a:bodyPr anchor="ctr"/>
            <a:lstStyle/>
            <a:p>
              <a:pPr marL="0" marR="0" lvl="0" indent="0" algn="ctr" defTabSz="54423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Arial" pitchFamily="34" charset="0"/>
              </a:endParaRPr>
            </a:p>
          </p:txBody>
        </p:sp>
        <p:grpSp>
          <p:nvGrpSpPr>
            <p:cNvPr id="55" name="Group 127">
              <a:extLst>
                <a:ext uri="{FF2B5EF4-FFF2-40B4-BE49-F238E27FC236}">
                  <a16:creationId xmlns:a16="http://schemas.microsoft.com/office/drawing/2014/main" id="{20307EC6-10C3-4258-AE9B-895D23FFCBB1}"/>
                </a:ext>
              </a:extLst>
            </p:cNvPr>
            <p:cNvGrpSpPr/>
            <p:nvPr/>
          </p:nvGrpSpPr>
          <p:grpSpPr>
            <a:xfrm>
              <a:off x="2749418" y="5490015"/>
              <a:ext cx="814438" cy="458855"/>
              <a:chOff x="2285999" y="6096000"/>
              <a:chExt cx="1074163" cy="627784"/>
            </a:xfrm>
            <a:solidFill>
              <a:sysClr val="window" lastClr="FFFFFF"/>
            </a:solidFill>
          </p:grpSpPr>
          <p:grpSp>
            <p:nvGrpSpPr>
              <p:cNvPr id="77" name="Group 169">
                <a:extLst>
                  <a:ext uri="{FF2B5EF4-FFF2-40B4-BE49-F238E27FC236}">
                    <a16:creationId xmlns:a16="http://schemas.microsoft.com/office/drawing/2014/main" id="{B2B2611D-D966-4E5B-BDB0-A92C78278F9E}"/>
                  </a:ext>
                </a:extLst>
              </p:cNvPr>
              <p:cNvGrpSpPr/>
              <p:nvPr/>
            </p:nvGrpSpPr>
            <p:grpSpPr>
              <a:xfrm>
                <a:off x="2438400" y="6096000"/>
                <a:ext cx="921762" cy="599777"/>
                <a:chOff x="2731389" y="6406125"/>
                <a:chExt cx="921762" cy="599777"/>
              </a:xfrm>
              <a:grpFill/>
            </p:grpSpPr>
            <p:sp>
              <p:nvSpPr>
                <p:cNvPr id="79" name="Freeform 101">
                  <a:extLst>
                    <a:ext uri="{FF2B5EF4-FFF2-40B4-BE49-F238E27FC236}">
                      <a16:creationId xmlns:a16="http://schemas.microsoft.com/office/drawing/2014/main" id="{6C53E928-4E0C-4D07-83F0-5BBF0A76BF8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51121" y="6765992"/>
                  <a:ext cx="202030" cy="239910"/>
                </a:xfrm>
                <a:custGeom>
                  <a:avLst/>
                  <a:gdLst/>
                  <a:ahLst/>
                  <a:cxnLst>
                    <a:cxn ang="0">
                      <a:pos x="0" y="154"/>
                    </a:cxn>
                    <a:cxn ang="0">
                      <a:pos x="41" y="307"/>
                    </a:cxn>
                    <a:cxn ang="0">
                      <a:pos x="41" y="378"/>
                    </a:cxn>
                    <a:cxn ang="0">
                      <a:pos x="154" y="456"/>
                    </a:cxn>
                    <a:cxn ang="0">
                      <a:pos x="189" y="378"/>
                    </a:cxn>
                    <a:cxn ang="0">
                      <a:pos x="384" y="266"/>
                    </a:cxn>
                    <a:cxn ang="0">
                      <a:pos x="307" y="119"/>
                    </a:cxn>
                    <a:cxn ang="0">
                      <a:pos x="76" y="0"/>
                    </a:cxn>
                    <a:cxn ang="0">
                      <a:pos x="76" y="119"/>
                    </a:cxn>
                    <a:cxn ang="0">
                      <a:pos x="0" y="154"/>
                    </a:cxn>
                  </a:cxnLst>
                  <a:rect l="0" t="0" r="r" b="b"/>
                  <a:pathLst>
                    <a:path w="384" h="456">
                      <a:moveTo>
                        <a:pt x="0" y="154"/>
                      </a:moveTo>
                      <a:lnTo>
                        <a:pt x="41" y="307"/>
                      </a:lnTo>
                      <a:lnTo>
                        <a:pt x="41" y="378"/>
                      </a:lnTo>
                      <a:lnTo>
                        <a:pt x="154" y="456"/>
                      </a:lnTo>
                      <a:lnTo>
                        <a:pt x="189" y="378"/>
                      </a:lnTo>
                      <a:lnTo>
                        <a:pt x="384" y="266"/>
                      </a:lnTo>
                      <a:lnTo>
                        <a:pt x="307" y="119"/>
                      </a:lnTo>
                      <a:lnTo>
                        <a:pt x="76" y="0"/>
                      </a:lnTo>
                      <a:lnTo>
                        <a:pt x="76" y="119"/>
                      </a:lnTo>
                      <a:lnTo>
                        <a:pt x="0" y="154"/>
                      </a:lnTo>
                      <a:close/>
                    </a:path>
                  </a:pathLst>
                </a:custGeom>
                <a:grpFill/>
                <a:ln w="12700">
                  <a:solidFill>
                    <a:sysClr val="windowText" lastClr="000000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marL="0" marR="0" lvl="0" indent="0" algn="ctr" defTabSz="544237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00" b="1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Arial" pitchFamily="34" charset="0"/>
                  </a:endParaRPr>
                </a:p>
              </p:txBody>
            </p:sp>
            <p:sp>
              <p:nvSpPr>
                <p:cNvPr id="80" name="Freeform 102">
                  <a:extLst>
                    <a:ext uri="{FF2B5EF4-FFF2-40B4-BE49-F238E27FC236}">
                      <a16:creationId xmlns:a16="http://schemas.microsoft.com/office/drawing/2014/main" id="{FD166DEF-85DF-4262-A5E2-B34F6851C8F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51120" y="6765985"/>
                  <a:ext cx="202029" cy="239910"/>
                </a:xfrm>
                <a:custGeom>
                  <a:avLst/>
                  <a:gdLst/>
                  <a:ahLst/>
                  <a:cxnLst>
                    <a:cxn ang="0">
                      <a:pos x="0" y="154"/>
                    </a:cxn>
                    <a:cxn ang="0">
                      <a:pos x="41" y="307"/>
                    </a:cxn>
                    <a:cxn ang="0">
                      <a:pos x="41" y="378"/>
                    </a:cxn>
                    <a:cxn ang="0">
                      <a:pos x="154" y="456"/>
                    </a:cxn>
                    <a:cxn ang="0">
                      <a:pos x="189" y="378"/>
                    </a:cxn>
                    <a:cxn ang="0">
                      <a:pos x="384" y="266"/>
                    </a:cxn>
                    <a:cxn ang="0">
                      <a:pos x="307" y="119"/>
                    </a:cxn>
                    <a:cxn ang="0">
                      <a:pos x="76" y="0"/>
                    </a:cxn>
                    <a:cxn ang="0">
                      <a:pos x="76" y="119"/>
                    </a:cxn>
                    <a:cxn ang="0">
                      <a:pos x="0" y="154"/>
                    </a:cxn>
                  </a:cxnLst>
                  <a:rect l="0" t="0" r="r" b="b"/>
                  <a:pathLst>
                    <a:path w="384" h="456">
                      <a:moveTo>
                        <a:pt x="0" y="154"/>
                      </a:moveTo>
                      <a:lnTo>
                        <a:pt x="41" y="307"/>
                      </a:lnTo>
                      <a:lnTo>
                        <a:pt x="41" y="378"/>
                      </a:lnTo>
                      <a:lnTo>
                        <a:pt x="154" y="456"/>
                      </a:lnTo>
                      <a:lnTo>
                        <a:pt x="189" y="378"/>
                      </a:lnTo>
                      <a:lnTo>
                        <a:pt x="384" y="266"/>
                      </a:lnTo>
                      <a:lnTo>
                        <a:pt x="307" y="119"/>
                      </a:lnTo>
                      <a:lnTo>
                        <a:pt x="76" y="0"/>
                      </a:lnTo>
                      <a:lnTo>
                        <a:pt x="76" y="119"/>
                      </a:lnTo>
                      <a:lnTo>
                        <a:pt x="0" y="154"/>
                      </a:lnTo>
                    </a:path>
                  </a:pathLst>
                </a:custGeom>
                <a:solidFill>
                  <a:srgbClr val="C0504D">
                    <a:lumMod val="50000"/>
                  </a:srgbClr>
                </a:solidFill>
                <a:ln w="12700">
                  <a:solidFill>
                    <a:sysClr val="windowText" lastClr="000000"/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marL="0" marR="0" lvl="0" indent="0" algn="ctr" defTabSz="544237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00" b="1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Arial" pitchFamily="34" charset="0"/>
                  </a:endParaRPr>
                </a:p>
              </p:txBody>
            </p:sp>
            <p:sp>
              <p:nvSpPr>
                <p:cNvPr id="81" name="Freeform 103">
                  <a:extLst>
                    <a:ext uri="{FF2B5EF4-FFF2-40B4-BE49-F238E27FC236}">
                      <a16:creationId xmlns:a16="http://schemas.microsoft.com/office/drawing/2014/main" id="{616D07AB-F392-4E4A-9ADD-D69A902221E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50106" y="6627096"/>
                  <a:ext cx="119955" cy="78918"/>
                </a:xfrm>
                <a:custGeom>
                  <a:avLst/>
                  <a:gdLst/>
                  <a:ahLst/>
                  <a:cxnLst>
                    <a:cxn ang="0">
                      <a:pos x="77" y="153"/>
                    </a:cxn>
                    <a:cxn ang="0">
                      <a:pos x="189" y="153"/>
                    </a:cxn>
                    <a:cxn ang="0">
                      <a:pos x="230" y="77"/>
                    </a:cxn>
                    <a:cxn ang="0">
                      <a:pos x="112" y="41"/>
                    </a:cxn>
                    <a:cxn ang="0">
                      <a:pos x="77" y="41"/>
                    </a:cxn>
                    <a:cxn ang="0">
                      <a:pos x="41" y="0"/>
                    </a:cxn>
                    <a:cxn ang="0">
                      <a:pos x="0" y="41"/>
                    </a:cxn>
                    <a:cxn ang="0">
                      <a:pos x="41" y="112"/>
                    </a:cxn>
                    <a:cxn ang="0">
                      <a:pos x="77" y="153"/>
                    </a:cxn>
                  </a:cxnLst>
                  <a:rect l="0" t="0" r="r" b="b"/>
                  <a:pathLst>
                    <a:path w="230" h="153">
                      <a:moveTo>
                        <a:pt x="77" y="153"/>
                      </a:moveTo>
                      <a:lnTo>
                        <a:pt x="189" y="153"/>
                      </a:lnTo>
                      <a:lnTo>
                        <a:pt x="230" y="77"/>
                      </a:lnTo>
                      <a:lnTo>
                        <a:pt x="112" y="41"/>
                      </a:lnTo>
                      <a:lnTo>
                        <a:pt x="77" y="41"/>
                      </a:lnTo>
                      <a:lnTo>
                        <a:pt x="41" y="0"/>
                      </a:lnTo>
                      <a:lnTo>
                        <a:pt x="0" y="41"/>
                      </a:lnTo>
                      <a:lnTo>
                        <a:pt x="41" y="112"/>
                      </a:lnTo>
                      <a:lnTo>
                        <a:pt x="77" y="153"/>
                      </a:lnTo>
                      <a:close/>
                    </a:path>
                  </a:pathLst>
                </a:custGeom>
                <a:grpFill/>
                <a:ln w="12700">
                  <a:solidFill>
                    <a:sysClr val="windowText" lastClr="000000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marL="0" marR="0" lvl="0" indent="0" algn="ctr" defTabSz="544237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00" b="1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Arial" pitchFamily="34" charset="0"/>
                  </a:endParaRPr>
                </a:p>
              </p:txBody>
            </p:sp>
            <p:sp>
              <p:nvSpPr>
                <p:cNvPr id="82" name="Freeform 104">
                  <a:extLst>
                    <a:ext uri="{FF2B5EF4-FFF2-40B4-BE49-F238E27FC236}">
                      <a16:creationId xmlns:a16="http://schemas.microsoft.com/office/drawing/2014/main" id="{BE897860-12B9-47A4-841A-A84CE4FCF1A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50106" y="6627096"/>
                  <a:ext cx="119955" cy="78918"/>
                </a:xfrm>
                <a:custGeom>
                  <a:avLst/>
                  <a:gdLst/>
                  <a:ahLst/>
                  <a:cxnLst>
                    <a:cxn ang="0">
                      <a:pos x="77" y="153"/>
                    </a:cxn>
                    <a:cxn ang="0">
                      <a:pos x="189" y="153"/>
                    </a:cxn>
                    <a:cxn ang="0">
                      <a:pos x="230" y="77"/>
                    </a:cxn>
                    <a:cxn ang="0">
                      <a:pos x="112" y="41"/>
                    </a:cxn>
                    <a:cxn ang="0">
                      <a:pos x="77" y="41"/>
                    </a:cxn>
                    <a:cxn ang="0">
                      <a:pos x="41" y="0"/>
                    </a:cxn>
                    <a:cxn ang="0">
                      <a:pos x="0" y="41"/>
                    </a:cxn>
                    <a:cxn ang="0">
                      <a:pos x="41" y="112"/>
                    </a:cxn>
                    <a:cxn ang="0">
                      <a:pos x="77" y="153"/>
                    </a:cxn>
                  </a:cxnLst>
                  <a:rect l="0" t="0" r="r" b="b"/>
                  <a:pathLst>
                    <a:path w="230" h="153">
                      <a:moveTo>
                        <a:pt x="77" y="153"/>
                      </a:moveTo>
                      <a:lnTo>
                        <a:pt x="189" y="153"/>
                      </a:lnTo>
                      <a:lnTo>
                        <a:pt x="230" y="77"/>
                      </a:lnTo>
                      <a:lnTo>
                        <a:pt x="112" y="41"/>
                      </a:lnTo>
                      <a:lnTo>
                        <a:pt x="77" y="41"/>
                      </a:lnTo>
                      <a:lnTo>
                        <a:pt x="41" y="0"/>
                      </a:lnTo>
                      <a:lnTo>
                        <a:pt x="0" y="41"/>
                      </a:lnTo>
                      <a:lnTo>
                        <a:pt x="41" y="112"/>
                      </a:lnTo>
                      <a:lnTo>
                        <a:pt x="77" y="153"/>
                      </a:lnTo>
                    </a:path>
                  </a:pathLst>
                </a:custGeom>
                <a:solidFill>
                  <a:srgbClr val="C0504D">
                    <a:lumMod val="50000"/>
                  </a:srgbClr>
                </a:solidFill>
                <a:ln w="12700">
                  <a:solidFill>
                    <a:sysClr val="windowText" lastClr="000000"/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marL="0" marR="0" lvl="0" indent="0" algn="ctr" defTabSz="544237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00" b="1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Arial" pitchFamily="34" charset="0"/>
                  </a:endParaRPr>
                </a:p>
              </p:txBody>
            </p:sp>
            <p:sp>
              <p:nvSpPr>
                <p:cNvPr id="83" name="Freeform 105">
                  <a:extLst>
                    <a:ext uri="{FF2B5EF4-FFF2-40B4-BE49-F238E27FC236}">
                      <a16:creationId xmlns:a16="http://schemas.microsoft.com/office/drawing/2014/main" id="{06A54C7E-A0E5-47EC-A6E2-1F958E36F47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28009" y="6706014"/>
                  <a:ext cx="44194" cy="18941"/>
                </a:xfrm>
                <a:custGeom>
                  <a:avLst/>
                  <a:gdLst/>
                  <a:ahLst/>
                  <a:cxnLst>
                    <a:cxn ang="0">
                      <a:pos x="0" y="36"/>
                    </a:cxn>
                    <a:cxn ang="0">
                      <a:pos x="83" y="0"/>
                    </a:cxn>
                    <a:cxn ang="0">
                      <a:pos x="83" y="36"/>
                    </a:cxn>
                    <a:cxn ang="0">
                      <a:pos x="0" y="36"/>
                    </a:cxn>
                  </a:cxnLst>
                  <a:rect l="0" t="0" r="r" b="b"/>
                  <a:pathLst>
                    <a:path w="83" h="36">
                      <a:moveTo>
                        <a:pt x="0" y="36"/>
                      </a:moveTo>
                      <a:lnTo>
                        <a:pt x="83" y="0"/>
                      </a:lnTo>
                      <a:lnTo>
                        <a:pt x="83" y="36"/>
                      </a:lnTo>
                      <a:lnTo>
                        <a:pt x="0" y="36"/>
                      </a:lnTo>
                      <a:close/>
                    </a:path>
                  </a:pathLst>
                </a:custGeom>
                <a:grpFill/>
                <a:ln w="12700">
                  <a:solidFill>
                    <a:sysClr val="windowText" lastClr="000000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marL="0" marR="0" lvl="0" indent="0" algn="ctr" defTabSz="544237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00" b="1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Arial" pitchFamily="34" charset="0"/>
                  </a:endParaRPr>
                </a:p>
              </p:txBody>
            </p:sp>
            <p:sp>
              <p:nvSpPr>
                <p:cNvPr id="84" name="Freeform 106">
                  <a:extLst>
                    <a:ext uri="{FF2B5EF4-FFF2-40B4-BE49-F238E27FC236}">
                      <a16:creationId xmlns:a16="http://schemas.microsoft.com/office/drawing/2014/main" id="{BD201DD1-EB3D-4305-B385-EB58890C96F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28009" y="6706014"/>
                  <a:ext cx="44194" cy="18941"/>
                </a:xfrm>
                <a:custGeom>
                  <a:avLst/>
                  <a:gdLst/>
                  <a:ahLst/>
                  <a:cxnLst>
                    <a:cxn ang="0">
                      <a:pos x="0" y="36"/>
                    </a:cxn>
                    <a:cxn ang="0">
                      <a:pos x="83" y="0"/>
                    </a:cxn>
                    <a:cxn ang="0">
                      <a:pos x="83" y="36"/>
                    </a:cxn>
                    <a:cxn ang="0">
                      <a:pos x="0" y="36"/>
                    </a:cxn>
                  </a:cxnLst>
                  <a:rect l="0" t="0" r="r" b="b"/>
                  <a:pathLst>
                    <a:path w="83" h="36">
                      <a:moveTo>
                        <a:pt x="0" y="36"/>
                      </a:moveTo>
                      <a:lnTo>
                        <a:pt x="83" y="0"/>
                      </a:lnTo>
                      <a:lnTo>
                        <a:pt x="83" y="36"/>
                      </a:lnTo>
                      <a:lnTo>
                        <a:pt x="0" y="36"/>
                      </a:lnTo>
                    </a:path>
                  </a:pathLst>
                </a:custGeom>
                <a:grpFill/>
                <a:ln w="12700">
                  <a:solidFill>
                    <a:sysClr val="windowText" lastClr="000000"/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marL="0" marR="0" lvl="0" indent="0" algn="ctr" defTabSz="544237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00" b="1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Arial" pitchFamily="34" charset="0"/>
                  </a:endParaRPr>
                </a:p>
              </p:txBody>
            </p:sp>
            <p:sp>
              <p:nvSpPr>
                <p:cNvPr id="85" name="Freeform 107">
                  <a:extLst>
                    <a:ext uri="{FF2B5EF4-FFF2-40B4-BE49-F238E27FC236}">
                      <a16:creationId xmlns:a16="http://schemas.microsoft.com/office/drawing/2014/main" id="{294F46B6-8AA8-4C79-A47A-73D7942D2CC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93285" y="6649193"/>
                  <a:ext cx="41037" cy="41037"/>
                </a:xfrm>
                <a:custGeom>
                  <a:avLst/>
                  <a:gdLst/>
                  <a:ahLst/>
                  <a:cxnLst>
                    <a:cxn ang="0">
                      <a:pos x="35" y="0"/>
                    </a:cxn>
                    <a:cxn ang="0">
                      <a:pos x="43" y="1"/>
                    </a:cxn>
                    <a:cxn ang="0">
                      <a:pos x="51" y="3"/>
                    </a:cxn>
                    <a:cxn ang="0">
                      <a:pos x="58" y="6"/>
                    </a:cxn>
                    <a:cxn ang="0">
                      <a:pos x="64" y="11"/>
                    </a:cxn>
                    <a:cxn ang="0">
                      <a:pos x="70" y="16"/>
                    </a:cxn>
                    <a:cxn ang="0">
                      <a:pos x="73" y="22"/>
                    </a:cxn>
                    <a:cxn ang="0">
                      <a:pos x="75" y="29"/>
                    </a:cxn>
                    <a:cxn ang="0">
                      <a:pos x="76" y="35"/>
                    </a:cxn>
                    <a:cxn ang="0">
                      <a:pos x="75" y="42"/>
                    </a:cxn>
                    <a:cxn ang="0">
                      <a:pos x="73" y="50"/>
                    </a:cxn>
                    <a:cxn ang="0">
                      <a:pos x="70" y="56"/>
                    </a:cxn>
                    <a:cxn ang="0">
                      <a:pos x="64" y="63"/>
                    </a:cxn>
                    <a:cxn ang="0">
                      <a:pos x="58" y="68"/>
                    </a:cxn>
                    <a:cxn ang="0">
                      <a:pos x="51" y="73"/>
                    </a:cxn>
                    <a:cxn ang="0">
                      <a:pos x="43" y="76"/>
                    </a:cxn>
                    <a:cxn ang="0">
                      <a:pos x="35" y="76"/>
                    </a:cxn>
                    <a:cxn ang="0">
                      <a:pos x="29" y="76"/>
                    </a:cxn>
                    <a:cxn ang="0">
                      <a:pos x="22" y="73"/>
                    </a:cxn>
                    <a:cxn ang="0">
                      <a:pos x="16" y="68"/>
                    </a:cxn>
                    <a:cxn ang="0">
                      <a:pos x="11" y="63"/>
                    </a:cxn>
                    <a:cxn ang="0">
                      <a:pos x="6" y="56"/>
                    </a:cxn>
                    <a:cxn ang="0">
                      <a:pos x="2" y="50"/>
                    </a:cxn>
                    <a:cxn ang="0">
                      <a:pos x="0" y="42"/>
                    </a:cxn>
                    <a:cxn ang="0">
                      <a:pos x="0" y="35"/>
                    </a:cxn>
                    <a:cxn ang="0">
                      <a:pos x="0" y="29"/>
                    </a:cxn>
                    <a:cxn ang="0">
                      <a:pos x="2" y="22"/>
                    </a:cxn>
                    <a:cxn ang="0">
                      <a:pos x="6" y="16"/>
                    </a:cxn>
                    <a:cxn ang="0">
                      <a:pos x="11" y="11"/>
                    </a:cxn>
                    <a:cxn ang="0">
                      <a:pos x="16" y="6"/>
                    </a:cxn>
                    <a:cxn ang="0">
                      <a:pos x="22" y="3"/>
                    </a:cxn>
                    <a:cxn ang="0">
                      <a:pos x="29" y="1"/>
                    </a:cxn>
                    <a:cxn ang="0">
                      <a:pos x="35" y="0"/>
                    </a:cxn>
                  </a:cxnLst>
                  <a:rect l="0" t="0" r="r" b="b"/>
                  <a:pathLst>
                    <a:path w="76" h="76">
                      <a:moveTo>
                        <a:pt x="35" y="0"/>
                      </a:moveTo>
                      <a:lnTo>
                        <a:pt x="43" y="1"/>
                      </a:lnTo>
                      <a:lnTo>
                        <a:pt x="51" y="3"/>
                      </a:lnTo>
                      <a:lnTo>
                        <a:pt x="58" y="6"/>
                      </a:lnTo>
                      <a:lnTo>
                        <a:pt x="64" y="11"/>
                      </a:lnTo>
                      <a:lnTo>
                        <a:pt x="70" y="16"/>
                      </a:lnTo>
                      <a:lnTo>
                        <a:pt x="73" y="22"/>
                      </a:lnTo>
                      <a:lnTo>
                        <a:pt x="75" y="29"/>
                      </a:lnTo>
                      <a:lnTo>
                        <a:pt x="76" y="35"/>
                      </a:lnTo>
                      <a:lnTo>
                        <a:pt x="75" y="42"/>
                      </a:lnTo>
                      <a:lnTo>
                        <a:pt x="73" y="50"/>
                      </a:lnTo>
                      <a:lnTo>
                        <a:pt x="70" y="56"/>
                      </a:lnTo>
                      <a:lnTo>
                        <a:pt x="64" y="63"/>
                      </a:lnTo>
                      <a:lnTo>
                        <a:pt x="58" y="68"/>
                      </a:lnTo>
                      <a:lnTo>
                        <a:pt x="51" y="73"/>
                      </a:lnTo>
                      <a:lnTo>
                        <a:pt x="43" y="76"/>
                      </a:lnTo>
                      <a:lnTo>
                        <a:pt x="35" y="76"/>
                      </a:lnTo>
                      <a:lnTo>
                        <a:pt x="29" y="76"/>
                      </a:lnTo>
                      <a:lnTo>
                        <a:pt x="22" y="73"/>
                      </a:lnTo>
                      <a:lnTo>
                        <a:pt x="16" y="68"/>
                      </a:lnTo>
                      <a:lnTo>
                        <a:pt x="11" y="63"/>
                      </a:lnTo>
                      <a:lnTo>
                        <a:pt x="6" y="56"/>
                      </a:lnTo>
                      <a:lnTo>
                        <a:pt x="2" y="50"/>
                      </a:lnTo>
                      <a:lnTo>
                        <a:pt x="0" y="42"/>
                      </a:lnTo>
                      <a:lnTo>
                        <a:pt x="0" y="35"/>
                      </a:lnTo>
                      <a:lnTo>
                        <a:pt x="0" y="29"/>
                      </a:lnTo>
                      <a:lnTo>
                        <a:pt x="2" y="22"/>
                      </a:lnTo>
                      <a:lnTo>
                        <a:pt x="6" y="16"/>
                      </a:lnTo>
                      <a:lnTo>
                        <a:pt x="11" y="11"/>
                      </a:lnTo>
                      <a:lnTo>
                        <a:pt x="16" y="6"/>
                      </a:lnTo>
                      <a:lnTo>
                        <a:pt x="22" y="3"/>
                      </a:lnTo>
                      <a:lnTo>
                        <a:pt x="29" y="1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grpFill/>
                <a:ln w="12700">
                  <a:solidFill>
                    <a:sysClr val="windowText" lastClr="000000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marL="0" marR="0" lvl="0" indent="0" algn="ctr" defTabSz="544237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00" b="1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Arial" pitchFamily="34" charset="0"/>
                  </a:endParaRPr>
                </a:p>
              </p:txBody>
            </p:sp>
            <p:sp>
              <p:nvSpPr>
                <p:cNvPr id="86" name="Freeform 108">
                  <a:extLst>
                    <a:ext uri="{FF2B5EF4-FFF2-40B4-BE49-F238E27FC236}">
                      <a16:creationId xmlns:a16="http://schemas.microsoft.com/office/drawing/2014/main" id="{3FA69CE6-846C-4A4C-AFE2-5C5CE5FFC40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93285" y="6649193"/>
                  <a:ext cx="41037" cy="41037"/>
                </a:xfrm>
                <a:custGeom>
                  <a:avLst/>
                  <a:gdLst/>
                  <a:ahLst/>
                  <a:cxnLst>
                    <a:cxn ang="0">
                      <a:pos x="35" y="0"/>
                    </a:cxn>
                    <a:cxn ang="0">
                      <a:pos x="43" y="1"/>
                    </a:cxn>
                    <a:cxn ang="0">
                      <a:pos x="51" y="3"/>
                    </a:cxn>
                    <a:cxn ang="0">
                      <a:pos x="58" y="6"/>
                    </a:cxn>
                    <a:cxn ang="0">
                      <a:pos x="64" y="11"/>
                    </a:cxn>
                    <a:cxn ang="0">
                      <a:pos x="70" y="16"/>
                    </a:cxn>
                    <a:cxn ang="0">
                      <a:pos x="73" y="22"/>
                    </a:cxn>
                    <a:cxn ang="0">
                      <a:pos x="75" y="29"/>
                    </a:cxn>
                    <a:cxn ang="0">
                      <a:pos x="76" y="35"/>
                    </a:cxn>
                    <a:cxn ang="0">
                      <a:pos x="75" y="42"/>
                    </a:cxn>
                    <a:cxn ang="0">
                      <a:pos x="73" y="50"/>
                    </a:cxn>
                    <a:cxn ang="0">
                      <a:pos x="70" y="56"/>
                    </a:cxn>
                    <a:cxn ang="0">
                      <a:pos x="64" y="63"/>
                    </a:cxn>
                    <a:cxn ang="0">
                      <a:pos x="58" y="68"/>
                    </a:cxn>
                    <a:cxn ang="0">
                      <a:pos x="51" y="73"/>
                    </a:cxn>
                    <a:cxn ang="0">
                      <a:pos x="43" y="76"/>
                    </a:cxn>
                    <a:cxn ang="0">
                      <a:pos x="35" y="76"/>
                    </a:cxn>
                    <a:cxn ang="0">
                      <a:pos x="29" y="76"/>
                    </a:cxn>
                    <a:cxn ang="0">
                      <a:pos x="22" y="73"/>
                    </a:cxn>
                    <a:cxn ang="0">
                      <a:pos x="16" y="68"/>
                    </a:cxn>
                    <a:cxn ang="0">
                      <a:pos x="11" y="63"/>
                    </a:cxn>
                    <a:cxn ang="0">
                      <a:pos x="6" y="56"/>
                    </a:cxn>
                    <a:cxn ang="0">
                      <a:pos x="2" y="50"/>
                    </a:cxn>
                    <a:cxn ang="0">
                      <a:pos x="0" y="42"/>
                    </a:cxn>
                    <a:cxn ang="0">
                      <a:pos x="0" y="35"/>
                    </a:cxn>
                    <a:cxn ang="0">
                      <a:pos x="0" y="29"/>
                    </a:cxn>
                    <a:cxn ang="0">
                      <a:pos x="2" y="22"/>
                    </a:cxn>
                    <a:cxn ang="0">
                      <a:pos x="6" y="16"/>
                    </a:cxn>
                    <a:cxn ang="0">
                      <a:pos x="11" y="11"/>
                    </a:cxn>
                    <a:cxn ang="0">
                      <a:pos x="16" y="6"/>
                    </a:cxn>
                    <a:cxn ang="0">
                      <a:pos x="22" y="3"/>
                    </a:cxn>
                    <a:cxn ang="0">
                      <a:pos x="29" y="1"/>
                    </a:cxn>
                    <a:cxn ang="0">
                      <a:pos x="35" y="0"/>
                    </a:cxn>
                  </a:cxnLst>
                  <a:rect l="0" t="0" r="r" b="b"/>
                  <a:pathLst>
                    <a:path w="76" h="76">
                      <a:moveTo>
                        <a:pt x="35" y="0"/>
                      </a:moveTo>
                      <a:lnTo>
                        <a:pt x="43" y="1"/>
                      </a:lnTo>
                      <a:lnTo>
                        <a:pt x="51" y="3"/>
                      </a:lnTo>
                      <a:lnTo>
                        <a:pt x="58" y="6"/>
                      </a:lnTo>
                      <a:lnTo>
                        <a:pt x="64" y="11"/>
                      </a:lnTo>
                      <a:lnTo>
                        <a:pt x="70" y="16"/>
                      </a:lnTo>
                      <a:lnTo>
                        <a:pt x="73" y="22"/>
                      </a:lnTo>
                      <a:lnTo>
                        <a:pt x="75" y="29"/>
                      </a:lnTo>
                      <a:lnTo>
                        <a:pt x="76" y="35"/>
                      </a:lnTo>
                      <a:lnTo>
                        <a:pt x="75" y="42"/>
                      </a:lnTo>
                      <a:lnTo>
                        <a:pt x="73" y="50"/>
                      </a:lnTo>
                      <a:lnTo>
                        <a:pt x="70" y="56"/>
                      </a:lnTo>
                      <a:lnTo>
                        <a:pt x="64" y="63"/>
                      </a:lnTo>
                      <a:lnTo>
                        <a:pt x="58" y="68"/>
                      </a:lnTo>
                      <a:lnTo>
                        <a:pt x="51" y="73"/>
                      </a:lnTo>
                      <a:lnTo>
                        <a:pt x="43" y="76"/>
                      </a:lnTo>
                      <a:lnTo>
                        <a:pt x="35" y="76"/>
                      </a:lnTo>
                      <a:lnTo>
                        <a:pt x="29" y="76"/>
                      </a:lnTo>
                      <a:lnTo>
                        <a:pt x="22" y="73"/>
                      </a:lnTo>
                      <a:lnTo>
                        <a:pt x="16" y="68"/>
                      </a:lnTo>
                      <a:lnTo>
                        <a:pt x="11" y="63"/>
                      </a:lnTo>
                      <a:lnTo>
                        <a:pt x="6" y="56"/>
                      </a:lnTo>
                      <a:lnTo>
                        <a:pt x="2" y="50"/>
                      </a:lnTo>
                      <a:lnTo>
                        <a:pt x="0" y="42"/>
                      </a:lnTo>
                      <a:lnTo>
                        <a:pt x="0" y="35"/>
                      </a:lnTo>
                      <a:lnTo>
                        <a:pt x="0" y="29"/>
                      </a:lnTo>
                      <a:lnTo>
                        <a:pt x="2" y="22"/>
                      </a:lnTo>
                      <a:lnTo>
                        <a:pt x="6" y="16"/>
                      </a:lnTo>
                      <a:lnTo>
                        <a:pt x="11" y="11"/>
                      </a:lnTo>
                      <a:lnTo>
                        <a:pt x="16" y="6"/>
                      </a:lnTo>
                      <a:lnTo>
                        <a:pt x="22" y="3"/>
                      </a:lnTo>
                      <a:lnTo>
                        <a:pt x="29" y="1"/>
                      </a:lnTo>
                      <a:lnTo>
                        <a:pt x="35" y="0"/>
                      </a:lnTo>
                    </a:path>
                  </a:pathLst>
                </a:custGeom>
                <a:solidFill>
                  <a:srgbClr val="632523"/>
                </a:solidFill>
                <a:ln w="12700">
                  <a:solidFill>
                    <a:sysClr val="windowText" lastClr="000000"/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marL="0" marR="0" lvl="0" indent="0" algn="ctr" defTabSz="544237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00" b="1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Arial" pitchFamily="34" charset="0"/>
                  </a:endParaRPr>
                </a:p>
              </p:txBody>
            </p:sp>
            <p:sp>
              <p:nvSpPr>
                <p:cNvPr id="87" name="Freeform 109">
                  <a:extLst>
                    <a:ext uri="{FF2B5EF4-FFF2-40B4-BE49-F238E27FC236}">
                      <a16:creationId xmlns:a16="http://schemas.microsoft.com/office/drawing/2014/main" id="{CAC79EFB-8726-450C-82B3-CD6528F8617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30151" y="6586059"/>
                  <a:ext cx="97859" cy="41037"/>
                </a:xfrm>
                <a:custGeom>
                  <a:avLst/>
                  <a:gdLst/>
                  <a:ahLst/>
                  <a:cxnLst>
                    <a:cxn ang="0">
                      <a:pos x="0" y="77"/>
                    </a:cxn>
                    <a:cxn ang="0">
                      <a:pos x="153" y="77"/>
                    </a:cxn>
                    <a:cxn ang="0">
                      <a:pos x="188" y="0"/>
                    </a:cxn>
                    <a:cxn ang="0">
                      <a:pos x="41" y="0"/>
                    </a:cxn>
                    <a:cxn ang="0">
                      <a:pos x="0" y="77"/>
                    </a:cxn>
                  </a:cxnLst>
                  <a:rect l="0" t="0" r="r" b="b"/>
                  <a:pathLst>
                    <a:path w="188" h="77">
                      <a:moveTo>
                        <a:pt x="0" y="77"/>
                      </a:moveTo>
                      <a:lnTo>
                        <a:pt x="153" y="77"/>
                      </a:lnTo>
                      <a:lnTo>
                        <a:pt x="188" y="0"/>
                      </a:lnTo>
                      <a:lnTo>
                        <a:pt x="41" y="0"/>
                      </a:lnTo>
                      <a:lnTo>
                        <a:pt x="0" y="77"/>
                      </a:lnTo>
                      <a:close/>
                    </a:path>
                  </a:pathLst>
                </a:custGeom>
                <a:grpFill/>
                <a:ln w="12700">
                  <a:solidFill>
                    <a:sysClr val="windowText" lastClr="000000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marL="0" marR="0" lvl="0" indent="0" algn="ctr" defTabSz="544237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00" b="1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Arial" pitchFamily="34" charset="0"/>
                  </a:endParaRPr>
                </a:p>
              </p:txBody>
            </p:sp>
            <p:sp>
              <p:nvSpPr>
                <p:cNvPr id="88" name="Freeform 110">
                  <a:extLst>
                    <a:ext uri="{FF2B5EF4-FFF2-40B4-BE49-F238E27FC236}">
                      <a16:creationId xmlns:a16="http://schemas.microsoft.com/office/drawing/2014/main" id="{ED46DD8C-2161-4761-980C-BF9BB367CB5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30151" y="6586059"/>
                  <a:ext cx="97859" cy="41037"/>
                </a:xfrm>
                <a:custGeom>
                  <a:avLst/>
                  <a:gdLst/>
                  <a:ahLst/>
                  <a:cxnLst>
                    <a:cxn ang="0">
                      <a:pos x="0" y="77"/>
                    </a:cxn>
                    <a:cxn ang="0">
                      <a:pos x="153" y="77"/>
                    </a:cxn>
                    <a:cxn ang="0">
                      <a:pos x="188" y="0"/>
                    </a:cxn>
                    <a:cxn ang="0">
                      <a:pos x="41" y="0"/>
                    </a:cxn>
                    <a:cxn ang="0">
                      <a:pos x="0" y="77"/>
                    </a:cxn>
                  </a:cxnLst>
                  <a:rect l="0" t="0" r="r" b="b"/>
                  <a:pathLst>
                    <a:path w="188" h="77">
                      <a:moveTo>
                        <a:pt x="0" y="77"/>
                      </a:moveTo>
                      <a:lnTo>
                        <a:pt x="153" y="77"/>
                      </a:lnTo>
                      <a:lnTo>
                        <a:pt x="188" y="0"/>
                      </a:lnTo>
                      <a:lnTo>
                        <a:pt x="41" y="0"/>
                      </a:lnTo>
                      <a:lnTo>
                        <a:pt x="0" y="77"/>
                      </a:lnTo>
                    </a:path>
                  </a:pathLst>
                </a:custGeom>
                <a:solidFill>
                  <a:srgbClr val="C0504D">
                    <a:lumMod val="50000"/>
                  </a:srgbClr>
                </a:solidFill>
                <a:ln w="12700">
                  <a:solidFill>
                    <a:sysClr val="windowText" lastClr="000000"/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marL="0" marR="0" lvl="0" indent="0" algn="ctr" defTabSz="544237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00" b="1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Arial" pitchFamily="34" charset="0"/>
                  </a:endParaRPr>
                </a:p>
              </p:txBody>
            </p:sp>
            <p:sp>
              <p:nvSpPr>
                <p:cNvPr id="89" name="Freeform 111">
                  <a:extLst>
                    <a:ext uri="{FF2B5EF4-FFF2-40B4-BE49-F238E27FC236}">
                      <a16:creationId xmlns:a16="http://schemas.microsoft.com/office/drawing/2014/main" id="{F19E5216-CB81-4F60-BA91-DBEF3262ACA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10307" y="6406125"/>
                  <a:ext cx="101015" cy="59978"/>
                </a:xfrm>
                <a:custGeom>
                  <a:avLst/>
                  <a:gdLst/>
                  <a:ahLst/>
                  <a:cxnLst>
                    <a:cxn ang="0">
                      <a:pos x="0" y="77"/>
                    </a:cxn>
                    <a:cxn ang="0">
                      <a:pos x="78" y="119"/>
                    </a:cxn>
                    <a:cxn ang="0">
                      <a:pos x="155" y="119"/>
                    </a:cxn>
                    <a:cxn ang="0">
                      <a:pos x="196" y="41"/>
                    </a:cxn>
                    <a:cxn ang="0">
                      <a:pos x="119" y="0"/>
                    </a:cxn>
                    <a:cxn ang="0">
                      <a:pos x="43" y="41"/>
                    </a:cxn>
                    <a:cxn ang="0">
                      <a:pos x="0" y="77"/>
                    </a:cxn>
                  </a:cxnLst>
                  <a:rect l="0" t="0" r="r" b="b"/>
                  <a:pathLst>
                    <a:path w="196" h="119">
                      <a:moveTo>
                        <a:pt x="0" y="77"/>
                      </a:moveTo>
                      <a:lnTo>
                        <a:pt x="78" y="119"/>
                      </a:lnTo>
                      <a:lnTo>
                        <a:pt x="155" y="119"/>
                      </a:lnTo>
                      <a:lnTo>
                        <a:pt x="196" y="41"/>
                      </a:lnTo>
                      <a:lnTo>
                        <a:pt x="119" y="0"/>
                      </a:lnTo>
                      <a:lnTo>
                        <a:pt x="43" y="41"/>
                      </a:lnTo>
                      <a:lnTo>
                        <a:pt x="0" y="77"/>
                      </a:lnTo>
                      <a:close/>
                    </a:path>
                  </a:pathLst>
                </a:custGeom>
                <a:grpFill/>
                <a:ln w="12700">
                  <a:solidFill>
                    <a:sysClr val="windowText" lastClr="000000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marL="0" marR="0" lvl="0" indent="0" algn="ctr" defTabSz="544237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00" b="1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Arial" pitchFamily="34" charset="0"/>
                  </a:endParaRPr>
                </a:p>
              </p:txBody>
            </p:sp>
            <p:sp>
              <p:nvSpPr>
                <p:cNvPr id="90" name="Freeform 112">
                  <a:extLst>
                    <a:ext uri="{FF2B5EF4-FFF2-40B4-BE49-F238E27FC236}">
                      <a16:creationId xmlns:a16="http://schemas.microsoft.com/office/drawing/2014/main" id="{A2A4C446-3591-439B-8289-3D5CFB01CF3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10307" y="6406125"/>
                  <a:ext cx="101015" cy="59978"/>
                </a:xfrm>
                <a:custGeom>
                  <a:avLst/>
                  <a:gdLst/>
                  <a:ahLst/>
                  <a:cxnLst>
                    <a:cxn ang="0">
                      <a:pos x="0" y="77"/>
                    </a:cxn>
                    <a:cxn ang="0">
                      <a:pos x="78" y="119"/>
                    </a:cxn>
                    <a:cxn ang="0">
                      <a:pos x="155" y="119"/>
                    </a:cxn>
                    <a:cxn ang="0">
                      <a:pos x="196" y="41"/>
                    </a:cxn>
                    <a:cxn ang="0">
                      <a:pos x="119" y="0"/>
                    </a:cxn>
                    <a:cxn ang="0">
                      <a:pos x="43" y="41"/>
                    </a:cxn>
                    <a:cxn ang="0">
                      <a:pos x="0" y="77"/>
                    </a:cxn>
                  </a:cxnLst>
                  <a:rect l="0" t="0" r="r" b="b"/>
                  <a:pathLst>
                    <a:path w="196" h="119">
                      <a:moveTo>
                        <a:pt x="0" y="77"/>
                      </a:moveTo>
                      <a:lnTo>
                        <a:pt x="78" y="119"/>
                      </a:lnTo>
                      <a:lnTo>
                        <a:pt x="155" y="119"/>
                      </a:lnTo>
                      <a:lnTo>
                        <a:pt x="196" y="41"/>
                      </a:lnTo>
                      <a:lnTo>
                        <a:pt x="119" y="0"/>
                      </a:lnTo>
                      <a:lnTo>
                        <a:pt x="43" y="41"/>
                      </a:lnTo>
                      <a:lnTo>
                        <a:pt x="0" y="77"/>
                      </a:lnTo>
                    </a:path>
                  </a:pathLst>
                </a:custGeom>
                <a:solidFill>
                  <a:srgbClr val="C0504D">
                    <a:lumMod val="50000"/>
                  </a:srgbClr>
                </a:solidFill>
                <a:ln w="12700">
                  <a:solidFill>
                    <a:sysClr val="windowText" lastClr="000000"/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marL="0" marR="0" lvl="0" indent="0" algn="ctr" defTabSz="544237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00" b="1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Arial" pitchFamily="34" charset="0"/>
                  </a:endParaRPr>
                </a:p>
              </p:txBody>
            </p:sp>
            <p:sp>
              <p:nvSpPr>
                <p:cNvPr id="91" name="Freeform 113">
                  <a:extLst>
                    <a:ext uri="{FF2B5EF4-FFF2-40B4-BE49-F238E27FC236}">
                      <a16:creationId xmlns:a16="http://schemas.microsoft.com/office/drawing/2014/main" id="{7AF575FF-FDC4-447D-A49E-5343ECD04CF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31389" y="6406125"/>
                  <a:ext cx="37881" cy="59978"/>
                </a:xfrm>
                <a:custGeom>
                  <a:avLst/>
                  <a:gdLst/>
                  <a:ahLst/>
                  <a:cxnLst>
                    <a:cxn ang="0">
                      <a:pos x="0" y="119"/>
                    </a:cxn>
                    <a:cxn ang="0">
                      <a:pos x="71" y="41"/>
                    </a:cxn>
                    <a:cxn ang="0">
                      <a:pos x="71" y="0"/>
                    </a:cxn>
                    <a:cxn ang="0">
                      <a:pos x="0" y="77"/>
                    </a:cxn>
                    <a:cxn ang="0">
                      <a:pos x="0" y="119"/>
                    </a:cxn>
                  </a:cxnLst>
                  <a:rect l="0" t="0" r="r" b="b"/>
                  <a:pathLst>
                    <a:path w="71" h="119">
                      <a:moveTo>
                        <a:pt x="0" y="119"/>
                      </a:moveTo>
                      <a:lnTo>
                        <a:pt x="71" y="41"/>
                      </a:lnTo>
                      <a:lnTo>
                        <a:pt x="71" y="0"/>
                      </a:lnTo>
                      <a:lnTo>
                        <a:pt x="0" y="77"/>
                      </a:lnTo>
                      <a:lnTo>
                        <a:pt x="0" y="119"/>
                      </a:lnTo>
                      <a:close/>
                    </a:path>
                  </a:pathLst>
                </a:custGeom>
                <a:grpFill/>
                <a:ln w="12700">
                  <a:solidFill>
                    <a:sysClr val="windowText" lastClr="000000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marL="0" marR="0" lvl="0" indent="0" algn="ctr" defTabSz="544237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00" b="1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Arial" pitchFamily="34" charset="0"/>
                  </a:endParaRPr>
                </a:p>
              </p:txBody>
            </p:sp>
            <p:sp>
              <p:nvSpPr>
                <p:cNvPr id="92" name="Freeform 114">
                  <a:extLst>
                    <a:ext uri="{FF2B5EF4-FFF2-40B4-BE49-F238E27FC236}">
                      <a16:creationId xmlns:a16="http://schemas.microsoft.com/office/drawing/2014/main" id="{5745E625-C386-424C-ADD7-1A47AEDF722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31389" y="6406125"/>
                  <a:ext cx="37881" cy="59978"/>
                </a:xfrm>
                <a:custGeom>
                  <a:avLst/>
                  <a:gdLst/>
                  <a:ahLst/>
                  <a:cxnLst>
                    <a:cxn ang="0">
                      <a:pos x="0" y="119"/>
                    </a:cxn>
                    <a:cxn ang="0">
                      <a:pos x="71" y="41"/>
                    </a:cxn>
                    <a:cxn ang="0">
                      <a:pos x="71" y="0"/>
                    </a:cxn>
                    <a:cxn ang="0">
                      <a:pos x="0" y="77"/>
                    </a:cxn>
                    <a:cxn ang="0">
                      <a:pos x="0" y="119"/>
                    </a:cxn>
                  </a:cxnLst>
                  <a:rect l="0" t="0" r="r" b="b"/>
                  <a:pathLst>
                    <a:path w="71" h="119">
                      <a:moveTo>
                        <a:pt x="0" y="119"/>
                      </a:moveTo>
                      <a:lnTo>
                        <a:pt x="71" y="41"/>
                      </a:lnTo>
                      <a:lnTo>
                        <a:pt x="71" y="0"/>
                      </a:lnTo>
                      <a:lnTo>
                        <a:pt x="0" y="77"/>
                      </a:lnTo>
                      <a:lnTo>
                        <a:pt x="0" y="119"/>
                      </a:lnTo>
                    </a:path>
                  </a:pathLst>
                </a:custGeom>
                <a:grpFill/>
                <a:ln w="12700">
                  <a:solidFill>
                    <a:sysClr val="windowText" lastClr="000000"/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marL="0" marR="0" lvl="0" indent="0" algn="ctr" defTabSz="544237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00" b="1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Arial" pitchFamily="34" charset="0"/>
                  </a:endParaRPr>
                </a:p>
              </p:txBody>
            </p:sp>
            <p:sp>
              <p:nvSpPr>
                <p:cNvPr id="93" name="Freeform 115">
                  <a:extLst>
                    <a:ext uri="{FF2B5EF4-FFF2-40B4-BE49-F238E27FC236}">
                      <a16:creationId xmlns:a16="http://schemas.microsoft.com/office/drawing/2014/main" id="{DED59956-F92C-4563-A709-D638D5F2A05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072315" y="6503984"/>
                  <a:ext cx="97859" cy="82075"/>
                </a:xfrm>
                <a:custGeom>
                  <a:avLst/>
                  <a:gdLst/>
                  <a:ahLst/>
                  <a:cxnLst>
                    <a:cxn ang="0">
                      <a:pos x="77" y="153"/>
                    </a:cxn>
                    <a:cxn ang="0">
                      <a:pos x="190" y="153"/>
                    </a:cxn>
                    <a:cxn ang="0">
                      <a:pos x="190" y="82"/>
                    </a:cxn>
                    <a:cxn ang="0">
                      <a:pos x="112" y="0"/>
                    </a:cxn>
                    <a:cxn ang="0">
                      <a:pos x="0" y="41"/>
                    </a:cxn>
                    <a:cxn ang="0">
                      <a:pos x="77" y="153"/>
                    </a:cxn>
                  </a:cxnLst>
                  <a:rect l="0" t="0" r="r" b="b"/>
                  <a:pathLst>
                    <a:path w="190" h="153">
                      <a:moveTo>
                        <a:pt x="77" y="153"/>
                      </a:moveTo>
                      <a:lnTo>
                        <a:pt x="190" y="153"/>
                      </a:lnTo>
                      <a:lnTo>
                        <a:pt x="190" y="82"/>
                      </a:lnTo>
                      <a:lnTo>
                        <a:pt x="112" y="0"/>
                      </a:lnTo>
                      <a:lnTo>
                        <a:pt x="0" y="41"/>
                      </a:lnTo>
                      <a:lnTo>
                        <a:pt x="77" y="153"/>
                      </a:lnTo>
                      <a:close/>
                    </a:path>
                  </a:pathLst>
                </a:custGeom>
                <a:grpFill/>
                <a:ln w="12700">
                  <a:solidFill>
                    <a:sysClr val="windowText" lastClr="000000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marL="0" marR="0" lvl="0" indent="0" algn="ctr" defTabSz="544237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00" b="1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Arial" pitchFamily="34" charset="0"/>
                  </a:endParaRPr>
                </a:p>
              </p:txBody>
            </p:sp>
            <p:sp>
              <p:nvSpPr>
                <p:cNvPr id="94" name="Freeform 116">
                  <a:extLst>
                    <a:ext uri="{FF2B5EF4-FFF2-40B4-BE49-F238E27FC236}">
                      <a16:creationId xmlns:a16="http://schemas.microsoft.com/office/drawing/2014/main" id="{D8EC1460-39B8-4EE8-A3F6-422E559ABD2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072315" y="6503984"/>
                  <a:ext cx="97859" cy="82075"/>
                </a:xfrm>
                <a:custGeom>
                  <a:avLst/>
                  <a:gdLst/>
                  <a:ahLst/>
                  <a:cxnLst>
                    <a:cxn ang="0">
                      <a:pos x="77" y="153"/>
                    </a:cxn>
                    <a:cxn ang="0">
                      <a:pos x="190" y="153"/>
                    </a:cxn>
                    <a:cxn ang="0">
                      <a:pos x="190" y="82"/>
                    </a:cxn>
                    <a:cxn ang="0">
                      <a:pos x="112" y="0"/>
                    </a:cxn>
                    <a:cxn ang="0">
                      <a:pos x="0" y="41"/>
                    </a:cxn>
                    <a:cxn ang="0">
                      <a:pos x="77" y="153"/>
                    </a:cxn>
                  </a:cxnLst>
                  <a:rect l="0" t="0" r="r" b="b"/>
                  <a:pathLst>
                    <a:path w="190" h="153">
                      <a:moveTo>
                        <a:pt x="77" y="153"/>
                      </a:moveTo>
                      <a:lnTo>
                        <a:pt x="190" y="153"/>
                      </a:lnTo>
                      <a:lnTo>
                        <a:pt x="190" y="82"/>
                      </a:lnTo>
                      <a:lnTo>
                        <a:pt x="112" y="0"/>
                      </a:lnTo>
                      <a:lnTo>
                        <a:pt x="0" y="41"/>
                      </a:lnTo>
                      <a:lnTo>
                        <a:pt x="77" y="153"/>
                      </a:lnTo>
                    </a:path>
                  </a:pathLst>
                </a:custGeom>
                <a:solidFill>
                  <a:srgbClr val="632523"/>
                </a:solidFill>
                <a:ln w="12700">
                  <a:solidFill>
                    <a:sysClr val="windowText" lastClr="000000"/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marL="0" marR="0" lvl="0" indent="0" algn="ctr" defTabSz="544237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00" b="1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Arial" pitchFamily="34" charset="0"/>
                  </a:endParaRPr>
                </a:p>
              </p:txBody>
            </p:sp>
          </p:grpSp>
          <p:sp>
            <p:nvSpPr>
              <p:cNvPr id="78" name="Rounded Rectangle 182">
                <a:extLst>
                  <a:ext uri="{FF2B5EF4-FFF2-40B4-BE49-F238E27FC236}">
                    <a16:creationId xmlns:a16="http://schemas.microsoft.com/office/drawing/2014/main" id="{993F4840-289B-4FDA-85F0-C7E4F0273FF6}"/>
                  </a:ext>
                </a:extLst>
              </p:cNvPr>
              <p:cNvSpPr/>
              <p:nvPr/>
            </p:nvSpPr>
            <p:spPr>
              <a:xfrm>
                <a:off x="2285999" y="6248389"/>
                <a:ext cx="525517" cy="475395"/>
              </a:xfrm>
              <a:prstGeom prst="roundRect">
                <a:avLst/>
              </a:prstGeom>
              <a:solidFill>
                <a:srgbClr val="C0504D">
                  <a:lumMod val="50000"/>
                </a:srgbClr>
              </a:solidFill>
              <a:ln w="127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lIns="0" tIns="0" rIns="0" bIns="0" anchor="ctr"/>
              <a:lstStyle/>
              <a:p>
                <a:pPr marL="0" marR="0" lvl="0" indent="0" algn="ctr" defTabSz="54423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1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Arial" pitchFamily="34" charset="0"/>
                  </a:rPr>
                  <a:t>HI</a:t>
                </a:r>
                <a:br>
                  <a:rPr kumimoji="0" lang="en-US" sz="1100" b="1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Arial" pitchFamily="34" charset="0"/>
                  </a:rPr>
                </a:br>
                <a:r>
                  <a:rPr kumimoji="0" lang="en-US" sz="1100" b="1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Arial" pitchFamily="34" charset="0"/>
                  </a:rPr>
                  <a:t>-0.6%</a:t>
                </a:r>
              </a:p>
            </p:txBody>
          </p:sp>
        </p:grpSp>
        <p:sp>
          <p:nvSpPr>
            <p:cNvPr id="56" name="Freeform 73">
              <a:extLst>
                <a:ext uri="{FF2B5EF4-FFF2-40B4-BE49-F238E27FC236}">
                  <a16:creationId xmlns:a16="http://schemas.microsoft.com/office/drawing/2014/main" id="{22492AE9-6643-45EB-B3B8-BAECA8624429}"/>
                </a:ext>
              </a:extLst>
            </p:cNvPr>
            <p:cNvSpPr>
              <a:spLocks/>
            </p:cNvSpPr>
            <p:nvPr/>
          </p:nvSpPr>
          <p:spPr bwMode="auto">
            <a:xfrm>
              <a:off x="6165386" y="4373783"/>
              <a:ext cx="658399" cy="473411"/>
            </a:xfrm>
            <a:custGeom>
              <a:avLst/>
              <a:gdLst/>
              <a:ahLst/>
              <a:cxnLst>
                <a:cxn ang="0">
                  <a:pos x="976" y="1234"/>
                </a:cxn>
                <a:cxn ang="0">
                  <a:pos x="910" y="1217"/>
                </a:cxn>
                <a:cxn ang="0">
                  <a:pos x="880" y="1117"/>
                </a:cxn>
                <a:cxn ang="0">
                  <a:pos x="792" y="1039"/>
                </a:cxn>
                <a:cxn ang="0">
                  <a:pos x="733" y="922"/>
                </a:cxn>
                <a:cxn ang="0">
                  <a:pos x="685" y="863"/>
                </a:cxn>
                <a:cxn ang="0">
                  <a:pos x="591" y="792"/>
                </a:cxn>
                <a:cxn ang="0">
                  <a:pos x="556" y="744"/>
                </a:cxn>
                <a:cxn ang="0">
                  <a:pos x="520" y="691"/>
                </a:cxn>
                <a:cxn ang="0">
                  <a:pos x="360" y="579"/>
                </a:cxn>
                <a:cxn ang="0">
                  <a:pos x="302" y="532"/>
                </a:cxn>
                <a:cxn ang="0">
                  <a:pos x="231" y="425"/>
                </a:cxn>
                <a:cxn ang="0">
                  <a:pos x="183" y="372"/>
                </a:cxn>
                <a:cxn ang="0">
                  <a:pos x="25" y="313"/>
                </a:cxn>
                <a:cxn ang="0">
                  <a:pos x="30" y="225"/>
                </a:cxn>
                <a:cxn ang="0">
                  <a:pos x="71" y="184"/>
                </a:cxn>
                <a:cxn ang="0">
                  <a:pos x="66" y="166"/>
                </a:cxn>
                <a:cxn ang="0">
                  <a:pos x="195" y="118"/>
                </a:cxn>
                <a:cxn ang="0">
                  <a:pos x="284" y="59"/>
                </a:cxn>
                <a:cxn ang="0">
                  <a:pos x="302" y="47"/>
                </a:cxn>
                <a:cxn ang="0">
                  <a:pos x="733" y="6"/>
                </a:cxn>
                <a:cxn ang="0">
                  <a:pos x="738" y="35"/>
                </a:cxn>
                <a:cxn ang="0">
                  <a:pos x="839" y="70"/>
                </a:cxn>
                <a:cxn ang="0">
                  <a:pos x="1212" y="77"/>
                </a:cxn>
                <a:cxn ang="0">
                  <a:pos x="1631" y="379"/>
                </a:cxn>
                <a:cxn ang="0">
                  <a:pos x="1565" y="443"/>
                </a:cxn>
                <a:cxn ang="0">
                  <a:pos x="1496" y="555"/>
                </a:cxn>
                <a:cxn ang="0">
                  <a:pos x="1483" y="644"/>
                </a:cxn>
                <a:cxn ang="0">
                  <a:pos x="1471" y="697"/>
                </a:cxn>
                <a:cxn ang="0">
                  <a:pos x="1436" y="721"/>
                </a:cxn>
                <a:cxn ang="0">
                  <a:pos x="1395" y="762"/>
                </a:cxn>
                <a:cxn ang="0">
                  <a:pos x="1354" y="828"/>
                </a:cxn>
                <a:cxn ang="0">
                  <a:pos x="1271" y="910"/>
                </a:cxn>
                <a:cxn ang="0">
                  <a:pos x="1205" y="963"/>
                </a:cxn>
                <a:cxn ang="0">
                  <a:pos x="1159" y="1004"/>
                </a:cxn>
                <a:cxn ang="0">
                  <a:pos x="1105" y="1028"/>
                </a:cxn>
                <a:cxn ang="0">
                  <a:pos x="1099" y="1057"/>
                </a:cxn>
                <a:cxn ang="0">
                  <a:pos x="1081" y="1092"/>
                </a:cxn>
                <a:cxn ang="0">
                  <a:pos x="1029" y="1117"/>
                </a:cxn>
                <a:cxn ang="0">
                  <a:pos x="1022" y="1128"/>
                </a:cxn>
                <a:cxn ang="0">
                  <a:pos x="1034" y="1146"/>
                </a:cxn>
                <a:cxn ang="0">
                  <a:pos x="1040" y="1163"/>
                </a:cxn>
                <a:cxn ang="0">
                  <a:pos x="999" y="1206"/>
                </a:cxn>
                <a:cxn ang="0">
                  <a:pos x="987" y="1234"/>
                </a:cxn>
              </a:cxnLst>
              <a:rect l="0" t="0" r="r" b="b"/>
              <a:pathLst>
                <a:path w="1649" h="1234">
                  <a:moveTo>
                    <a:pt x="987" y="1234"/>
                  </a:moveTo>
                  <a:lnTo>
                    <a:pt x="976" y="1234"/>
                  </a:lnTo>
                  <a:lnTo>
                    <a:pt x="928" y="1229"/>
                  </a:lnTo>
                  <a:lnTo>
                    <a:pt x="910" y="1217"/>
                  </a:lnTo>
                  <a:lnTo>
                    <a:pt x="905" y="1199"/>
                  </a:lnTo>
                  <a:lnTo>
                    <a:pt x="880" y="1117"/>
                  </a:lnTo>
                  <a:lnTo>
                    <a:pt x="839" y="1064"/>
                  </a:lnTo>
                  <a:lnTo>
                    <a:pt x="792" y="1039"/>
                  </a:lnTo>
                  <a:lnTo>
                    <a:pt x="763" y="957"/>
                  </a:lnTo>
                  <a:lnTo>
                    <a:pt x="733" y="922"/>
                  </a:lnTo>
                  <a:lnTo>
                    <a:pt x="715" y="874"/>
                  </a:lnTo>
                  <a:lnTo>
                    <a:pt x="685" y="863"/>
                  </a:lnTo>
                  <a:lnTo>
                    <a:pt x="632" y="839"/>
                  </a:lnTo>
                  <a:lnTo>
                    <a:pt x="591" y="792"/>
                  </a:lnTo>
                  <a:lnTo>
                    <a:pt x="556" y="768"/>
                  </a:lnTo>
                  <a:lnTo>
                    <a:pt x="556" y="744"/>
                  </a:lnTo>
                  <a:lnTo>
                    <a:pt x="538" y="709"/>
                  </a:lnTo>
                  <a:lnTo>
                    <a:pt x="520" y="691"/>
                  </a:lnTo>
                  <a:lnTo>
                    <a:pt x="467" y="673"/>
                  </a:lnTo>
                  <a:lnTo>
                    <a:pt x="360" y="579"/>
                  </a:lnTo>
                  <a:lnTo>
                    <a:pt x="314" y="562"/>
                  </a:lnTo>
                  <a:lnTo>
                    <a:pt x="302" y="532"/>
                  </a:lnTo>
                  <a:lnTo>
                    <a:pt x="261" y="491"/>
                  </a:lnTo>
                  <a:lnTo>
                    <a:pt x="231" y="425"/>
                  </a:lnTo>
                  <a:lnTo>
                    <a:pt x="195" y="390"/>
                  </a:lnTo>
                  <a:lnTo>
                    <a:pt x="183" y="372"/>
                  </a:lnTo>
                  <a:lnTo>
                    <a:pt x="119" y="361"/>
                  </a:lnTo>
                  <a:lnTo>
                    <a:pt x="25" y="313"/>
                  </a:lnTo>
                  <a:lnTo>
                    <a:pt x="0" y="290"/>
                  </a:lnTo>
                  <a:lnTo>
                    <a:pt x="30" y="225"/>
                  </a:lnTo>
                  <a:lnTo>
                    <a:pt x="53" y="207"/>
                  </a:lnTo>
                  <a:lnTo>
                    <a:pt x="71" y="184"/>
                  </a:lnTo>
                  <a:lnTo>
                    <a:pt x="71" y="171"/>
                  </a:lnTo>
                  <a:lnTo>
                    <a:pt x="66" y="166"/>
                  </a:lnTo>
                  <a:lnTo>
                    <a:pt x="165" y="118"/>
                  </a:lnTo>
                  <a:lnTo>
                    <a:pt x="195" y="118"/>
                  </a:lnTo>
                  <a:lnTo>
                    <a:pt x="195" y="100"/>
                  </a:lnTo>
                  <a:lnTo>
                    <a:pt x="284" y="59"/>
                  </a:lnTo>
                  <a:lnTo>
                    <a:pt x="290" y="42"/>
                  </a:lnTo>
                  <a:lnTo>
                    <a:pt x="302" y="47"/>
                  </a:lnTo>
                  <a:lnTo>
                    <a:pt x="733" y="0"/>
                  </a:lnTo>
                  <a:lnTo>
                    <a:pt x="733" y="6"/>
                  </a:lnTo>
                  <a:lnTo>
                    <a:pt x="727" y="24"/>
                  </a:lnTo>
                  <a:lnTo>
                    <a:pt x="738" y="35"/>
                  </a:lnTo>
                  <a:lnTo>
                    <a:pt x="774" y="17"/>
                  </a:lnTo>
                  <a:lnTo>
                    <a:pt x="839" y="70"/>
                  </a:lnTo>
                  <a:lnTo>
                    <a:pt x="845" y="124"/>
                  </a:lnTo>
                  <a:lnTo>
                    <a:pt x="1212" y="77"/>
                  </a:lnTo>
                  <a:lnTo>
                    <a:pt x="1649" y="366"/>
                  </a:lnTo>
                  <a:lnTo>
                    <a:pt x="1631" y="379"/>
                  </a:lnTo>
                  <a:lnTo>
                    <a:pt x="1595" y="402"/>
                  </a:lnTo>
                  <a:lnTo>
                    <a:pt x="1565" y="443"/>
                  </a:lnTo>
                  <a:lnTo>
                    <a:pt x="1513" y="526"/>
                  </a:lnTo>
                  <a:lnTo>
                    <a:pt x="1496" y="555"/>
                  </a:lnTo>
                  <a:lnTo>
                    <a:pt x="1478" y="603"/>
                  </a:lnTo>
                  <a:lnTo>
                    <a:pt x="1483" y="644"/>
                  </a:lnTo>
                  <a:lnTo>
                    <a:pt x="1483" y="686"/>
                  </a:lnTo>
                  <a:lnTo>
                    <a:pt x="1471" y="697"/>
                  </a:lnTo>
                  <a:lnTo>
                    <a:pt x="1460" y="714"/>
                  </a:lnTo>
                  <a:lnTo>
                    <a:pt x="1436" y="721"/>
                  </a:lnTo>
                  <a:lnTo>
                    <a:pt x="1418" y="739"/>
                  </a:lnTo>
                  <a:lnTo>
                    <a:pt x="1395" y="762"/>
                  </a:lnTo>
                  <a:lnTo>
                    <a:pt x="1371" y="798"/>
                  </a:lnTo>
                  <a:lnTo>
                    <a:pt x="1354" y="828"/>
                  </a:lnTo>
                  <a:lnTo>
                    <a:pt x="1300" y="863"/>
                  </a:lnTo>
                  <a:lnTo>
                    <a:pt x="1271" y="910"/>
                  </a:lnTo>
                  <a:lnTo>
                    <a:pt x="1241" y="939"/>
                  </a:lnTo>
                  <a:lnTo>
                    <a:pt x="1205" y="963"/>
                  </a:lnTo>
                  <a:lnTo>
                    <a:pt x="1182" y="986"/>
                  </a:lnTo>
                  <a:lnTo>
                    <a:pt x="1159" y="1004"/>
                  </a:lnTo>
                  <a:lnTo>
                    <a:pt x="1129" y="1022"/>
                  </a:lnTo>
                  <a:lnTo>
                    <a:pt x="1105" y="1028"/>
                  </a:lnTo>
                  <a:lnTo>
                    <a:pt x="1099" y="1046"/>
                  </a:lnTo>
                  <a:lnTo>
                    <a:pt x="1099" y="1057"/>
                  </a:lnTo>
                  <a:lnTo>
                    <a:pt x="1093" y="1064"/>
                  </a:lnTo>
                  <a:lnTo>
                    <a:pt x="1081" y="1092"/>
                  </a:lnTo>
                  <a:lnTo>
                    <a:pt x="1052" y="1117"/>
                  </a:lnTo>
                  <a:lnTo>
                    <a:pt x="1029" y="1117"/>
                  </a:lnTo>
                  <a:lnTo>
                    <a:pt x="1022" y="1122"/>
                  </a:lnTo>
                  <a:lnTo>
                    <a:pt x="1022" y="1128"/>
                  </a:lnTo>
                  <a:lnTo>
                    <a:pt x="1029" y="1140"/>
                  </a:lnTo>
                  <a:lnTo>
                    <a:pt x="1034" y="1146"/>
                  </a:lnTo>
                  <a:lnTo>
                    <a:pt x="1047" y="1146"/>
                  </a:lnTo>
                  <a:lnTo>
                    <a:pt x="1040" y="1163"/>
                  </a:lnTo>
                  <a:lnTo>
                    <a:pt x="1029" y="1176"/>
                  </a:lnTo>
                  <a:lnTo>
                    <a:pt x="999" y="1206"/>
                  </a:lnTo>
                  <a:lnTo>
                    <a:pt x="987" y="1223"/>
                  </a:lnTo>
                  <a:lnTo>
                    <a:pt x="987" y="1234"/>
                  </a:lnTo>
                  <a:close/>
                </a:path>
              </a:pathLst>
            </a:custGeom>
            <a:solidFill>
              <a:srgbClr val="9BBB59">
                <a:lumMod val="60000"/>
                <a:lumOff val="40000"/>
              </a:srgbClr>
            </a:solidFill>
            <a:ln w="12700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 anchor="ctr"/>
            <a:lstStyle/>
            <a:p>
              <a:pPr marL="0" marR="0" lvl="0" indent="0" algn="ctr" defTabSz="54423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Arial" pitchFamily="34" charset="0"/>
                </a:rPr>
                <a:t>   1.2%</a:t>
              </a:r>
            </a:p>
          </p:txBody>
        </p:sp>
        <p:sp>
          <p:nvSpPr>
            <p:cNvPr id="57" name="Rounded Rectangle 174">
              <a:extLst>
                <a:ext uri="{FF2B5EF4-FFF2-40B4-BE49-F238E27FC236}">
                  <a16:creationId xmlns:a16="http://schemas.microsoft.com/office/drawing/2014/main" id="{ADEF6490-1B7F-41F5-A55A-04661EBB03E5}"/>
                </a:ext>
              </a:extLst>
            </p:cNvPr>
            <p:cNvSpPr/>
            <p:nvPr/>
          </p:nvSpPr>
          <p:spPr>
            <a:xfrm>
              <a:off x="7848600" y="2715677"/>
              <a:ext cx="411480" cy="377946"/>
            </a:xfrm>
            <a:prstGeom prst="roundRect">
              <a:avLst/>
            </a:prstGeom>
            <a:solidFill>
              <a:srgbClr val="632523"/>
            </a:solidFill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wrap="square" lIns="0" tIns="0" rIns="0" bIns="0" anchor="ctr">
              <a:spAutoFit/>
            </a:bodyPr>
            <a:lstStyle/>
            <a:p>
              <a:pPr marL="0" marR="0" lvl="0" indent="0" algn="ctr" defTabSz="54423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/>
                  <a:ea typeface="+mn-ea"/>
                  <a:cs typeface="Arial" pitchFamily="34" charset="0"/>
                </a:rPr>
                <a:t>VT</a:t>
              </a:r>
            </a:p>
            <a:p>
              <a:pPr marL="0" marR="0" lvl="0" indent="0" algn="ctr" defTabSz="54423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/>
                  <a:ea typeface="+mn-ea"/>
                  <a:cs typeface="Arial" pitchFamily="34" charset="0"/>
                </a:rPr>
                <a:t>-0.1%</a:t>
              </a:r>
            </a:p>
          </p:txBody>
        </p:sp>
        <p:sp>
          <p:nvSpPr>
            <p:cNvPr id="58" name="Rounded Rectangle 175">
              <a:extLst>
                <a:ext uri="{FF2B5EF4-FFF2-40B4-BE49-F238E27FC236}">
                  <a16:creationId xmlns:a16="http://schemas.microsoft.com/office/drawing/2014/main" id="{7449F2D0-235A-4C92-87E5-137170076C17}"/>
                </a:ext>
              </a:extLst>
            </p:cNvPr>
            <p:cNvSpPr/>
            <p:nvPr/>
          </p:nvSpPr>
          <p:spPr>
            <a:xfrm>
              <a:off x="7315200" y="3657600"/>
              <a:ext cx="411480" cy="365760"/>
            </a:xfrm>
            <a:prstGeom prst="roundRect">
              <a:avLst/>
            </a:prstGeom>
            <a:solidFill>
              <a:srgbClr val="632523"/>
            </a:solidFill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lIns="0" tIns="0" rIns="0" bIns="0" anchor="ctr"/>
            <a:lstStyle/>
            <a:p>
              <a:pPr marL="0" marR="0" lvl="0" indent="0" algn="ctr" defTabSz="54423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Arial" pitchFamily="34" charset="0"/>
                </a:rPr>
                <a:t>CT</a:t>
              </a:r>
              <a:br>
                <a:rPr kumimoji="0" lang="en-US" sz="1200" b="1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Arial" pitchFamily="34" charset="0"/>
                </a:rPr>
              </a:br>
              <a:r>
                <a:rPr kumimoji="0" lang="en-US" sz="1200" b="1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Narrow" panose="020B0606020202030204" pitchFamily="34" charset="0"/>
                  <a:cs typeface="Arial" pitchFamily="34" charset="0"/>
                </a:rPr>
                <a:t>-0.3%</a:t>
              </a:r>
            </a:p>
          </p:txBody>
        </p:sp>
        <p:sp>
          <p:nvSpPr>
            <p:cNvPr id="59" name="Rounded Rectangle 176">
              <a:extLst>
                <a:ext uri="{FF2B5EF4-FFF2-40B4-BE49-F238E27FC236}">
                  <a16:creationId xmlns:a16="http://schemas.microsoft.com/office/drawing/2014/main" id="{6053DEBB-A7ED-403B-AD69-5945D2194DB6}"/>
                </a:ext>
              </a:extLst>
            </p:cNvPr>
            <p:cNvSpPr/>
            <p:nvPr/>
          </p:nvSpPr>
          <p:spPr>
            <a:xfrm>
              <a:off x="7848600" y="3657600"/>
              <a:ext cx="411480" cy="365760"/>
            </a:xfrm>
            <a:prstGeom prst="roundRect">
              <a:avLst/>
            </a:prstGeom>
            <a:solidFill>
              <a:srgbClr val="632523"/>
            </a:solidFill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lIns="0" tIns="0" rIns="0" bIns="0" anchor="ctr"/>
            <a:lstStyle/>
            <a:p>
              <a:pPr marL="0" marR="0" lvl="0" indent="0" algn="ctr" defTabSz="54423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/>
                  <a:ea typeface="+mn-ea"/>
                  <a:cs typeface="Arial" pitchFamily="34" charset="0"/>
                </a:rPr>
                <a:t>RI</a:t>
              </a:r>
              <a:br>
                <a:rPr kumimoji="0" lang="en-US" sz="12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/>
                  <a:ea typeface="+mn-ea"/>
                  <a:cs typeface="Arial" pitchFamily="34" charset="0"/>
                </a:rPr>
              </a:br>
              <a:r>
                <a:rPr kumimoji="0" lang="en-US" sz="12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/>
                  <a:ea typeface="+mn-ea"/>
                  <a:cs typeface="Arial" pitchFamily="34" charset="0"/>
                </a:rPr>
                <a:t>-0.1%</a:t>
              </a:r>
            </a:p>
          </p:txBody>
        </p:sp>
        <p:sp>
          <p:nvSpPr>
            <p:cNvPr id="60" name="Rounded Rectangle 178">
              <a:extLst>
                <a:ext uri="{FF2B5EF4-FFF2-40B4-BE49-F238E27FC236}">
                  <a16:creationId xmlns:a16="http://schemas.microsoft.com/office/drawing/2014/main" id="{AECDAC69-CC89-494A-902A-94B9B0ADE922}"/>
                </a:ext>
              </a:extLst>
            </p:cNvPr>
            <p:cNvSpPr/>
            <p:nvPr/>
          </p:nvSpPr>
          <p:spPr>
            <a:xfrm>
              <a:off x="7315200" y="4114800"/>
              <a:ext cx="411480" cy="365760"/>
            </a:xfrm>
            <a:prstGeom prst="roundRect">
              <a:avLst/>
            </a:prstGeom>
            <a:solidFill>
              <a:srgbClr val="C4D79B"/>
            </a:solidFill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lIns="0" tIns="0" rIns="0" bIns="0" anchor="ctr"/>
            <a:lstStyle/>
            <a:p>
              <a:pPr marL="0" marR="0" lvl="0" indent="0" algn="ctr" defTabSz="54423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itchFamily="34" charset="0"/>
                </a:rPr>
                <a:t>DE</a:t>
              </a:r>
              <a:br>
                <a:rPr kumimoji="0" lang="en-US" sz="12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itchFamily="34" charset="0"/>
                </a:rPr>
              </a:br>
              <a:r>
                <a:rPr kumimoji="0" lang="en-US" sz="12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itchFamily="34" charset="0"/>
                </a:rPr>
                <a:t>1.0%</a:t>
              </a:r>
            </a:p>
          </p:txBody>
        </p:sp>
        <p:sp>
          <p:nvSpPr>
            <p:cNvPr id="61" name="Rounded Rectangle 179">
              <a:extLst>
                <a:ext uri="{FF2B5EF4-FFF2-40B4-BE49-F238E27FC236}">
                  <a16:creationId xmlns:a16="http://schemas.microsoft.com/office/drawing/2014/main" id="{3344230D-B0EB-411A-B0C3-1B074803F6CE}"/>
                </a:ext>
              </a:extLst>
            </p:cNvPr>
            <p:cNvSpPr/>
            <p:nvPr/>
          </p:nvSpPr>
          <p:spPr>
            <a:xfrm>
              <a:off x="7848600" y="4114800"/>
              <a:ext cx="411480" cy="365760"/>
            </a:xfrm>
            <a:prstGeom prst="roundRect">
              <a:avLst/>
            </a:prstGeom>
            <a:solidFill>
              <a:srgbClr val="632523"/>
            </a:solidFill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lIns="0" tIns="0" rIns="0" bIns="0" anchor="ctr"/>
            <a:lstStyle/>
            <a:p>
              <a:pPr marL="0" marR="0" lvl="0" indent="0" algn="ctr" defTabSz="54423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/>
                  <a:ea typeface="+mn-ea"/>
                  <a:cs typeface="Arial" pitchFamily="34" charset="0"/>
                </a:rPr>
                <a:t>NJ</a:t>
              </a:r>
              <a:br>
                <a:rPr kumimoji="0" lang="en-US" sz="105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/>
                  <a:ea typeface="+mn-ea"/>
                  <a:cs typeface="Arial" pitchFamily="34" charset="0"/>
                </a:rPr>
              </a:br>
              <a:r>
                <a:rPr kumimoji="0" lang="en-US" sz="105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/>
                  <a:ea typeface="+mn-ea"/>
                  <a:cs typeface="Arial" pitchFamily="34" charset="0"/>
                </a:rPr>
                <a:t>-0.1</a:t>
              </a:r>
              <a:r>
                <a:rPr kumimoji="0" lang="en-US" sz="12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/>
                  <a:ea typeface="+mn-ea"/>
                  <a:cs typeface="Arial" pitchFamily="34" charset="0"/>
                </a:rPr>
                <a:t>%</a:t>
              </a:r>
            </a:p>
          </p:txBody>
        </p:sp>
        <p:sp>
          <p:nvSpPr>
            <p:cNvPr id="62" name="Rounded Rectangle 180">
              <a:extLst>
                <a:ext uri="{FF2B5EF4-FFF2-40B4-BE49-F238E27FC236}">
                  <a16:creationId xmlns:a16="http://schemas.microsoft.com/office/drawing/2014/main" id="{76DF38A2-03FE-4231-802E-BCB6494D2840}"/>
                </a:ext>
              </a:extLst>
            </p:cNvPr>
            <p:cNvSpPr/>
            <p:nvPr/>
          </p:nvSpPr>
          <p:spPr>
            <a:xfrm>
              <a:off x="7315200" y="4572000"/>
              <a:ext cx="411480" cy="365760"/>
            </a:xfrm>
            <a:prstGeom prst="roundRect">
              <a:avLst/>
            </a:prstGeom>
            <a:solidFill>
              <a:srgbClr val="C0504D">
                <a:lumMod val="60000"/>
                <a:lumOff val="40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lIns="0" tIns="0" rIns="0" bIns="0" anchor="ctr"/>
            <a:lstStyle/>
            <a:p>
              <a:pPr marL="0" marR="0" lvl="0" indent="0" algn="ctr" defTabSz="54423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itchFamily="34" charset="0"/>
                </a:rPr>
                <a:t>MD</a:t>
              </a:r>
            </a:p>
            <a:p>
              <a:pPr marL="0" marR="0" lvl="0" indent="0" algn="ctr" defTabSz="54423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itchFamily="34" charset="0"/>
                </a:rPr>
                <a:t>0.01%</a:t>
              </a:r>
            </a:p>
          </p:txBody>
        </p:sp>
        <p:sp>
          <p:nvSpPr>
            <p:cNvPr id="63" name="Rounded Rectangle 149">
              <a:extLst>
                <a:ext uri="{FF2B5EF4-FFF2-40B4-BE49-F238E27FC236}">
                  <a16:creationId xmlns:a16="http://schemas.microsoft.com/office/drawing/2014/main" id="{E60860BB-99D6-43BB-9A47-74E752D402CF}"/>
                </a:ext>
              </a:extLst>
            </p:cNvPr>
            <p:cNvSpPr/>
            <p:nvPr/>
          </p:nvSpPr>
          <p:spPr>
            <a:xfrm>
              <a:off x="7848600" y="4572000"/>
              <a:ext cx="411480" cy="365760"/>
            </a:xfrm>
            <a:prstGeom prst="roundRect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lIns="0" tIns="0" rIns="0" bIns="0" anchor="ctr"/>
            <a:lstStyle/>
            <a:p>
              <a:pPr marL="0" marR="0" lvl="0" indent="0" algn="ctr" defTabSz="54423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itchFamily="34" charset="0"/>
                </a:rPr>
                <a:t>DC</a:t>
              </a:r>
            </a:p>
            <a:p>
              <a:pPr marL="0" marR="0" lvl="0" indent="0" algn="ctr" defTabSz="54423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200" b="1" kern="0">
                  <a:solidFill>
                    <a:prstClr val="black"/>
                  </a:solidFill>
                  <a:latin typeface="Calibri"/>
                  <a:cs typeface="Arial" pitchFamily="34" charset="0"/>
                </a:rPr>
                <a:t>0.6</a:t>
              </a:r>
              <a:r>
                <a:rPr kumimoji="0" lang="en-US" sz="12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itchFamily="34" charset="0"/>
                </a:rPr>
                <a:t>%</a:t>
              </a:r>
            </a:p>
          </p:txBody>
        </p:sp>
        <p:grpSp>
          <p:nvGrpSpPr>
            <p:cNvPr id="64" name="Group 135">
              <a:extLst>
                <a:ext uri="{FF2B5EF4-FFF2-40B4-BE49-F238E27FC236}">
                  <a16:creationId xmlns:a16="http://schemas.microsoft.com/office/drawing/2014/main" id="{6D4B4CC6-A259-4E04-B8F2-145E851A7774}"/>
                </a:ext>
              </a:extLst>
            </p:cNvPr>
            <p:cNvGrpSpPr/>
            <p:nvPr/>
          </p:nvGrpSpPr>
          <p:grpSpPr>
            <a:xfrm>
              <a:off x="7235434" y="2286000"/>
              <a:ext cx="1024646" cy="719764"/>
              <a:chOff x="7235434" y="2286000"/>
              <a:chExt cx="1024646" cy="719764"/>
            </a:xfrm>
            <a:solidFill>
              <a:srgbClr val="C0504D">
                <a:lumMod val="60000"/>
                <a:lumOff val="40000"/>
              </a:srgbClr>
            </a:solidFill>
          </p:grpSpPr>
          <p:sp>
            <p:nvSpPr>
              <p:cNvPr id="75" name="Freeform 94">
                <a:extLst>
                  <a:ext uri="{FF2B5EF4-FFF2-40B4-BE49-F238E27FC236}">
                    <a16:creationId xmlns:a16="http://schemas.microsoft.com/office/drawing/2014/main" id="{D54232C8-3EA1-4A85-95CA-6D58BEDCD6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35434" y="2578766"/>
                <a:ext cx="205824" cy="426998"/>
              </a:xfrm>
              <a:custGeom>
                <a:avLst/>
                <a:gdLst/>
                <a:ahLst/>
                <a:cxnLst>
                  <a:cxn ang="0">
                    <a:pos x="507" y="946"/>
                  </a:cxn>
                  <a:cxn ang="0">
                    <a:pos x="490" y="933"/>
                  </a:cxn>
                  <a:cxn ang="0">
                    <a:pos x="466" y="939"/>
                  </a:cxn>
                  <a:cxn ang="0">
                    <a:pos x="442" y="981"/>
                  </a:cxn>
                  <a:cxn ang="0">
                    <a:pos x="413" y="987"/>
                  </a:cxn>
                  <a:cxn ang="0">
                    <a:pos x="419" y="1017"/>
                  </a:cxn>
                  <a:cxn ang="0">
                    <a:pos x="413" y="1022"/>
                  </a:cxn>
                  <a:cxn ang="0">
                    <a:pos x="407" y="1017"/>
                  </a:cxn>
                  <a:cxn ang="0">
                    <a:pos x="395" y="1022"/>
                  </a:cxn>
                  <a:cxn ang="0">
                    <a:pos x="389" y="1034"/>
                  </a:cxn>
                  <a:cxn ang="0">
                    <a:pos x="46" y="1111"/>
                  </a:cxn>
                  <a:cxn ang="0">
                    <a:pos x="41" y="1093"/>
                  </a:cxn>
                  <a:cxn ang="0">
                    <a:pos x="17" y="1070"/>
                  </a:cxn>
                  <a:cxn ang="0">
                    <a:pos x="17" y="1028"/>
                  </a:cxn>
                  <a:cxn ang="0">
                    <a:pos x="29" y="1010"/>
                  </a:cxn>
                  <a:cxn ang="0">
                    <a:pos x="17" y="974"/>
                  </a:cxn>
                  <a:cxn ang="0">
                    <a:pos x="0" y="809"/>
                  </a:cxn>
                  <a:cxn ang="0">
                    <a:pos x="0" y="756"/>
                  </a:cxn>
                  <a:cxn ang="0">
                    <a:pos x="23" y="667"/>
                  </a:cxn>
                  <a:cxn ang="0">
                    <a:pos x="35" y="603"/>
                  </a:cxn>
                  <a:cxn ang="0">
                    <a:pos x="41" y="555"/>
                  </a:cxn>
                  <a:cxn ang="0">
                    <a:pos x="23" y="520"/>
                  </a:cxn>
                  <a:cxn ang="0">
                    <a:pos x="23" y="484"/>
                  </a:cxn>
                  <a:cxn ang="0">
                    <a:pos x="35" y="461"/>
                  </a:cxn>
                  <a:cxn ang="0">
                    <a:pos x="100" y="408"/>
                  </a:cxn>
                  <a:cxn ang="0">
                    <a:pos x="129" y="319"/>
                  </a:cxn>
                  <a:cxn ang="0">
                    <a:pos x="100" y="266"/>
                  </a:cxn>
                  <a:cxn ang="0">
                    <a:pos x="94" y="243"/>
                  </a:cxn>
                  <a:cxn ang="0">
                    <a:pos x="106" y="225"/>
                  </a:cxn>
                  <a:cxn ang="0">
                    <a:pos x="100" y="207"/>
                  </a:cxn>
                  <a:cxn ang="0">
                    <a:pos x="88" y="148"/>
                  </a:cxn>
                  <a:cxn ang="0">
                    <a:pos x="100" y="77"/>
                  </a:cxn>
                  <a:cxn ang="0">
                    <a:pos x="82" y="48"/>
                  </a:cxn>
                  <a:cxn ang="0">
                    <a:pos x="88" y="41"/>
                  </a:cxn>
                  <a:cxn ang="0">
                    <a:pos x="112" y="41"/>
                  </a:cxn>
                  <a:cxn ang="0">
                    <a:pos x="124" y="12"/>
                  </a:cxn>
                  <a:cxn ang="0">
                    <a:pos x="142" y="23"/>
                  </a:cxn>
                  <a:cxn ang="0">
                    <a:pos x="159" y="18"/>
                  </a:cxn>
                  <a:cxn ang="0">
                    <a:pos x="177" y="0"/>
                  </a:cxn>
                  <a:cxn ang="0">
                    <a:pos x="401" y="685"/>
                  </a:cxn>
                  <a:cxn ang="0">
                    <a:pos x="407" y="697"/>
                  </a:cxn>
                  <a:cxn ang="0">
                    <a:pos x="407" y="727"/>
                  </a:cxn>
                  <a:cxn ang="0">
                    <a:pos x="407" y="738"/>
                  </a:cxn>
                  <a:cxn ang="0">
                    <a:pos x="466" y="786"/>
                  </a:cxn>
                  <a:cxn ang="0">
                    <a:pos x="478" y="786"/>
                  </a:cxn>
                  <a:cxn ang="0">
                    <a:pos x="484" y="809"/>
                  </a:cxn>
                  <a:cxn ang="0">
                    <a:pos x="484" y="821"/>
                  </a:cxn>
                  <a:cxn ang="0">
                    <a:pos x="513" y="880"/>
                  </a:cxn>
                  <a:cxn ang="0">
                    <a:pos x="513" y="892"/>
                  </a:cxn>
                  <a:cxn ang="0">
                    <a:pos x="507" y="916"/>
                  </a:cxn>
                  <a:cxn ang="0">
                    <a:pos x="507" y="946"/>
                  </a:cxn>
                </a:cxnLst>
                <a:rect l="0" t="0" r="r" b="b"/>
                <a:pathLst>
                  <a:path w="513" h="1111">
                    <a:moveTo>
                      <a:pt x="507" y="946"/>
                    </a:moveTo>
                    <a:lnTo>
                      <a:pt x="490" y="933"/>
                    </a:lnTo>
                    <a:lnTo>
                      <a:pt x="466" y="939"/>
                    </a:lnTo>
                    <a:lnTo>
                      <a:pt x="442" y="981"/>
                    </a:lnTo>
                    <a:lnTo>
                      <a:pt x="413" y="987"/>
                    </a:lnTo>
                    <a:lnTo>
                      <a:pt x="419" y="1017"/>
                    </a:lnTo>
                    <a:lnTo>
                      <a:pt x="413" y="1022"/>
                    </a:lnTo>
                    <a:lnTo>
                      <a:pt x="407" y="1017"/>
                    </a:lnTo>
                    <a:lnTo>
                      <a:pt x="395" y="1022"/>
                    </a:lnTo>
                    <a:lnTo>
                      <a:pt x="389" y="1034"/>
                    </a:lnTo>
                    <a:lnTo>
                      <a:pt x="46" y="1111"/>
                    </a:lnTo>
                    <a:lnTo>
                      <a:pt x="41" y="1093"/>
                    </a:lnTo>
                    <a:lnTo>
                      <a:pt x="17" y="1070"/>
                    </a:lnTo>
                    <a:lnTo>
                      <a:pt x="17" y="1028"/>
                    </a:lnTo>
                    <a:lnTo>
                      <a:pt x="29" y="1010"/>
                    </a:lnTo>
                    <a:lnTo>
                      <a:pt x="17" y="974"/>
                    </a:lnTo>
                    <a:lnTo>
                      <a:pt x="0" y="809"/>
                    </a:lnTo>
                    <a:lnTo>
                      <a:pt x="0" y="756"/>
                    </a:lnTo>
                    <a:lnTo>
                      <a:pt x="23" y="667"/>
                    </a:lnTo>
                    <a:lnTo>
                      <a:pt x="35" y="603"/>
                    </a:lnTo>
                    <a:lnTo>
                      <a:pt x="41" y="555"/>
                    </a:lnTo>
                    <a:lnTo>
                      <a:pt x="23" y="520"/>
                    </a:lnTo>
                    <a:lnTo>
                      <a:pt x="23" y="484"/>
                    </a:lnTo>
                    <a:lnTo>
                      <a:pt x="35" y="461"/>
                    </a:lnTo>
                    <a:lnTo>
                      <a:pt x="100" y="408"/>
                    </a:lnTo>
                    <a:lnTo>
                      <a:pt x="129" y="319"/>
                    </a:lnTo>
                    <a:lnTo>
                      <a:pt x="100" y="266"/>
                    </a:lnTo>
                    <a:lnTo>
                      <a:pt x="94" y="243"/>
                    </a:lnTo>
                    <a:lnTo>
                      <a:pt x="106" y="225"/>
                    </a:lnTo>
                    <a:lnTo>
                      <a:pt x="100" y="207"/>
                    </a:lnTo>
                    <a:lnTo>
                      <a:pt x="88" y="148"/>
                    </a:lnTo>
                    <a:lnTo>
                      <a:pt x="100" y="77"/>
                    </a:lnTo>
                    <a:lnTo>
                      <a:pt x="82" y="48"/>
                    </a:lnTo>
                    <a:lnTo>
                      <a:pt x="88" y="41"/>
                    </a:lnTo>
                    <a:lnTo>
                      <a:pt x="112" y="41"/>
                    </a:lnTo>
                    <a:lnTo>
                      <a:pt x="124" y="12"/>
                    </a:lnTo>
                    <a:lnTo>
                      <a:pt x="142" y="23"/>
                    </a:lnTo>
                    <a:lnTo>
                      <a:pt x="159" y="18"/>
                    </a:lnTo>
                    <a:lnTo>
                      <a:pt x="177" y="0"/>
                    </a:lnTo>
                    <a:lnTo>
                      <a:pt x="401" y="685"/>
                    </a:lnTo>
                    <a:lnTo>
                      <a:pt x="407" y="697"/>
                    </a:lnTo>
                    <a:lnTo>
                      <a:pt x="407" y="727"/>
                    </a:lnTo>
                    <a:lnTo>
                      <a:pt x="407" y="738"/>
                    </a:lnTo>
                    <a:lnTo>
                      <a:pt x="466" y="786"/>
                    </a:lnTo>
                    <a:lnTo>
                      <a:pt x="478" y="786"/>
                    </a:lnTo>
                    <a:lnTo>
                      <a:pt x="484" y="809"/>
                    </a:lnTo>
                    <a:lnTo>
                      <a:pt x="484" y="821"/>
                    </a:lnTo>
                    <a:lnTo>
                      <a:pt x="513" y="880"/>
                    </a:lnTo>
                    <a:lnTo>
                      <a:pt x="513" y="892"/>
                    </a:lnTo>
                    <a:lnTo>
                      <a:pt x="507" y="916"/>
                    </a:lnTo>
                    <a:lnTo>
                      <a:pt x="507" y="946"/>
                    </a:lnTo>
                  </a:path>
                </a:pathLst>
              </a:custGeom>
              <a:solidFill>
                <a:srgbClr val="D99694"/>
              </a:solidFill>
              <a:ln w="12700">
                <a:solidFill>
                  <a:sysClr val="windowText" lastClr="000000"/>
                </a:solidFill>
                <a:prstDash val="solid"/>
                <a:round/>
                <a:headEnd/>
                <a:tailEnd/>
              </a:ln>
            </p:spPr>
            <p:txBody>
              <a:bodyPr anchor="ctr"/>
              <a:lstStyle/>
              <a:p>
                <a:pPr marL="0" marR="0" lvl="0" indent="0" algn="ctr" defTabSz="54423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Arial" pitchFamily="34" charset="0"/>
                </a:endParaRPr>
              </a:p>
            </p:txBody>
          </p:sp>
          <p:sp>
            <p:nvSpPr>
              <p:cNvPr id="76" name="Rounded Rectangle 142">
                <a:extLst>
                  <a:ext uri="{FF2B5EF4-FFF2-40B4-BE49-F238E27FC236}">
                    <a16:creationId xmlns:a16="http://schemas.microsoft.com/office/drawing/2014/main" id="{D8C89AE9-2651-4286-8158-A5A938CBDBF2}"/>
                  </a:ext>
                </a:extLst>
              </p:cNvPr>
              <p:cNvSpPr/>
              <p:nvPr/>
            </p:nvSpPr>
            <p:spPr>
              <a:xfrm>
                <a:off x="7848600" y="2286000"/>
                <a:ext cx="411480" cy="365760"/>
              </a:xfrm>
              <a:prstGeom prst="roundRect">
                <a:avLst/>
              </a:prstGeom>
              <a:solidFill>
                <a:srgbClr val="D99694"/>
              </a:solidFill>
              <a:ln w="127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lIns="0" tIns="0" rIns="0" bIns="0" anchor="ctr"/>
              <a:lstStyle/>
              <a:p>
                <a:pPr marL="0" marR="0" lvl="0" indent="0" algn="ctr" defTabSz="54423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1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itchFamily="34" charset="0"/>
                  </a:rPr>
                  <a:t>NH</a:t>
                </a:r>
                <a:br>
                  <a:rPr kumimoji="0" lang="en-US" sz="1200" b="1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itchFamily="34" charset="0"/>
                  </a:rPr>
                </a:br>
                <a:r>
                  <a:rPr kumimoji="0" lang="en-US" sz="1200" b="1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itchFamily="34" charset="0"/>
                  </a:rPr>
                  <a:t>0.4%</a:t>
                </a:r>
              </a:p>
            </p:txBody>
          </p:sp>
        </p:grpSp>
        <p:sp>
          <p:nvSpPr>
            <p:cNvPr id="65" name="Rounded Rectangle 144">
              <a:extLst>
                <a:ext uri="{FF2B5EF4-FFF2-40B4-BE49-F238E27FC236}">
                  <a16:creationId xmlns:a16="http://schemas.microsoft.com/office/drawing/2014/main" id="{C955CD9C-B291-49F7-8883-B1F3EA4DCB6F}"/>
                </a:ext>
              </a:extLst>
            </p:cNvPr>
            <p:cNvSpPr/>
            <p:nvPr/>
          </p:nvSpPr>
          <p:spPr>
            <a:xfrm>
              <a:off x="2157743" y="1752600"/>
              <a:ext cx="951854" cy="304800"/>
            </a:xfrm>
            <a:prstGeom prst="roundRect">
              <a:avLst/>
            </a:prstGeom>
            <a:solidFill>
              <a:srgbClr val="C0504D">
                <a:lumMod val="50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lIns="0" tIns="0" rIns="0" bIns="0" anchor="ctr"/>
            <a:lstStyle/>
            <a:p>
              <a:pPr marL="0" marR="0" lvl="0" indent="0" algn="ctr" defTabSz="54423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200" b="1" kern="0" dirty="0">
                  <a:solidFill>
                    <a:prstClr val="white"/>
                  </a:solidFill>
                  <a:latin typeface="Calibri"/>
                  <a:cs typeface="Arial" pitchFamily="34" charset="0"/>
                </a:rPr>
                <a:t>Dec</a:t>
              </a:r>
              <a:r>
                <a: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Arial" pitchFamily="34" charset="0"/>
                </a:rPr>
                <a:t>rease</a:t>
              </a:r>
            </a:p>
          </p:txBody>
        </p:sp>
        <p:sp>
          <p:nvSpPr>
            <p:cNvPr id="66" name="Rounded Rectangle 145">
              <a:extLst>
                <a:ext uri="{FF2B5EF4-FFF2-40B4-BE49-F238E27FC236}">
                  <a16:creationId xmlns:a16="http://schemas.microsoft.com/office/drawing/2014/main" id="{1FBAFBE4-7A75-45F8-9F1F-C76BBC244AFD}"/>
                </a:ext>
              </a:extLst>
            </p:cNvPr>
            <p:cNvSpPr/>
            <p:nvPr/>
          </p:nvSpPr>
          <p:spPr>
            <a:xfrm>
              <a:off x="3148343" y="1752600"/>
              <a:ext cx="951854" cy="304800"/>
            </a:xfrm>
            <a:prstGeom prst="roundRect">
              <a:avLst/>
            </a:prstGeom>
            <a:solidFill>
              <a:srgbClr val="C0504D">
                <a:lumMod val="60000"/>
                <a:lumOff val="40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lIns="0" tIns="0" rIns="0" bIns="0" anchor="ctr"/>
            <a:lstStyle/>
            <a:p>
              <a:pPr marL="0" marR="0" lvl="0" indent="0" algn="ctr" defTabSz="54423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itchFamily="34" charset="0"/>
                </a:rPr>
                <a:t>0-0.49%</a:t>
              </a:r>
            </a:p>
          </p:txBody>
        </p:sp>
        <p:sp>
          <p:nvSpPr>
            <p:cNvPr id="67" name="Rounded Rectangle 146">
              <a:extLst>
                <a:ext uri="{FF2B5EF4-FFF2-40B4-BE49-F238E27FC236}">
                  <a16:creationId xmlns:a16="http://schemas.microsoft.com/office/drawing/2014/main" id="{480C196F-A57D-4DB8-952B-EF85B49D512A}"/>
                </a:ext>
              </a:extLst>
            </p:cNvPr>
            <p:cNvSpPr/>
            <p:nvPr/>
          </p:nvSpPr>
          <p:spPr>
            <a:xfrm>
              <a:off x="4146258" y="1752600"/>
              <a:ext cx="951854" cy="304800"/>
            </a:xfrm>
            <a:prstGeom prst="roundRect">
              <a:avLst/>
            </a:prstGeom>
            <a:solidFill>
              <a:sysClr val="window" lastClr="FFFFFF"/>
            </a:solidFill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lIns="0" tIns="0" rIns="0" bIns="0" anchor="ctr"/>
            <a:lstStyle/>
            <a:p>
              <a:pPr marL="0" marR="0" lvl="0" indent="0" algn="ctr" defTabSz="54423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itchFamily="34" charset="0"/>
                </a:rPr>
                <a:t>0.5-0.99%</a:t>
              </a:r>
            </a:p>
          </p:txBody>
        </p:sp>
        <p:sp>
          <p:nvSpPr>
            <p:cNvPr id="68" name="Rounded Rectangle 147">
              <a:extLst>
                <a:ext uri="{FF2B5EF4-FFF2-40B4-BE49-F238E27FC236}">
                  <a16:creationId xmlns:a16="http://schemas.microsoft.com/office/drawing/2014/main" id="{83D59785-3D74-4270-8373-E6EC2E62C715}"/>
                </a:ext>
              </a:extLst>
            </p:cNvPr>
            <p:cNvSpPr/>
            <p:nvPr/>
          </p:nvSpPr>
          <p:spPr>
            <a:xfrm>
              <a:off x="5147233" y="1752600"/>
              <a:ext cx="951854" cy="304800"/>
            </a:xfrm>
            <a:prstGeom prst="roundRect">
              <a:avLst/>
            </a:prstGeom>
            <a:solidFill>
              <a:srgbClr val="C4D79B"/>
            </a:solidFill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lIns="0" tIns="0" rIns="0" bIns="0" anchor="ctr"/>
            <a:lstStyle/>
            <a:p>
              <a:pPr marL="0" marR="0" lvl="0" indent="0" algn="ctr" defTabSz="54423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itchFamily="34" charset="0"/>
                </a:rPr>
                <a:t>1.0-1.49%</a:t>
              </a:r>
            </a:p>
          </p:txBody>
        </p:sp>
        <p:sp>
          <p:nvSpPr>
            <p:cNvPr id="69" name="Snip Single Corner Rectangle 148">
              <a:extLst>
                <a:ext uri="{FF2B5EF4-FFF2-40B4-BE49-F238E27FC236}">
                  <a16:creationId xmlns:a16="http://schemas.microsoft.com/office/drawing/2014/main" id="{92E65338-EEF2-4418-930B-95399ADECB8A}"/>
                </a:ext>
              </a:extLst>
            </p:cNvPr>
            <p:cNvSpPr/>
            <p:nvPr/>
          </p:nvSpPr>
          <p:spPr>
            <a:xfrm>
              <a:off x="990600" y="4800600"/>
              <a:ext cx="1600200" cy="1249680"/>
            </a:xfrm>
            <a:prstGeom prst="snip1Rect">
              <a:avLst>
                <a:gd name="adj" fmla="val 44872"/>
              </a:avLst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54423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endParaRPr>
            </a:p>
          </p:txBody>
        </p:sp>
        <p:sp>
          <p:nvSpPr>
            <p:cNvPr id="70" name="Snip Single Corner Rectangle 150">
              <a:extLst>
                <a:ext uri="{FF2B5EF4-FFF2-40B4-BE49-F238E27FC236}">
                  <a16:creationId xmlns:a16="http://schemas.microsoft.com/office/drawing/2014/main" id="{5901AF03-82C2-4147-A259-235583271A61}"/>
                </a:ext>
              </a:extLst>
            </p:cNvPr>
            <p:cNvSpPr/>
            <p:nvPr/>
          </p:nvSpPr>
          <p:spPr>
            <a:xfrm>
              <a:off x="2667000" y="5410200"/>
              <a:ext cx="990600" cy="640080"/>
            </a:xfrm>
            <a:prstGeom prst="snip1Rect">
              <a:avLst>
                <a:gd name="adj" fmla="val 50000"/>
              </a:avLst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54423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endParaRPr>
            </a:p>
          </p:txBody>
        </p:sp>
        <p:sp>
          <p:nvSpPr>
            <p:cNvPr id="71" name="Rounded Rectangle 133">
              <a:extLst>
                <a:ext uri="{FF2B5EF4-FFF2-40B4-BE49-F238E27FC236}">
                  <a16:creationId xmlns:a16="http://schemas.microsoft.com/office/drawing/2014/main" id="{7443E15F-6BC0-46EB-AE04-A7DD6DAFD870}"/>
                </a:ext>
              </a:extLst>
            </p:cNvPr>
            <p:cNvSpPr/>
            <p:nvPr/>
          </p:nvSpPr>
          <p:spPr>
            <a:xfrm>
              <a:off x="7848600" y="3200400"/>
              <a:ext cx="411480" cy="365760"/>
            </a:xfrm>
            <a:prstGeom prst="roundRect">
              <a:avLst/>
            </a:prstGeom>
            <a:solidFill>
              <a:srgbClr val="632523"/>
            </a:solidFill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lIns="0" tIns="0" rIns="0" bIns="0" anchor="ctr"/>
            <a:lstStyle/>
            <a:p>
              <a:pPr marL="0" marR="0" lvl="0" indent="0" algn="ctr" defTabSz="54423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200" b="1" dirty="0">
                  <a:solidFill>
                    <a:schemeClr val="bg1"/>
                  </a:solidFill>
                </a:rPr>
                <a:t>MA</a:t>
              </a:r>
            </a:p>
            <a:p>
              <a:pPr marL="0" marR="0" lvl="0" indent="0" algn="ctr" defTabSz="54423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200" b="1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-0.02%</a:t>
              </a:r>
              <a:endPara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highlight>
                  <a:srgbClr val="DA9694"/>
                </a:highlight>
                <a:uLnTx/>
                <a:uFillTx/>
                <a:latin typeface="Arial Narrow" panose="020B0606020202030204" pitchFamily="34" charset="0"/>
                <a:cs typeface="Arial" pitchFamily="34" charset="0"/>
              </a:endParaRPr>
            </a:p>
          </p:txBody>
        </p:sp>
        <p:sp>
          <p:nvSpPr>
            <p:cNvPr id="72" name="Rounded Rectangle 132">
              <a:extLst>
                <a:ext uri="{FF2B5EF4-FFF2-40B4-BE49-F238E27FC236}">
                  <a16:creationId xmlns:a16="http://schemas.microsoft.com/office/drawing/2014/main" id="{3DB556AD-DDAB-45C5-A2D2-BBA8F962BD15}"/>
                </a:ext>
              </a:extLst>
            </p:cNvPr>
            <p:cNvSpPr/>
            <p:nvPr/>
          </p:nvSpPr>
          <p:spPr>
            <a:xfrm>
              <a:off x="6137833" y="1752600"/>
              <a:ext cx="951854" cy="304800"/>
            </a:xfrm>
            <a:prstGeom prst="roundRect">
              <a:avLst/>
            </a:prstGeom>
            <a:solidFill>
              <a:srgbClr val="9BBB59">
                <a:lumMod val="50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lIns="0" tIns="0" rIns="0" bIns="0" anchor="ctr"/>
            <a:lstStyle/>
            <a:p>
              <a:pPr marL="0" marR="0" lvl="0" indent="0" algn="ctr" defTabSz="54423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Arial" pitchFamily="34" charset="0"/>
                </a:rPr>
                <a:t>1.5%+</a:t>
              </a:r>
            </a:p>
          </p:txBody>
        </p:sp>
        <p:sp>
          <p:nvSpPr>
            <p:cNvPr id="74" name="Freeform 58">
              <a:extLst>
                <a:ext uri="{FF2B5EF4-FFF2-40B4-BE49-F238E27FC236}">
                  <a16:creationId xmlns:a16="http://schemas.microsoft.com/office/drawing/2014/main" id="{FEEA0815-22D3-4ECE-9365-C635D0AB5F66}"/>
                </a:ext>
              </a:extLst>
            </p:cNvPr>
            <p:cNvSpPr>
              <a:spLocks/>
            </p:cNvSpPr>
            <p:nvPr/>
          </p:nvSpPr>
          <p:spPr bwMode="auto">
            <a:xfrm>
              <a:off x="5255424" y="4169263"/>
              <a:ext cx="1053197" cy="355058"/>
            </a:xfrm>
            <a:custGeom>
              <a:avLst/>
              <a:gdLst/>
              <a:ahLst/>
              <a:cxnLst>
                <a:cxn ang="0">
                  <a:pos x="2640" y="0"/>
                </a:cxn>
                <a:cxn ang="0">
                  <a:pos x="2103" y="64"/>
                </a:cxn>
                <a:cxn ang="0">
                  <a:pos x="2080" y="88"/>
                </a:cxn>
                <a:cxn ang="0">
                  <a:pos x="745" y="206"/>
                </a:cxn>
                <a:cxn ang="0">
                  <a:pos x="727" y="195"/>
                </a:cxn>
                <a:cxn ang="0">
                  <a:pos x="674" y="200"/>
                </a:cxn>
                <a:cxn ang="0">
                  <a:pos x="685" y="224"/>
                </a:cxn>
                <a:cxn ang="0">
                  <a:pos x="685" y="266"/>
                </a:cxn>
                <a:cxn ang="0">
                  <a:pos x="213" y="301"/>
                </a:cxn>
                <a:cxn ang="0">
                  <a:pos x="190" y="360"/>
                </a:cxn>
                <a:cxn ang="0">
                  <a:pos x="172" y="424"/>
                </a:cxn>
                <a:cxn ang="0">
                  <a:pos x="177" y="449"/>
                </a:cxn>
                <a:cxn ang="0">
                  <a:pos x="160" y="507"/>
                </a:cxn>
                <a:cxn ang="0">
                  <a:pos x="154" y="525"/>
                </a:cxn>
                <a:cxn ang="0">
                  <a:pos x="160" y="548"/>
                </a:cxn>
                <a:cxn ang="0">
                  <a:pos x="142" y="584"/>
                </a:cxn>
                <a:cxn ang="0">
                  <a:pos x="101" y="626"/>
                </a:cxn>
                <a:cxn ang="0">
                  <a:pos x="89" y="708"/>
                </a:cxn>
                <a:cxn ang="0">
                  <a:pos x="41" y="761"/>
                </a:cxn>
                <a:cxn ang="0">
                  <a:pos x="53" y="809"/>
                </a:cxn>
                <a:cxn ang="0">
                  <a:pos x="53" y="885"/>
                </a:cxn>
                <a:cxn ang="0">
                  <a:pos x="41" y="885"/>
                </a:cxn>
                <a:cxn ang="0">
                  <a:pos x="0" y="921"/>
                </a:cxn>
                <a:cxn ang="0">
                  <a:pos x="685" y="874"/>
                </a:cxn>
                <a:cxn ang="0">
                  <a:pos x="1530" y="803"/>
                </a:cxn>
                <a:cxn ang="0">
                  <a:pos x="1861" y="768"/>
                </a:cxn>
                <a:cxn ang="0">
                  <a:pos x="1867" y="667"/>
                </a:cxn>
                <a:cxn ang="0">
                  <a:pos x="1897" y="672"/>
                </a:cxn>
                <a:cxn ang="0">
                  <a:pos x="1914" y="667"/>
                </a:cxn>
                <a:cxn ang="0">
                  <a:pos x="1938" y="644"/>
                </a:cxn>
                <a:cxn ang="0">
                  <a:pos x="1938" y="619"/>
                </a:cxn>
                <a:cxn ang="0">
                  <a:pos x="1938" y="596"/>
                </a:cxn>
                <a:cxn ang="0">
                  <a:pos x="1943" y="573"/>
                </a:cxn>
                <a:cxn ang="0">
                  <a:pos x="1973" y="543"/>
                </a:cxn>
                <a:cxn ang="0">
                  <a:pos x="2039" y="519"/>
                </a:cxn>
                <a:cxn ang="0">
                  <a:pos x="2115" y="495"/>
                </a:cxn>
                <a:cxn ang="0">
                  <a:pos x="2192" y="431"/>
                </a:cxn>
                <a:cxn ang="0">
                  <a:pos x="2221" y="419"/>
                </a:cxn>
                <a:cxn ang="0">
                  <a:pos x="2269" y="378"/>
                </a:cxn>
                <a:cxn ang="0">
                  <a:pos x="2275" y="337"/>
                </a:cxn>
                <a:cxn ang="0">
                  <a:pos x="2287" y="337"/>
                </a:cxn>
                <a:cxn ang="0">
                  <a:pos x="2305" y="337"/>
                </a:cxn>
                <a:cxn ang="0">
                  <a:pos x="2316" y="319"/>
                </a:cxn>
                <a:cxn ang="0">
                  <a:pos x="2322" y="307"/>
                </a:cxn>
                <a:cxn ang="0">
                  <a:pos x="2351" y="283"/>
                </a:cxn>
                <a:cxn ang="0">
                  <a:pos x="2357" y="283"/>
                </a:cxn>
                <a:cxn ang="0">
                  <a:pos x="2381" y="301"/>
                </a:cxn>
                <a:cxn ang="0">
                  <a:pos x="2404" y="283"/>
                </a:cxn>
                <a:cxn ang="0">
                  <a:pos x="2410" y="271"/>
                </a:cxn>
                <a:cxn ang="0">
                  <a:pos x="2445" y="241"/>
                </a:cxn>
                <a:cxn ang="0">
                  <a:pos x="2475" y="230"/>
                </a:cxn>
                <a:cxn ang="0">
                  <a:pos x="2528" y="224"/>
                </a:cxn>
                <a:cxn ang="0">
                  <a:pos x="2582" y="135"/>
                </a:cxn>
                <a:cxn ang="0">
                  <a:pos x="2629" y="106"/>
                </a:cxn>
                <a:cxn ang="0">
                  <a:pos x="2629" y="82"/>
                </a:cxn>
                <a:cxn ang="0">
                  <a:pos x="2640" y="58"/>
                </a:cxn>
                <a:cxn ang="0">
                  <a:pos x="2629" y="28"/>
                </a:cxn>
                <a:cxn ang="0">
                  <a:pos x="2640" y="0"/>
                </a:cxn>
              </a:cxnLst>
              <a:rect l="0" t="0" r="r" b="b"/>
              <a:pathLst>
                <a:path w="2640" h="921">
                  <a:moveTo>
                    <a:pt x="2640" y="0"/>
                  </a:moveTo>
                  <a:lnTo>
                    <a:pt x="2103" y="64"/>
                  </a:lnTo>
                  <a:lnTo>
                    <a:pt x="2080" y="88"/>
                  </a:lnTo>
                  <a:lnTo>
                    <a:pt x="745" y="206"/>
                  </a:lnTo>
                  <a:lnTo>
                    <a:pt x="727" y="195"/>
                  </a:lnTo>
                  <a:lnTo>
                    <a:pt x="674" y="200"/>
                  </a:lnTo>
                  <a:lnTo>
                    <a:pt x="685" y="224"/>
                  </a:lnTo>
                  <a:lnTo>
                    <a:pt x="685" y="266"/>
                  </a:lnTo>
                  <a:lnTo>
                    <a:pt x="213" y="301"/>
                  </a:lnTo>
                  <a:lnTo>
                    <a:pt x="190" y="360"/>
                  </a:lnTo>
                  <a:lnTo>
                    <a:pt x="172" y="424"/>
                  </a:lnTo>
                  <a:lnTo>
                    <a:pt x="177" y="449"/>
                  </a:lnTo>
                  <a:lnTo>
                    <a:pt x="160" y="507"/>
                  </a:lnTo>
                  <a:lnTo>
                    <a:pt x="154" y="525"/>
                  </a:lnTo>
                  <a:lnTo>
                    <a:pt x="160" y="548"/>
                  </a:lnTo>
                  <a:lnTo>
                    <a:pt x="142" y="584"/>
                  </a:lnTo>
                  <a:lnTo>
                    <a:pt x="101" y="626"/>
                  </a:lnTo>
                  <a:lnTo>
                    <a:pt x="89" y="708"/>
                  </a:lnTo>
                  <a:lnTo>
                    <a:pt x="41" y="761"/>
                  </a:lnTo>
                  <a:lnTo>
                    <a:pt x="53" y="809"/>
                  </a:lnTo>
                  <a:lnTo>
                    <a:pt x="53" y="885"/>
                  </a:lnTo>
                  <a:lnTo>
                    <a:pt x="41" y="885"/>
                  </a:lnTo>
                  <a:lnTo>
                    <a:pt x="0" y="921"/>
                  </a:lnTo>
                  <a:lnTo>
                    <a:pt x="685" y="874"/>
                  </a:lnTo>
                  <a:lnTo>
                    <a:pt x="1530" y="803"/>
                  </a:lnTo>
                  <a:lnTo>
                    <a:pt x="1861" y="768"/>
                  </a:lnTo>
                  <a:lnTo>
                    <a:pt x="1867" y="667"/>
                  </a:lnTo>
                  <a:lnTo>
                    <a:pt x="1897" y="672"/>
                  </a:lnTo>
                  <a:lnTo>
                    <a:pt x="1914" y="667"/>
                  </a:lnTo>
                  <a:lnTo>
                    <a:pt x="1938" y="644"/>
                  </a:lnTo>
                  <a:lnTo>
                    <a:pt x="1938" y="619"/>
                  </a:lnTo>
                  <a:lnTo>
                    <a:pt x="1938" y="596"/>
                  </a:lnTo>
                  <a:lnTo>
                    <a:pt x="1943" y="573"/>
                  </a:lnTo>
                  <a:lnTo>
                    <a:pt x="1973" y="543"/>
                  </a:lnTo>
                  <a:lnTo>
                    <a:pt x="2039" y="519"/>
                  </a:lnTo>
                  <a:lnTo>
                    <a:pt x="2115" y="495"/>
                  </a:lnTo>
                  <a:lnTo>
                    <a:pt x="2192" y="431"/>
                  </a:lnTo>
                  <a:lnTo>
                    <a:pt x="2221" y="419"/>
                  </a:lnTo>
                  <a:lnTo>
                    <a:pt x="2269" y="378"/>
                  </a:lnTo>
                  <a:lnTo>
                    <a:pt x="2275" y="337"/>
                  </a:lnTo>
                  <a:lnTo>
                    <a:pt x="2287" y="337"/>
                  </a:lnTo>
                  <a:lnTo>
                    <a:pt x="2305" y="337"/>
                  </a:lnTo>
                  <a:lnTo>
                    <a:pt x="2316" y="319"/>
                  </a:lnTo>
                  <a:lnTo>
                    <a:pt x="2322" y="307"/>
                  </a:lnTo>
                  <a:lnTo>
                    <a:pt x="2351" y="283"/>
                  </a:lnTo>
                  <a:lnTo>
                    <a:pt x="2357" y="283"/>
                  </a:lnTo>
                  <a:lnTo>
                    <a:pt x="2381" y="301"/>
                  </a:lnTo>
                  <a:lnTo>
                    <a:pt x="2404" y="283"/>
                  </a:lnTo>
                  <a:lnTo>
                    <a:pt x="2410" y="271"/>
                  </a:lnTo>
                  <a:lnTo>
                    <a:pt x="2445" y="241"/>
                  </a:lnTo>
                  <a:lnTo>
                    <a:pt x="2475" y="230"/>
                  </a:lnTo>
                  <a:lnTo>
                    <a:pt x="2528" y="224"/>
                  </a:lnTo>
                  <a:lnTo>
                    <a:pt x="2582" y="135"/>
                  </a:lnTo>
                  <a:lnTo>
                    <a:pt x="2629" y="106"/>
                  </a:lnTo>
                  <a:lnTo>
                    <a:pt x="2629" y="82"/>
                  </a:lnTo>
                  <a:lnTo>
                    <a:pt x="2640" y="58"/>
                  </a:lnTo>
                  <a:lnTo>
                    <a:pt x="2629" y="28"/>
                  </a:lnTo>
                  <a:lnTo>
                    <a:pt x="2640" y="0"/>
                  </a:lnTo>
                </a:path>
              </a:pathLst>
            </a:custGeom>
            <a:noFill/>
            <a:ln w="12700">
              <a:solidFill>
                <a:sysClr val="windowText" lastClr="000000"/>
              </a:solidFill>
              <a:prstDash val="solid"/>
              <a:round/>
              <a:headEnd/>
              <a:tailEnd/>
            </a:ln>
          </p:spPr>
          <p:txBody>
            <a:bodyPr anchor="ctr"/>
            <a:lstStyle/>
            <a:p>
              <a:pPr marL="0" marR="0" lvl="0" indent="0" defTabSz="54423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Arial" pitchFamily="34" charset="0"/>
                </a:rPr>
                <a:t>  </a:t>
              </a:r>
            </a:p>
            <a:p>
              <a:pPr marL="0" marR="0" lvl="0" indent="0" defTabSz="54423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Arial" pitchFamily="34" charset="0"/>
                </a:rPr>
                <a:t>        0.8%</a:t>
              </a:r>
            </a:p>
          </p:txBody>
        </p:sp>
      </p:grpSp>
      <p:sp>
        <p:nvSpPr>
          <p:cNvPr id="136" name="Title 134">
            <a:extLst>
              <a:ext uri="{FF2B5EF4-FFF2-40B4-BE49-F238E27FC236}">
                <a16:creationId xmlns:a16="http://schemas.microsoft.com/office/drawing/2014/main" id="{CFF474C6-9666-463A-A465-BB9A0B29D98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49135" y="205971"/>
            <a:ext cx="8821051" cy="589995"/>
          </a:xfrm>
          <a:noFill/>
        </p:spPr>
        <p:txBody>
          <a:bodyPr>
            <a:noAutofit/>
          </a:bodyPr>
          <a:lstStyle/>
          <a:p>
            <a:r>
              <a:rPr lang="en-US" sz="2200" b="1" dirty="0"/>
              <a:t>Population change by state</a:t>
            </a:r>
            <a:r>
              <a:rPr lang="en-US" sz="2200" b="0" dirty="0"/>
              <a:t>, July 2019–July 2020 </a:t>
            </a:r>
            <a:r>
              <a:rPr lang="en-US" sz="2200" b="1" dirty="0"/>
              <a:t> (U.S.: 0.35%)</a:t>
            </a:r>
          </a:p>
        </p:txBody>
      </p:sp>
      <p:graphicFrame>
        <p:nvGraphicFramePr>
          <p:cNvPr id="137" name="Table 136">
            <a:extLst>
              <a:ext uri="{FF2B5EF4-FFF2-40B4-BE49-F238E27FC236}">
                <a16:creationId xmlns:a16="http://schemas.microsoft.com/office/drawing/2014/main" id="{3A9EE256-25EA-4A18-B98A-1F4996E09294}"/>
              </a:ext>
            </a:extLst>
          </p:cNvPr>
          <p:cNvGraphicFramePr>
            <a:graphicFrameLocks noGrp="1"/>
          </p:cNvGraphicFramePr>
          <p:nvPr/>
        </p:nvGraphicFramePr>
        <p:xfrm>
          <a:off x="578116" y="1811677"/>
          <a:ext cx="1777158" cy="1781266"/>
        </p:xfrm>
        <a:graphic>
          <a:graphicData uri="http://schemas.openxmlformats.org/drawingml/2006/table">
            <a:tbl>
              <a:tblPr>
                <a:effectLst/>
                <a:tableStyleId>{2D5ABB26-0587-4C30-8999-92F81FD0307C}</a:tableStyleId>
              </a:tblPr>
              <a:tblGrid>
                <a:gridCol w="888579">
                  <a:extLst>
                    <a:ext uri="{9D8B030D-6E8A-4147-A177-3AD203B41FA5}">
                      <a16:colId xmlns:a16="http://schemas.microsoft.com/office/drawing/2014/main" val="2950003120"/>
                    </a:ext>
                  </a:extLst>
                </a:gridCol>
                <a:gridCol w="888579">
                  <a:extLst>
                    <a:ext uri="{9D8B030D-6E8A-4147-A177-3AD203B41FA5}">
                      <a16:colId xmlns:a16="http://schemas.microsoft.com/office/drawing/2014/main" val="986437356"/>
                    </a:ext>
                  </a:extLst>
                </a:gridCol>
              </a:tblGrid>
              <a:tr h="368703">
                <a:tc gridSpan="2">
                  <a:txBody>
                    <a:bodyPr/>
                    <a:lstStyle/>
                    <a:p>
                      <a:pPr marL="0" marR="0" lvl="0" indent="0" algn="ctr" defTabSz="5486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u="sng" dirty="0"/>
                        <a:t>Top 5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r" defTabSz="5486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/>
                    </a:p>
                  </a:txBody>
                  <a:tcPr marL="11430" marR="11430" marT="1143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85170403"/>
                  </a:ext>
                </a:extLst>
              </a:tr>
              <a:tr h="295283">
                <a:tc>
                  <a:txBody>
                    <a:bodyPr/>
                    <a:lstStyle/>
                    <a:p>
                      <a:pPr algn="l"/>
                      <a:r>
                        <a:rPr lang="en-US" sz="1500" dirty="0"/>
                        <a:t>ID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/>
                        <a:t>2.1%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91493017"/>
                  </a:ext>
                </a:extLst>
              </a:tr>
              <a:tr h="279320"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AZ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1.8%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34271889"/>
                  </a:ext>
                </a:extLst>
              </a:tr>
              <a:tr h="279320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NV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5486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1.5%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99576315"/>
                  </a:ext>
                </a:extLst>
              </a:tr>
              <a:tr h="279320">
                <a:tc>
                  <a:txBody>
                    <a:bodyPr/>
                    <a:lstStyle/>
                    <a:p>
                      <a:pPr algn="l"/>
                      <a:r>
                        <a:rPr lang="en-US" sz="1500" dirty="0"/>
                        <a:t>UT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/>
                        <a:t>1.5%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87236603"/>
                  </a:ext>
                </a:extLst>
              </a:tr>
              <a:tr h="279320">
                <a:tc>
                  <a:txBody>
                    <a:bodyPr/>
                    <a:lstStyle/>
                    <a:p>
                      <a:pPr algn="l"/>
                      <a:r>
                        <a:rPr lang="en-US" sz="1500" b="0" dirty="0">
                          <a:latin typeface="+mn-lt"/>
                        </a:rPr>
                        <a:t>TX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5486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0" dirty="0">
                          <a:latin typeface="+mn-lt"/>
                        </a:rPr>
                        <a:t>1.3%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24315936"/>
                  </a:ext>
                </a:extLst>
              </a:tr>
            </a:tbl>
          </a:graphicData>
        </a:graphic>
      </p:graphicFrame>
      <p:graphicFrame>
        <p:nvGraphicFramePr>
          <p:cNvPr id="138" name="Table 137">
            <a:extLst>
              <a:ext uri="{FF2B5EF4-FFF2-40B4-BE49-F238E27FC236}">
                <a16:creationId xmlns:a16="http://schemas.microsoft.com/office/drawing/2014/main" id="{D497A236-14D1-49BB-A10D-A3759F8B3CFA}"/>
              </a:ext>
            </a:extLst>
          </p:cNvPr>
          <p:cNvGraphicFramePr>
            <a:graphicFrameLocks noGrp="1"/>
          </p:cNvGraphicFramePr>
          <p:nvPr/>
        </p:nvGraphicFramePr>
        <p:xfrm>
          <a:off x="578115" y="3873037"/>
          <a:ext cx="1715036" cy="1952531"/>
        </p:xfrm>
        <a:graphic>
          <a:graphicData uri="http://schemas.openxmlformats.org/drawingml/2006/table">
            <a:tbl>
              <a:tblPr>
                <a:effectLst/>
                <a:tableStyleId>{2D5ABB26-0587-4C30-8999-92F81FD0307C}</a:tableStyleId>
              </a:tblPr>
              <a:tblGrid>
                <a:gridCol w="857518">
                  <a:extLst>
                    <a:ext uri="{9D8B030D-6E8A-4147-A177-3AD203B41FA5}">
                      <a16:colId xmlns:a16="http://schemas.microsoft.com/office/drawing/2014/main" val="2950003120"/>
                    </a:ext>
                  </a:extLst>
                </a:gridCol>
                <a:gridCol w="857518">
                  <a:extLst>
                    <a:ext uri="{9D8B030D-6E8A-4147-A177-3AD203B41FA5}">
                      <a16:colId xmlns:a16="http://schemas.microsoft.com/office/drawing/2014/main" val="986437356"/>
                    </a:ext>
                  </a:extLst>
                </a:gridCol>
              </a:tblGrid>
              <a:tr h="407806">
                <a:tc gridSpan="2">
                  <a:txBody>
                    <a:bodyPr/>
                    <a:lstStyle/>
                    <a:p>
                      <a:pPr marL="0" marR="0" lvl="0" indent="0" algn="ctr" defTabSz="5486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u="sng" dirty="0"/>
                        <a:t>Bottom 5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r" defTabSz="5486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/>
                    </a:p>
                  </a:txBody>
                  <a:tcPr marL="11430" marR="11430" marT="1143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85170403"/>
                  </a:ext>
                </a:extLst>
              </a:tr>
              <a:tr h="308945">
                <a:tc>
                  <a:txBody>
                    <a:bodyPr/>
                    <a:lstStyle/>
                    <a:p>
                      <a:pPr algn="l"/>
                      <a:r>
                        <a:rPr lang="en-US" sz="1500" dirty="0"/>
                        <a:t>NY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/>
                        <a:t>-0.6%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32888960"/>
                  </a:ext>
                </a:extLst>
              </a:tr>
              <a:tr h="308945"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IL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-0.6%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88239731"/>
                  </a:ext>
                </a:extLst>
              </a:tr>
              <a:tr h="308945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HI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5486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-0.6%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56624375"/>
                  </a:ext>
                </a:extLst>
              </a:tr>
              <a:tr h="308945"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WV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-0.6%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84747100"/>
                  </a:ext>
                </a:extLst>
              </a:tr>
              <a:tr h="308945">
                <a:tc>
                  <a:txBody>
                    <a:bodyPr/>
                    <a:lstStyle/>
                    <a:p>
                      <a:pPr algn="l"/>
                      <a:r>
                        <a:rPr lang="en-US" sz="1500" dirty="0"/>
                        <a:t>MS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/>
                        <a:t>-0.4%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9561341"/>
                  </a:ext>
                </a:extLst>
              </a:tr>
            </a:tbl>
          </a:graphicData>
        </a:graphic>
      </p:graphicFrame>
      <p:sp>
        <p:nvSpPr>
          <p:cNvPr id="139" name="TextBox 138">
            <a:extLst>
              <a:ext uri="{FF2B5EF4-FFF2-40B4-BE49-F238E27FC236}">
                <a16:creationId xmlns:a16="http://schemas.microsoft.com/office/drawing/2014/main" id="{D9E7CB9A-C35F-854F-8041-D3374FB3A1F8}"/>
              </a:ext>
            </a:extLst>
          </p:cNvPr>
          <p:cNvSpPr txBox="1"/>
          <p:nvPr/>
        </p:nvSpPr>
        <p:spPr>
          <a:xfrm>
            <a:off x="8549291" y="6490344"/>
            <a:ext cx="3467395" cy="23852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950" dirty="0">
                <a:latin typeface="Times New Roman" charset="0"/>
                <a:ea typeface="Times New Roman" charset="0"/>
                <a:cs typeface="Times New Roman" charset="0"/>
              </a:rPr>
              <a:t>©2021 The Associated General Contractors of America, Inc. </a:t>
            </a:r>
          </a:p>
        </p:txBody>
      </p:sp>
    </p:spTree>
    <p:extLst>
      <p:ext uri="{BB962C8B-B14F-4D97-AF65-F5344CB8AC3E}">
        <p14:creationId xmlns:p14="http://schemas.microsoft.com/office/powerpoint/2010/main" val="11788709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A384DA2-CE5A-4B00-874A-C0050F0A8DA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71558" y="1699141"/>
            <a:ext cx="7847512" cy="4229130"/>
          </a:xfrm>
        </p:spPr>
        <p:txBody>
          <a:bodyPr>
            <a:normAutofit/>
          </a:bodyPr>
          <a:lstStyle/>
          <a:p>
            <a:r>
              <a:rPr lang="en-US" sz="2000" i="1" dirty="0">
                <a:latin typeface="Arial Narrow" panose="020B0606020202030204" pitchFamily="34" charset="0"/>
              </a:rPr>
              <a:t>The Data </a:t>
            </a:r>
            <a:r>
              <a:rPr lang="en-US" sz="2000" i="1" dirty="0" err="1">
                <a:latin typeface="Arial Narrow" panose="020B0606020202030204" pitchFamily="34" charset="0"/>
              </a:rPr>
              <a:t>DIGest</a:t>
            </a:r>
            <a:r>
              <a:rPr lang="en-US" sz="2000" dirty="0">
                <a:latin typeface="Arial Narrow" panose="020B0606020202030204" pitchFamily="34" charset="0"/>
              </a:rPr>
              <a:t>: weekly 1-page email (subscribe at </a:t>
            </a:r>
            <a:r>
              <a:rPr lang="en-US" sz="2000" dirty="0">
                <a:latin typeface="Arial Narrow" panose="020B0606020202030204" pitchFamily="34" charset="0"/>
                <a:hlinkClick r:id="rId2"/>
              </a:rPr>
              <a:t>http://store.agc.org</a:t>
            </a:r>
            <a:r>
              <a:rPr lang="en-US" sz="2000" dirty="0">
                <a:latin typeface="Arial Narrow" panose="020B0606020202030204" pitchFamily="34" charset="0"/>
              </a:rPr>
              <a:t>)</a:t>
            </a:r>
          </a:p>
          <a:p>
            <a:r>
              <a:rPr lang="en-US" sz="2000" i="1" dirty="0">
                <a:latin typeface="Arial Narrow" panose="020B0606020202030204" pitchFamily="34" charset="0"/>
              </a:rPr>
              <a:t>Construction Inflation </a:t>
            </a:r>
            <a:r>
              <a:rPr lang="en-US" sz="2000" i="1" dirty="0">
                <a:latin typeface="Arial Narrow" panose="020B0606020202030204" pitchFamily="34" charset="0"/>
                <a:hlinkClick r:id="rId3"/>
              </a:rPr>
              <a:t>Alert</a:t>
            </a:r>
            <a:r>
              <a:rPr lang="en-US" sz="2000" dirty="0">
                <a:latin typeface="Arial Narrow" panose="020B0606020202030204" pitchFamily="34" charset="0"/>
              </a:rPr>
              <a:t>: </a:t>
            </a:r>
          </a:p>
          <a:p>
            <a:pPr marL="0" indent="0">
              <a:buNone/>
            </a:pPr>
            <a:r>
              <a:rPr lang="en-US" dirty="0">
                <a:latin typeface="Arial Narrow" panose="020B0606020202030204" pitchFamily="34" charset="0"/>
                <a:hlinkClick r:id="rId3"/>
              </a:rPr>
              <a:t>https://www.agc.org/sites/default/files/AGC 2021 Inflation Report_Version5_S_0.pdf</a:t>
            </a:r>
            <a:endParaRPr lang="en-US" dirty="0">
              <a:latin typeface="Arial Narrow" panose="020B0606020202030204" pitchFamily="34" charset="0"/>
            </a:endParaRPr>
          </a:p>
          <a:p>
            <a:r>
              <a:rPr lang="en-US" sz="2000" dirty="0" err="1">
                <a:latin typeface="Arial Narrow" panose="020B0606020202030204" pitchFamily="34" charset="0"/>
              </a:rPr>
              <a:t>ConsensusDocs</a:t>
            </a:r>
            <a:r>
              <a:rPr lang="en-US" sz="2000" dirty="0">
                <a:latin typeface="Arial Narrow" panose="020B0606020202030204" pitchFamily="34" charset="0"/>
              </a:rPr>
              <a:t> Price Escalation Resource </a:t>
            </a:r>
            <a:r>
              <a:rPr lang="en-US" sz="2000" dirty="0">
                <a:latin typeface="Arial Narrow" panose="020B0606020202030204" pitchFamily="34" charset="0"/>
                <a:hlinkClick r:id="rId4"/>
              </a:rPr>
              <a:t>Center</a:t>
            </a:r>
            <a:r>
              <a:rPr lang="en-US" sz="2000" dirty="0">
                <a:latin typeface="Arial Narrow" panose="020B0606020202030204" pitchFamily="34" charset="0"/>
              </a:rPr>
              <a:t>: </a:t>
            </a:r>
            <a:r>
              <a:rPr lang="en-US" sz="2000" dirty="0">
                <a:latin typeface="Arial Narrow" panose="020B0606020202030204" pitchFamily="34" charset="0"/>
                <a:hlinkClick r:id="rId4"/>
              </a:rPr>
              <a:t>https://www.consensusdocs.org/price-escalation-clause/</a:t>
            </a:r>
            <a:r>
              <a:rPr lang="en-US" sz="2000" dirty="0">
                <a:latin typeface="Arial Narrow" panose="020B0606020202030204" pitchFamily="34" charset="0"/>
              </a:rPr>
              <a:t> </a:t>
            </a:r>
          </a:p>
          <a:p>
            <a:r>
              <a:rPr lang="en-US" sz="2000" dirty="0">
                <a:latin typeface="Arial Narrow" panose="020B0606020202030204" pitchFamily="34" charset="0"/>
              </a:rPr>
              <a:t>Surveys, state and metro data, fact sheets: </a:t>
            </a:r>
            <a:r>
              <a:rPr lang="en-US" sz="1600" dirty="0">
                <a:latin typeface="Arial Narrow" panose="020B0606020202030204" pitchFamily="34" charset="0"/>
                <a:hlinkClick r:id="rId5"/>
              </a:rPr>
              <a:t>www.agc.org/learn/construction-data</a:t>
            </a:r>
            <a:endParaRPr lang="en-US" sz="1600" dirty="0">
              <a:latin typeface="Arial Narrow" panose="020B0606020202030204" pitchFamily="34" charset="0"/>
            </a:endParaRPr>
          </a:p>
          <a:p>
            <a:r>
              <a:rPr lang="en-US" sz="2000" dirty="0">
                <a:latin typeface="Arial Narrow" panose="020B0606020202030204" pitchFamily="34" charset="0"/>
              </a:rPr>
              <a:t>Monthly press releases: construction spending; producer price indexes; national, state, metro employment with rankings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F0BDFF-1CA2-412B-858D-2DDBB5AE9B1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33169" y="461115"/>
            <a:ext cx="8534400" cy="897995"/>
          </a:xfrm>
        </p:spPr>
        <p:txBody>
          <a:bodyPr>
            <a:normAutofit/>
          </a:bodyPr>
          <a:lstStyle/>
          <a:p>
            <a:r>
              <a:rPr lang="en-US" sz="2400"/>
              <a:t>AGC economic resources</a:t>
            </a:r>
          </a:p>
          <a:p>
            <a:r>
              <a:rPr lang="en-US" sz="2400" b="0"/>
              <a:t>(email </a:t>
            </a:r>
            <a:r>
              <a:rPr lang="en-US" sz="2400" b="0">
                <a:hlinkClick r:id="rId6"/>
              </a:rPr>
              <a:t>ken.simonson@agc.org</a:t>
            </a:r>
            <a:r>
              <a:rPr lang="en-US" sz="2400" b="0"/>
              <a:t>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3242ADF-7DBA-430C-9F23-BC6D08DAC951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/>
              <a:t>Source: Author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F772B3B-02F7-41B1-88E7-ED9F8739989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25003" y="1359110"/>
            <a:ext cx="3303524" cy="456916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F0004FE-F934-3F43-93D1-76FAE71B740A}"/>
              </a:ext>
            </a:extLst>
          </p:cNvPr>
          <p:cNvSpPr txBox="1"/>
          <p:nvPr/>
        </p:nvSpPr>
        <p:spPr>
          <a:xfrm>
            <a:off x="8549291" y="6490344"/>
            <a:ext cx="3467395" cy="23852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950">
                <a:latin typeface="Times New Roman" charset="0"/>
                <a:ea typeface="Times New Roman" charset="0"/>
                <a:cs typeface="Times New Roman" charset="0"/>
              </a:rPr>
              <a:t>©2021 The Associated General Contractors of America, Inc. </a:t>
            </a:r>
          </a:p>
        </p:txBody>
      </p:sp>
    </p:spTree>
    <p:extLst>
      <p:ext uri="{BB962C8B-B14F-4D97-AF65-F5344CB8AC3E}">
        <p14:creationId xmlns:p14="http://schemas.microsoft.com/office/powerpoint/2010/main" val="38792562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D53AAA6B-A918-EE44-9E37-0D22E806BF1C}"/>
              </a:ext>
            </a:extLst>
          </p:cNvPr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961193853"/>
              </p:ext>
            </p:extLst>
          </p:nvPr>
        </p:nvGraphicFramePr>
        <p:xfrm>
          <a:off x="1" y="1376999"/>
          <a:ext cx="9725244" cy="44781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39868745-2DDD-E046-A63A-7A6776DF7B4D}"/>
              </a:ext>
            </a:extLst>
          </p:cNvPr>
          <p:cNvSpPr txBox="1">
            <a:spLocks/>
          </p:cNvSpPr>
          <p:nvPr/>
        </p:nvSpPr>
        <p:spPr>
          <a:xfrm>
            <a:off x="0" y="151839"/>
            <a:ext cx="9300754" cy="8095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4400" b="1" i="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/>
              <a:t>Total Nonfarm &amp; Construction Employment, Feb. 2020-June 2021</a:t>
            </a:r>
          </a:p>
          <a:p>
            <a:r>
              <a:rPr lang="en-US" sz="2000" b="0"/>
              <a:t>cumulative change (seasonally adjusted)</a:t>
            </a:r>
          </a:p>
          <a:p>
            <a:endParaRPr lang="en-US" sz="2400" b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F985493-7F4D-C54A-ACB5-D38BEBDD3C4C}"/>
              </a:ext>
            </a:extLst>
          </p:cNvPr>
          <p:cNvSpPr txBox="1"/>
          <p:nvPr/>
        </p:nvSpPr>
        <p:spPr>
          <a:xfrm>
            <a:off x="9398528" y="1920956"/>
            <a:ext cx="153196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b="1">
                <a:solidFill>
                  <a:schemeClr val="accent1">
                    <a:lumMod val="75000"/>
                  </a:schemeClr>
                </a:solidFill>
              </a:rPr>
              <a:t>Residential Construction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0943FBE-CB77-D24B-820B-4C248BCF2447}"/>
              </a:ext>
            </a:extLst>
          </p:cNvPr>
          <p:cNvSpPr txBox="1"/>
          <p:nvPr/>
        </p:nvSpPr>
        <p:spPr>
          <a:xfrm>
            <a:off x="9398528" y="3099803"/>
            <a:ext cx="1146169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b="1">
                <a:solidFill>
                  <a:schemeClr val="accent6">
                    <a:lumMod val="75000"/>
                  </a:schemeClr>
                </a:solidFill>
              </a:rPr>
              <a:t>Total Nonfarm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14784C0-1419-3C4A-806A-831B08A32E46}"/>
              </a:ext>
            </a:extLst>
          </p:cNvPr>
          <p:cNvSpPr txBox="1"/>
          <p:nvPr/>
        </p:nvSpPr>
        <p:spPr>
          <a:xfrm>
            <a:off x="569835" y="5701220"/>
            <a:ext cx="8406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/>
              <a:t>2/20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D260663-DBBA-204F-BE19-5B21D410CE3E}"/>
              </a:ext>
            </a:extLst>
          </p:cNvPr>
          <p:cNvSpPr txBox="1"/>
          <p:nvPr/>
        </p:nvSpPr>
        <p:spPr>
          <a:xfrm>
            <a:off x="1086129" y="5703117"/>
            <a:ext cx="8406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/>
              <a:t>3/20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B1DE0EA-0165-3848-BD9B-FB03FE3CDACD}"/>
              </a:ext>
            </a:extLst>
          </p:cNvPr>
          <p:cNvSpPr txBox="1"/>
          <p:nvPr/>
        </p:nvSpPr>
        <p:spPr>
          <a:xfrm>
            <a:off x="2148875" y="5703117"/>
            <a:ext cx="6608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/>
              <a:t>5/20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FA328D5-3074-8240-B3D9-5CCBF66284A9}"/>
              </a:ext>
            </a:extLst>
          </p:cNvPr>
          <p:cNvSpPr txBox="1"/>
          <p:nvPr/>
        </p:nvSpPr>
        <p:spPr>
          <a:xfrm>
            <a:off x="1630854" y="5704317"/>
            <a:ext cx="7825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/>
              <a:t>4/20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592798B-8582-604E-AC7C-F961D361714B}"/>
              </a:ext>
            </a:extLst>
          </p:cNvPr>
          <p:cNvSpPr txBox="1"/>
          <p:nvPr/>
        </p:nvSpPr>
        <p:spPr>
          <a:xfrm>
            <a:off x="2719624" y="5701220"/>
            <a:ext cx="6608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/>
              <a:t>6/20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65BD7E0-16B8-B240-9D92-7FB8126E3E01}"/>
              </a:ext>
            </a:extLst>
          </p:cNvPr>
          <p:cNvSpPr txBox="1"/>
          <p:nvPr/>
        </p:nvSpPr>
        <p:spPr>
          <a:xfrm>
            <a:off x="3259518" y="5703117"/>
            <a:ext cx="6608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/>
              <a:t>7/20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34CA414-1873-0D4F-8725-830861BF95A3}"/>
              </a:ext>
            </a:extLst>
          </p:cNvPr>
          <p:cNvSpPr txBox="1"/>
          <p:nvPr/>
        </p:nvSpPr>
        <p:spPr>
          <a:xfrm>
            <a:off x="3781784" y="5701313"/>
            <a:ext cx="6608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/>
              <a:t>8/20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F94BB7B-5BC8-8544-976A-49325E7F264A}"/>
              </a:ext>
            </a:extLst>
          </p:cNvPr>
          <p:cNvSpPr txBox="1"/>
          <p:nvPr/>
        </p:nvSpPr>
        <p:spPr>
          <a:xfrm>
            <a:off x="4319361" y="5701313"/>
            <a:ext cx="6608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/>
              <a:t>9/20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D7905EE-398A-4048-B227-364007BB1D63}"/>
              </a:ext>
            </a:extLst>
          </p:cNvPr>
          <p:cNvSpPr txBox="1"/>
          <p:nvPr/>
        </p:nvSpPr>
        <p:spPr>
          <a:xfrm>
            <a:off x="10102349" y="1184173"/>
            <a:ext cx="20896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u="sng"/>
              <a:t>Change to 6/21 from: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54106DC-67C2-D840-9B16-74D718DE4257}"/>
              </a:ext>
            </a:extLst>
          </p:cNvPr>
          <p:cNvSpPr txBox="1"/>
          <p:nvPr/>
        </p:nvSpPr>
        <p:spPr>
          <a:xfrm>
            <a:off x="10814302" y="1602625"/>
            <a:ext cx="6469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u="sng"/>
              <a:t>2/20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1CC4A00-65F5-6B45-B22F-8449FA648024}"/>
              </a:ext>
            </a:extLst>
          </p:cNvPr>
          <p:cNvSpPr txBox="1"/>
          <p:nvPr/>
        </p:nvSpPr>
        <p:spPr>
          <a:xfrm>
            <a:off x="11497964" y="1603816"/>
            <a:ext cx="6469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u="sng"/>
              <a:t>6/20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68A33C3-6ADE-2F45-818A-6306C9C11DE5}"/>
              </a:ext>
            </a:extLst>
          </p:cNvPr>
          <p:cNvSpPr txBox="1"/>
          <p:nvPr/>
        </p:nvSpPr>
        <p:spPr>
          <a:xfrm>
            <a:off x="10816589" y="2184827"/>
            <a:ext cx="847748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b="1">
                <a:solidFill>
                  <a:schemeClr val="accent1">
                    <a:lumMod val="75000"/>
                  </a:schemeClr>
                </a:solidFill>
              </a:rPr>
              <a:t>1.7%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3FC164C-B29F-2E4C-A8CD-D34DDA56EA7D}"/>
              </a:ext>
            </a:extLst>
          </p:cNvPr>
          <p:cNvSpPr txBox="1"/>
          <p:nvPr/>
        </p:nvSpPr>
        <p:spPr>
          <a:xfrm>
            <a:off x="11461223" y="2189350"/>
            <a:ext cx="678245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b="1">
                <a:solidFill>
                  <a:schemeClr val="accent1">
                    <a:lumMod val="75000"/>
                  </a:schemeClr>
                </a:solidFill>
              </a:rPr>
              <a:t> 6.8%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5B928D4-964D-DC40-8328-0402312FDF9F}"/>
              </a:ext>
            </a:extLst>
          </p:cNvPr>
          <p:cNvSpPr txBox="1"/>
          <p:nvPr/>
        </p:nvSpPr>
        <p:spPr>
          <a:xfrm>
            <a:off x="10782627" y="3355779"/>
            <a:ext cx="847748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b="1">
                <a:solidFill>
                  <a:schemeClr val="accent6">
                    <a:lumMod val="75000"/>
                  </a:schemeClr>
                </a:solidFill>
              </a:rPr>
              <a:t>-4.4%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22A3F0B-961A-C14D-BDCF-E736E7D043C2}"/>
              </a:ext>
            </a:extLst>
          </p:cNvPr>
          <p:cNvSpPr txBox="1"/>
          <p:nvPr/>
        </p:nvSpPr>
        <p:spPr>
          <a:xfrm>
            <a:off x="11461224" y="3360302"/>
            <a:ext cx="678245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b="1">
                <a:solidFill>
                  <a:schemeClr val="accent6">
                    <a:lumMod val="75000"/>
                  </a:schemeClr>
                </a:solidFill>
              </a:rPr>
              <a:t>5.7%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49A734A-B098-254D-AAC2-DDF6FC9271AF}"/>
              </a:ext>
            </a:extLst>
          </p:cNvPr>
          <p:cNvSpPr txBox="1"/>
          <p:nvPr/>
        </p:nvSpPr>
        <p:spPr>
          <a:xfrm>
            <a:off x="9398528" y="3574315"/>
            <a:ext cx="1622323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b="1">
                <a:solidFill>
                  <a:srgbClr val="C00000"/>
                </a:solidFill>
              </a:rPr>
              <a:t>Nonresidential Construction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48AFBBC-E09F-B346-9687-5EE3BBDD2404}"/>
              </a:ext>
            </a:extLst>
          </p:cNvPr>
          <p:cNvSpPr txBox="1"/>
          <p:nvPr/>
        </p:nvSpPr>
        <p:spPr>
          <a:xfrm>
            <a:off x="10782627" y="3840858"/>
            <a:ext cx="791306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b="1">
                <a:solidFill>
                  <a:srgbClr val="C00000"/>
                </a:solidFill>
              </a:rPr>
              <a:t>-6.2%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531AB42-D4DA-7D48-9189-7266599AE4A9}"/>
              </a:ext>
            </a:extLst>
          </p:cNvPr>
          <p:cNvSpPr txBox="1"/>
          <p:nvPr/>
        </p:nvSpPr>
        <p:spPr>
          <a:xfrm>
            <a:off x="11461224" y="3845381"/>
            <a:ext cx="678245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b="1">
                <a:solidFill>
                  <a:srgbClr val="C00000"/>
                </a:solidFill>
              </a:rPr>
              <a:t>1.0%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3A1388E-40A3-834D-A74B-3BE3C1994009}"/>
              </a:ext>
            </a:extLst>
          </p:cNvPr>
          <p:cNvSpPr txBox="1"/>
          <p:nvPr/>
        </p:nvSpPr>
        <p:spPr>
          <a:xfrm>
            <a:off x="4785315" y="5701220"/>
            <a:ext cx="7825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/>
              <a:t>10/20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128E091-03FE-A34B-835A-775F88D96E9B}"/>
              </a:ext>
            </a:extLst>
          </p:cNvPr>
          <p:cNvSpPr txBox="1"/>
          <p:nvPr/>
        </p:nvSpPr>
        <p:spPr>
          <a:xfrm>
            <a:off x="5316034" y="5701127"/>
            <a:ext cx="7825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/>
              <a:t>11/20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55BEF52-D403-084D-8835-3CB57C121927}"/>
              </a:ext>
            </a:extLst>
          </p:cNvPr>
          <p:cNvSpPr txBox="1"/>
          <p:nvPr/>
        </p:nvSpPr>
        <p:spPr>
          <a:xfrm>
            <a:off x="5860354" y="5701220"/>
            <a:ext cx="7825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/>
              <a:t>12/20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A54351C-3428-CA4E-B187-60F0F4825F5F}"/>
              </a:ext>
            </a:extLst>
          </p:cNvPr>
          <p:cNvSpPr txBox="1"/>
          <p:nvPr/>
        </p:nvSpPr>
        <p:spPr>
          <a:xfrm>
            <a:off x="6503081" y="5701126"/>
            <a:ext cx="7825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/>
              <a:t>1/21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7F12208-CECC-974F-9123-5AC63185B94C}"/>
              </a:ext>
            </a:extLst>
          </p:cNvPr>
          <p:cNvSpPr txBox="1"/>
          <p:nvPr/>
        </p:nvSpPr>
        <p:spPr>
          <a:xfrm>
            <a:off x="8371645" y="6497621"/>
            <a:ext cx="3467395" cy="23852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950">
                <a:latin typeface="Times New Roman" charset="0"/>
                <a:ea typeface="Times New Roman" charset="0"/>
                <a:cs typeface="Times New Roman" charset="0"/>
              </a:rPr>
              <a:t>©2021 The Associated General Contractors of America, Inc. 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768BA5E-3D56-FA4D-8F4F-92E284ACE59A}"/>
              </a:ext>
            </a:extLst>
          </p:cNvPr>
          <p:cNvSpPr txBox="1"/>
          <p:nvPr/>
        </p:nvSpPr>
        <p:spPr>
          <a:xfrm>
            <a:off x="7047401" y="5701219"/>
            <a:ext cx="7825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/>
              <a:t>2/21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3F26F0F-33C1-CA40-B006-18EA2E0585ED}"/>
              </a:ext>
            </a:extLst>
          </p:cNvPr>
          <p:cNvSpPr txBox="1"/>
          <p:nvPr/>
        </p:nvSpPr>
        <p:spPr>
          <a:xfrm>
            <a:off x="7569981" y="5699826"/>
            <a:ext cx="7825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/>
              <a:t>3/21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AE4F4DC-E789-6546-BE2C-E273B8D548C5}"/>
              </a:ext>
            </a:extLst>
          </p:cNvPr>
          <p:cNvSpPr txBox="1"/>
          <p:nvPr/>
        </p:nvSpPr>
        <p:spPr>
          <a:xfrm>
            <a:off x="8108492" y="5700994"/>
            <a:ext cx="7825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/>
              <a:t>4/21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97B437EC-4FB7-8545-972A-2C45F334A800}"/>
              </a:ext>
            </a:extLst>
          </p:cNvPr>
          <p:cNvSpPr txBox="1"/>
          <p:nvPr/>
        </p:nvSpPr>
        <p:spPr>
          <a:xfrm>
            <a:off x="8653020" y="5699826"/>
            <a:ext cx="7825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/>
              <a:t>5/21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8945769-2392-2F41-B404-937E2203DC97}"/>
              </a:ext>
            </a:extLst>
          </p:cNvPr>
          <p:cNvSpPr txBox="1"/>
          <p:nvPr/>
        </p:nvSpPr>
        <p:spPr>
          <a:xfrm>
            <a:off x="9199157" y="5699826"/>
            <a:ext cx="7825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/>
              <a:t>6/21</a:t>
            </a:r>
          </a:p>
        </p:txBody>
      </p:sp>
    </p:spTree>
    <p:extLst>
      <p:ext uri="{BB962C8B-B14F-4D97-AF65-F5344CB8AC3E}">
        <p14:creationId xmlns:p14="http://schemas.microsoft.com/office/powerpoint/2010/main" val="35079692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B90FBB-54B1-3F46-9FCC-1E6D7F89F66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24084" y="394065"/>
            <a:ext cx="8613970" cy="360681"/>
          </a:xfrm>
        </p:spPr>
        <p:txBody>
          <a:bodyPr>
            <a:normAutofit lnSpcReduction="10000"/>
          </a:bodyPr>
          <a:lstStyle/>
          <a:p>
            <a:r>
              <a:rPr lang="en-US" sz="2000" dirty="0"/>
              <a:t>State construction employment change, Feb. 2020-June 2021</a:t>
            </a:r>
            <a:endParaRPr lang="en-US" sz="2000" dirty="0">
              <a:solidFill>
                <a:srgbClr val="00B050"/>
              </a:solidFill>
            </a:endParaRP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1C956C14-DB4A-094C-AF41-638A09CBEE2B}"/>
              </a:ext>
            </a:extLst>
          </p:cNvPr>
          <p:cNvSpPr txBox="1">
            <a:spLocks/>
          </p:cNvSpPr>
          <p:nvPr/>
        </p:nvSpPr>
        <p:spPr>
          <a:xfrm>
            <a:off x="324083" y="754746"/>
            <a:ext cx="8393588" cy="360681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4400" b="1" i="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Nunito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Nunito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Nunito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Nunito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0" dirty="0"/>
              <a:t>11 states 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up</a:t>
            </a:r>
            <a:r>
              <a:rPr lang="en-US" sz="2000" b="0" dirty="0"/>
              <a:t>, 39 states </a:t>
            </a:r>
            <a:r>
              <a:rPr lang="en-US" sz="2000" dirty="0">
                <a:solidFill>
                  <a:srgbClr val="963634"/>
                </a:solidFill>
              </a:rPr>
              <a:t>down</a:t>
            </a:r>
            <a:r>
              <a:rPr lang="en-US" sz="2000" b="0" dirty="0"/>
              <a:t> and DC </a:t>
            </a:r>
            <a:r>
              <a:rPr lang="en-US" sz="20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flat</a:t>
            </a:r>
            <a:r>
              <a:rPr lang="en-US" sz="2000" b="0" dirty="0"/>
              <a:t> </a:t>
            </a:r>
            <a:r>
              <a:rPr lang="en-US" sz="2000" dirty="0">
                <a:solidFill>
                  <a:srgbClr val="963634"/>
                </a:solidFill>
              </a:rPr>
              <a:t> (U.S.: -3.1%) 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1DB3B79A-F6AB-8D49-B75C-A250AE1F528D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1024320" y="6460209"/>
            <a:ext cx="6429425" cy="246063"/>
          </a:xfrm>
        </p:spPr>
        <p:txBody>
          <a:bodyPr/>
          <a:lstStyle/>
          <a:p>
            <a:r>
              <a:rPr lang="en-US" dirty="0"/>
              <a:t>Note: Shading based on unrounded numbers         Source: BLS state and regional employment report</a:t>
            </a:r>
          </a:p>
          <a:p>
            <a:br>
              <a:rPr lang="en-US" dirty="0"/>
            </a:br>
            <a:endParaRPr lang="en-US" dirty="0"/>
          </a:p>
        </p:txBody>
      </p:sp>
      <p:graphicFrame>
        <p:nvGraphicFramePr>
          <p:cNvPr id="22" name="Table 21">
            <a:extLst>
              <a:ext uri="{FF2B5EF4-FFF2-40B4-BE49-F238E27FC236}">
                <a16:creationId xmlns:a16="http://schemas.microsoft.com/office/drawing/2014/main" id="{AEC7E712-58ED-144D-A5E5-614BCB64D6A7}"/>
              </a:ext>
            </a:extLst>
          </p:cNvPr>
          <p:cNvGraphicFramePr>
            <a:graphicFrameLocks noGrp="1"/>
          </p:cNvGraphicFramePr>
          <p:nvPr/>
        </p:nvGraphicFramePr>
        <p:xfrm>
          <a:off x="324083" y="1600388"/>
          <a:ext cx="2489200" cy="1714314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1282603">
                  <a:extLst>
                    <a:ext uri="{9D8B030D-6E8A-4147-A177-3AD203B41FA5}">
                      <a16:colId xmlns:a16="http://schemas.microsoft.com/office/drawing/2014/main" val="865219009"/>
                    </a:ext>
                  </a:extLst>
                </a:gridCol>
                <a:gridCol w="1206597">
                  <a:extLst>
                    <a:ext uri="{9D8B030D-6E8A-4147-A177-3AD203B41FA5}">
                      <a16:colId xmlns:a16="http://schemas.microsoft.com/office/drawing/2014/main" val="3148798131"/>
                    </a:ext>
                  </a:extLst>
                </a:gridCol>
              </a:tblGrid>
              <a:tr h="340114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Top 5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4561089"/>
                  </a:ext>
                </a:extLst>
              </a:tr>
              <a:tr h="274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Idaho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dirty="0">
                          <a:effectLst/>
                        </a:rPr>
                        <a:t>8.0%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56490479"/>
                  </a:ext>
                </a:extLst>
              </a:tr>
              <a:tr h="274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Utah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dirty="0">
                          <a:effectLst/>
                        </a:rPr>
                        <a:t>6.1%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21248604"/>
                  </a:ext>
                </a:extLst>
              </a:tr>
              <a:tr h="274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 dirty="0">
                          <a:effectLst/>
                        </a:rPr>
                        <a:t>Rhode Island 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dirty="0">
                          <a:effectLst/>
                        </a:rPr>
                        <a:t>5.9%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13400331"/>
                  </a:ext>
                </a:extLst>
              </a:tr>
              <a:tr h="274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South Dakota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dirty="0">
                          <a:effectLst/>
                        </a:rPr>
                        <a:t>5.9%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12937612"/>
                  </a:ext>
                </a:extLst>
              </a:tr>
              <a:tr h="274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Alaska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dirty="0">
                          <a:effectLst/>
                        </a:rPr>
                        <a:t>3.0%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8285365"/>
                  </a:ext>
                </a:extLst>
              </a:tr>
            </a:tbl>
          </a:graphicData>
        </a:graphic>
      </p:graphicFrame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id="{4DBEE8AE-2C84-064F-8710-3696AC3C0F5D}"/>
              </a:ext>
            </a:extLst>
          </p:cNvPr>
          <p:cNvGraphicFramePr>
            <a:graphicFrameLocks noGrp="1"/>
          </p:cNvGraphicFramePr>
          <p:nvPr/>
        </p:nvGraphicFramePr>
        <p:xfrm>
          <a:off x="324083" y="3539574"/>
          <a:ext cx="2489200" cy="17143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82603">
                  <a:extLst>
                    <a:ext uri="{9D8B030D-6E8A-4147-A177-3AD203B41FA5}">
                      <a16:colId xmlns:a16="http://schemas.microsoft.com/office/drawing/2014/main" val="2421435510"/>
                    </a:ext>
                  </a:extLst>
                </a:gridCol>
                <a:gridCol w="1206597">
                  <a:extLst>
                    <a:ext uri="{9D8B030D-6E8A-4147-A177-3AD203B41FA5}">
                      <a16:colId xmlns:a16="http://schemas.microsoft.com/office/drawing/2014/main" val="208152177"/>
                    </a:ext>
                  </a:extLst>
                </a:gridCol>
              </a:tblGrid>
              <a:tr h="353747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Bottom 5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1557580"/>
                  </a:ext>
                </a:extLst>
              </a:tr>
              <a:tr h="272113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Wyoming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dirty="0">
                          <a:effectLst/>
                        </a:rPr>
                        <a:t>-15.3%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25666960"/>
                  </a:ext>
                </a:extLst>
              </a:tr>
              <a:tr h="272113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Louisiana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dirty="0">
                          <a:effectLst/>
                        </a:rPr>
                        <a:t>-15.1%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84384176"/>
                  </a:ext>
                </a:extLst>
              </a:tr>
              <a:tr h="272113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New York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dirty="0">
                          <a:effectLst/>
                        </a:rPr>
                        <a:t>-13.3%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9511059"/>
                  </a:ext>
                </a:extLst>
              </a:tr>
              <a:tr h="272113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New Jersey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dirty="0">
                          <a:effectLst/>
                        </a:rPr>
                        <a:t>-11.0%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77380051"/>
                  </a:ext>
                </a:extLst>
              </a:tr>
              <a:tr h="272113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West Virginia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dirty="0">
                          <a:effectLst/>
                        </a:rPr>
                        <a:t>-9.9%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40056148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A39D78C8-886A-B046-A648-3DF4A562DE99}"/>
              </a:ext>
            </a:extLst>
          </p:cNvPr>
          <p:cNvSpPr txBox="1"/>
          <p:nvPr/>
        </p:nvSpPr>
        <p:spPr>
          <a:xfrm>
            <a:off x="8253112" y="6510735"/>
            <a:ext cx="3467395" cy="23852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950" dirty="0">
                <a:latin typeface="Times New Roman" charset="0"/>
                <a:ea typeface="Times New Roman" charset="0"/>
                <a:cs typeface="Times New Roman" charset="0"/>
              </a:rPr>
              <a:t>©2021 The Associated General Contractors of America, Inc. </a:t>
            </a:r>
          </a:p>
        </p:txBody>
      </p:sp>
      <p:pic>
        <p:nvPicPr>
          <p:cNvPr id="6" name="Picture 5" descr="Map&#10;&#10;Description automatically generated">
            <a:extLst>
              <a:ext uri="{FF2B5EF4-FFF2-40B4-BE49-F238E27FC236}">
                <a16:creationId xmlns:a16="http://schemas.microsoft.com/office/drawing/2014/main" id="{3B6F1C33-C532-AD4A-ADF0-8CB21E3A03B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4192"/>
          <a:stretch/>
        </p:blipFill>
        <p:spPr>
          <a:xfrm>
            <a:off x="3958816" y="1236133"/>
            <a:ext cx="7730223" cy="4913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00049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8D1582-AAF6-40A1-888F-96456128FC6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46901" y="350524"/>
            <a:ext cx="8613329" cy="554844"/>
          </a:xfrm>
        </p:spPr>
        <p:txBody>
          <a:bodyPr>
            <a:noAutofit/>
          </a:bodyPr>
          <a:lstStyle/>
          <a:p>
            <a:r>
              <a:rPr lang="en-US" sz="3000" dirty="0">
                <a:solidFill>
                  <a:prstClr val="black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2400" dirty="0">
                <a:solidFill>
                  <a:prstClr val="black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Illinois &amp; Wisconsin Construction Employment   </a:t>
            </a:r>
            <a:endParaRPr lang="en-US" sz="2400" dirty="0"/>
          </a:p>
          <a:p>
            <a:br>
              <a:rPr lang="en-US" dirty="0">
                <a:solidFill>
                  <a:prstClr val="black"/>
                </a:solidFill>
                <a:latin typeface="Calibri"/>
              </a:rPr>
            </a:b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96C43A7-EB76-488A-A059-FED468740829}"/>
              </a:ext>
            </a:extLst>
          </p:cNvPr>
          <p:cNvSpPr txBox="1"/>
          <p:nvPr/>
        </p:nvSpPr>
        <p:spPr>
          <a:xfrm>
            <a:off x="473262" y="817257"/>
            <a:ext cx="59691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Cumulative change, Jan 2020-Jun 2021, seasonally adjusted</a:t>
            </a:r>
            <a:endParaRPr lang="en-US" sz="2000" dirty="0">
              <a:solidFill>
                <a:srgbClr val="C0504D">
                  <a:lumMod val="75000"/>
                </a:srgbClr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228419" y="6473826"/>
            <a:ext cx="3467395" cy="23852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950" dirty="0">
                <a:latin typeface="Times New Roman" charset="0"/>
                <a:ea typeface="Times New Roman" charset="0"/>
                <a:cs typeface="Times New Roman" charset="0"/>
              </a:rPr>
              <a:t>©2021 The Associated General Contractors of America, Inc. </a:t>
            </a:r>
          </a:p>
        </p:txBody>
      </p:sp>
      <p:graphicFrame>
        <p:nvGraphicFramePr>
          <p:cNvPr id="21" name="Content Placeholder 4">
            <a:extLst>
              <a:ext uri="{FF2B5EF4-FFF2-40B4-BE49-F238E27FC236}">
                <a16:creationId xmlns:a16="http://schemas.microsoft.com/office/drawing/2014/main" id="{8E045160-B9E1-BB40-9E7E-432321E1B6B8}"/>
              </a:ext>
            </a:extLst>
          </p:cNvPr>
          <p:cNvGraphicFramePr>
            <a:graphicFrameLocks/>
          </p:cNvGraphicFramePr>
          <p:nvPr/>
        </p:nvGraphicFramePr>
        <p:xfrm>
          <a:off x="94209" y="1304144"/>
          <a:ext cx="10602278" cy="46108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2" name="TextBox 21">
            <a:extLst>
              <a:ext uri="{FF2B5EF4-FFF2-40B4-BE49-F238E27FC236}">
                <a16:creationId xmlns:a16="http://schemas.microsoft.com/office/drawing/2014/main" id="{2B9478B7-B2BC-1843-A356-9E8FEC440130}"/>
              </a:ext>
            </a:extLst>
          </p:cNvPr>
          <p:cNvSpPr txBox="1"/>
          <p:nvPr/>
        </p:nvSpPr>
        <p:spPr>
          <a:xfrm>
            <a:off x="10377149" y="3110504"/>
            <a:ext cx="5679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IL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0E95DB7-6324-334C-AF85-6B7EE8FD1422}"/>
              </a:ext>
            </a:extLst>
          </p:cNvPr>
          <p:cNvSpPr txBox="1"/>
          <p:nvPr/>
        </p:nvSpPr>
        <p:spPr>
          <a:xfrm>
            <a:off x="1232090" y="5756972"/>
            <a:ext cx="7377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2/20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4945415-4ED0-9F4D-B2E5-8E8D53DE8954}"/>
              </a:ext>
            </a:extLst>
          </p:cNvPr>
          <p:cNvSpPr txBox="1"/>
          <p:nvPr/>
        </p:nvSpPr>
        <p:spPr>
          <a:xfrm>
            <a:off x="2332250" y="5762060"/>
            <a:ext cx="6608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4/20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2B767B3-A505-A648-896D-1E49FC428EBD}"/>
              </a:ext>
            </a:extLst>
          </p:cNvPr>
          <p:cNvSpPr txBox="1"/>
          <p:nvPr/>
        </p:nvSpPr>
        <p:spPr>
          <a:xfrm>
            <a:off x="1793377" y="5759672"/>
            <a:ext cx="7825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3/20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55789F6-7740-714B-91C3-BE997DDEEF3F}"/>
              </a:ext>
            </a:extLst>
          </p:cNvPr>
          <p:cNvSpPr txBox="1"/>
          <p:nvPr/>
        </p:nvSpPr>
        <p:spPr>
          <a:xfrm>
            <a:off x="2877062" y="5764448"/>
            <a:ext cx="6608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5/20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A4A4235-E518-144A-9444-FD1AACB6180E}"/>
              </a:ext>
            </a:extLst>
          </p:cNvPr>
          <p:cNvSpPr txBox="1"/>
          <p:nvPr/>
        </p:nvSpPr>
        <p:spPr>
          <a:xfrm>
            <a:off x="3461449" y="5767592"/>
            <a:ext cx="6608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6/20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0A7B661-753F-2944-BECF-56CFC6CB1E1D}"/>
              </a:ext>
            </a:extLst>
          </p:cNvPr>
          <p:cNvSpPr txBox="1"/>
          <p:nvPr/>
        </p:nvSpPr>
        <p:spPr>
          <a:xfrm>
            <a:off x="4004500" y="5743243"/>
            <a:ext cx="6608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7/20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B55C29A-F72F-1545-8387-1D470EF62883}"/>
              </a:ext>
            </a:extLst>
          </p:cNvPr>
          <p:cNvSpPr txBox="1"/>
          <p:nvPr/>
        </p:nvSpPr>
        <p:spPr>
          <a:xfrm>
            <a:off x="4555459" y="5741607"/>
            <a:ext cx="6693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8/20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D91BC88-8A50-1C4E-9737-166E7934858D}"/>
              </a:ext>
            </a:extLst>
          </p:cNvPr>
          <p:cNvSpPr txBox="1"/>
          <p:nvPr/>
        </p:nvSpPr>
        <p:spPr>
          <a:xfrm>
            <a:off x="5106776" y="5750020"/>
            <a:ext cx="6693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9/20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D6E7AB4D-0D2E-BA42-826A-B367C1E04972}"/>
              </a:ext>
            </a:extLst>
          </p:cNvPr>
          <p:cNvSpPr txBox="1"/>
          <p:nvPr/>
        </p:nvSpPr>
        <p:spPr>
          <a:xfrm>
            <a:off x="5572579" y="5753781"/>
            <a:ext cx="7085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10/20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FF0CBD93-08F7-534C-80E1-10D3D40B99C9}"/>
              </a:ext>
            </a:extLst>
          </p:cNvPr>
          <p:cNvSpPr txBox="1"/>
          <p:nvPr/>
        </p:nvSpPr>
        <p:spPr>
          <a:xfrm>
            <a:off x="6121264" y="5756972"/>
            <a:ext cx="8419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11/20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C1B5C80-E62C-4C45-992F-4BD1548E9ACF}"/>
              </a:ext>
            </a:extLst>
          </p:cNvPr>
          <p:cNvSpPr txBox="1"/>
          <p:nvPr/>
        </p:nvSpPr>
        <p:spPr>
          <a:xfrm>
            <a:off x="6674855" y="5756972"/>
            <a:ext cx="8419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12/20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BB0586FB-1CA0-E64B-95C2-78706FE0FA52}"/>
              </a:ext>
            </a:extLst>
          </p:cNvPr>
          <p:cNvSpPr txBox="1"/>
          <p:nvPr/>
        </p:nvSpPr>
        <p:spPr>
          <a:xfrm>
            <a:off x="10704914" y="1163365"/>
            <a:ext cx="13928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>
                <a:latin typeface="Calibri" pitchFamily="34" charset="0"/>
                <a:cs typeface="Arial" pitchFamily="34" charset="0"/>
              </a:rPr>
              <a:t>% change</a:t>
            </a:r>
          </a:p>
          <a:p>
            <a:pPr algn="r"/>
            <a:r>
              <a:rPr lang="en-US" b="1" dirty="0">
                <a:latin typeface="Calibri" pitchFamily="34" charset="0"/>
                <a:cs typeface="Arial" pitchFamily="34" charset="0"/>
              </a:rPr>
              <a:t>Jan 2020- </a:t>
            </a:r>
          </a:p>
          <a:p>
            <a:pPr algn="r"/>
            <a:r>
              <a:rPr lang="en-US" b="1" u="sng" dirty="0">
                <a:latin typeface="Calibri" pitchFamily="34" charset="0"/>
                <a:cs typeface="Arial" pitchFamily="34" charset="0"/>
              </a:rPr>
              <a:t>Jun 2021: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A60E7FDF-D277-C041-B406-165A2A29BC1F}"/>
              </a:ext>
            </a:extLst>
          </p:cNvPr>
          <p:cNvSpPr txBox="1"/>
          <p:nvPr/>
        </p:nvSpPr>
        <p:spPr>
          <a:xfrm>
            <a:off x="11302263" y="3110504"/>
            <a:ext cx="7871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 -2.5%</a:t>
            </a:r>
          </a:p>
        </p:txBody>
      </p:sp>
      <p:sp>
        <p:nvSpPr>
          <p:cNvPr id="43" name="Content Placeholder 3">
            <a:extLst>
              <a:ext uri="{FF2B5EF4-FFF2-40B4-BE49-F238E27FC236}">
                <a16:creationId xmlns:a16="http://schemas.microsoft.com/office/drawing/2014/main" id="{3BD60407-AE3E-D14D-823F-8CF67E54454C}"/>
              </a:ext>
            </a:extLst>
          </p:cNvPr>
          <p:cNvSpPr txBox="1">
            <a:spLocks/>
          </p:cNvSpPr>
          <p:nvPr/>
        </p:nvSpPr>
        <p:spPr>
          <a:xfrm>
            <a:off x="852894" y="6417078"/>
            <a:ext cx="7375525" cy="3841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000" b="0" i="0" kern="1200">
                <a:solidFill>
                  <a:schemeClr val="tx1"/>
                </a:solidFill>
                <a:latin typeface="Nunito Light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Source: BLS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6D953AC-C648-E04B-BD0C-597930B8BA07}"/>
              </a:ext>
            </a:extLst>
          </p:cNvPr>
          <p:cNvSpPr txBox="1"/>
          <p:nvPr/>
        </p:nvSpPr>
        <p:spPr>
          <a:xfrm>
            <a:off x="7320944" y="5746153"/>
            <a:ext cx="6608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1/21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81413E1A-7C39-4D44-B17A-12A4AB1E5F7E}"/>
              </a:ext>
            </a:extLst>
          </p:cNvPr>
          <p:cNvSpPr txBox="1"/>
          <p:nvPr/>
        </p:nvSpPr>
        <p:spPr>
          <a:xfrm>
            <a:off x="7862394" y="5753781"/>
            <a:ext cx="6608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2/21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C0A87D12-113A-3E4D-B43F-5AEC49D88E89}"/>
              </a:ext>
            </a:extLst>
          </p:cNvPr>
          <p:cNvSpPr txBox="1"/>
          <p:nvPr/>
        </p:nvSpPr>
        <p:spPr>
          <a:xfrm>
            <a:off x="8454114" y="5753376"/>
            <a:ext cx="6608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3/21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B2D8829C-3636-994E-AA92-787EED974051}"/>
              </a:ext>
            </a:extLst>
          </p:cNvPr>
          <p:cNvSpPr txBox="1"/>
          <p:nvPr/>
        </p:nvSpPr>
        <p:spPr>
          <a:xfrm>
            <a:off x="9015667" y="5764448"/>
            <a:ext cx="6608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4/21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20955B1F-306E-1E4E-AC2C-467F5A294DB1}"/>
              </a:ext>
            </a:extLst>
          </p:cNvPr>
          <p:cNvSpPr txBox="1"/>
          <p:nvPr/>
        </p:nvSpPr>
        <p:spPr>
          <a:xfrm>
            <a:off x="680773" y="5747386"/>
            <a:ext cx="7377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1/20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84F54737-56A6-1E4D-93B7-B5A54B36576D}"/>
              </a:ext>
            </a:extLst>
          </p:cNvPr>
          <p:cNvSpPr txBox="1"/>
          <p:nvPr/>
        </p:nvSpPr>
        <p:spPr>
          <a:xfrm>
            <a:off x="9541941" y="5764448"/>
            <a:ext cx="6608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5/21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6AFD4767-8671-0943-9963-B98FC83299A0}"/>
              </a:ext>
            </a:extLst>
          </p:cNvPr>
          <p:cNvSpPr txBox="1"/>
          <p:nvPr/>
        </p:nvSpPr>
        <p:spPr>
          <a:xfrm>
            <a:off x="10092850" y="5752717"/>
            <a:ext cx="6608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6/21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DEC3083B-A4A0-8243-9826-4FB0BB850DDA}"/>
              </a:ext>
            </a:extLst>
          </p:cNvPr>
          <p:cNvSpPr txBox="1"/>
          <p:nvPr/>
        </p:nvSpPr>
        <p:spPr>
          <a:xfrm>
            <a:off x="10377149" y="3343765"/>
            <a:ext cx="5679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WI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ACE01762-60A4-354E-9AB2-8D8691A0522D}"/>
              </a:ext>
            </a:extLst>
          </p:cNvPr>
          <p:cNvSpPr txBox="1"/>
          <p:nvPr/>
        </p:nvSpPr>
        <p:spPr>
          <a:xfrm>
            <a:off x="11302262" y="3339620"/>
            <a:ext cx="7871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 -3.3%</a:t>
            </a:r>
          </a:p>
        </p:txBody>
      </p:sp>
    </p:spTree>
    <p:extLst>
      <p:ext uri="{BB962C8B-B14F-4D97-AF65-F5344CB8AC3E}">
        <p14:creationId xmlns:p14="http://schemas.microsoft.com/office/powerpoint/2010/main" val="16282858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8D1582-AAF6-40A1-888F-96456128FC6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97980" y="220617"/>
            <a:ext cx="9106276" cy="554844"/>
          </a:xfrm>
        </p:spPr>
        <p:txBody>
          <a:bodyPr>
            <a:noAutofit/>
          </a:bodyPr>
          <a:lstStyle/>
          <a:p>
            <a:r>
              <a:rPr lang="en-US" sz="2400" dirty="0">
                <a:solidFill>
                  <a:prstClr val="black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Wisconsin Metro Area Construction Employment  </a:t>
            </a:r>
            <a:endParaRPr lang="en-US" sz="2400" dirty="0"/>
          </a:p>
          <a:p>
            <a:br>
              <a:rPr lang="en-US" dirty="0">
                <a:solidFill>
                  <a:prstClr val="black"/>
                </a:solidFill>
                <a:latin typeface="Calibri"/>
              </a:rPr>
            </a:b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96C43A7-EB76-488A-A059-FED468740829}"/>
              </a:ext>
            </a:extLst>
          </p:cNvPr>
          <p:cNvSpPr txBox="1"/>
          <p:nvPr/>
        </p:nvSpPr>
        <p:spPr>
          <a:xfrm>
            <a:off x="197980" y="519398"/>
            <a:ext cx="84086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prstClr val="black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January 2019–June 2021, not seasonally adjusted</a:t>
            </a:r>
            <a:endParaRPr lang="en-US" sz="2000" dirty="0">
              <a:solidFill>
                <a:srgbClr val="C0504D">
                  <a:lumMod val="75000"/>
                </a:srgbClr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228419" y="6473826"/>
            <a:ext cx="3467395" cy="23852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950" dirty="0">
                <a:latin typeface="Times New Roman" charset="0"/>
                <a:ea typeface="Times New Roman" charset="0"/>
                <a:cs typeface="Times New Roman" charset="0"/>
              </a:rPr>
              <a:t>©2021 The Associated General Contractors of America, Inc. </a:t>
            </a:r>
          </a:p>
        </p:txBody>
      </p:sp>
      <p:sp>
        <p:nvSpPr>
          <p:cNvPr id="24" name="Content Placeholder 3">
            <a:extLst>
              <a:ext uri="{FF2B5EF4-FFF2-40B4-BE49-F238E27FC236}">
                <a16:creationId xmlns:a16="http://schemas.microsoft.com/office/drawing/2014/main" id="{88C92F31-956B-A24B-BD9B-1EF182373425}"/>
              </a:ext>
            </a:extLst>
          </p:cNvPr>
          <p:cNvSpPr txBox="1">
            <a:spLocks/>
          </p:cNvSpPr>
          <p:nvPr/>
        </p:nvSpPr>
        <p:spPr>
          <a:xfrm>
            <a:off x="852894" y="6408354"/>
            <a:ext cx="7375525" cy="3841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000" b="0" i="0" kern="1200">
                <a:solidFill>
                  <a:schemeClr val="tx1"/>
                </a:solidFill>
                <a:latin typeface="Nunito Light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Source: BLS </a:t>
            </a:r>
            <a:r>
              <a:rPr lang="en-US" i="1" dirty="0">
                <a:latin typeface="Calibri" pitchFamily="34" charset="0"/>
              </a:rPr>
              <a:t>*The Bureau of Labor Statistics reports employment for construction, mining and logging combined for metro areas in which mining and logging have few employers. Construction-only employment change is shown for a metro if BLS posts that data. </a:t>
            </a:r>
            <a:endParaRPr lang="en-US" dirty="0"/>
          </a:p>
        </p:txBody>
      </p:sp>
      <p:graphicFrame>
        <p:nvGraphicFramePr>
          <p:cNvPr id="22" name="Chart 21">
            <a:extLst>
              <a:ext uri="{FF2B5EF4-FFF2-40B4-BE49-F238E27FC236}">
                <a16:creationId xmlns:a16="http://schemas.microsoft.com/office/drawing/2014/main" id="{857BC0EB-283D-584B-9A91-C2083754300D}"/>
              </a:ext>
            </a:extLst>
          </p:cNvPr>
          <p:cNvGraphicFramePr/>
          <p:nvPr/>
        </p:nvGraphicFramePr>
        <p:xfrm>
          <a:off x="-11367" y="1184938"/>
          <a:ext cx="4520524" cy="26101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3" name="TextBox 22">
            <a:extLst>
              <a:ext uri="{FF2B5EF4-FFF2-40B4-BE49-F238E27FC236}">
                <a16:creationId xmlns:a16="http://schemas.microsoft.com/office/drawing/2014/main" id="{D5045AB0-7D82-3C4E-84AC-B951B1B92A46}"/>
              </a:ext>
            </a:extLst>
          </p:cNvPr>
          <p:cNvSpPr txBox="1"/>
          <p:nvPr/>
        </p:nvSpPr>
        <p:spPr>
          <a:xfrm>
            <a:off x="592147" y="3128506"/>
            <a:ext cx="398460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/>
              <a:t>Milwaukee-Waukesha-West Allis</a:t>
            </a:r>
          </a:p>
        </p:txBody>
      </p:sp>
      <p:sp>
        <p:nvSpPr>
          <p:cNvPr id="26" name="AutoShape 146">
            <a:extLst>
              <a:ext uri="{FF2B5EF4-FFF2-40B4-BE49-F238E27FC236}">
                <a16:creationId xmlns:a16="http://schemas.microsoft.com/office/drawing/2014/main" id="{38BB58A4-23C6-8841-8DAD-6AE7C2454B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14704" y="1362647"/>
            <a:ext cx="1685499" cy="200382"/>
          </a:xfrm>
          <a:prstGeom prst="wedgeRectCallout">
            <a:avLst>
              <a:gd name="adj1" fmla="val -33989"/>
              <a:gd name="adj2" fmla="val 184107"/>
            </a:avLst>
          </a:prstGeom>
          <a:solidFill>
            <a:schemeClr val="bg1">
              <a:lumMod val="85000"/>
              <a:lumOff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ctr" anchorCtr="0" upright="1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defTabSz="1097280">
              <a:lnSpc>
                <a:spcPct val="115000"/>
              </a:lnSpc>
              <a:defRPr/>
            </a:pPr>
            <a:r>
              <a:rPr lang="en-US" sz="1500" b="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Jun 2021 [32,500]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0B7221A8-E229-4A4B-AB3E-41EB6BC822E5}"/>
              </a:ext>
            </a:extLst>
          </p:cNvPr>
          <p:cNvSpPr/>
          <p:nvPr/>
        </p:nvSpPr>
        <p:spPr>
          <a:xfrm>
            <a:off x="2040207" y="1885857"/>
            <a:ext cx="1595309" cy="3422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1097280">
              <a:lnSpc>
                <a:spcPct val="115000"/>
              </a:lnSpc>
              <a:defRPr/>
            </a:pPr>
            <a:r>
              <a:rPr lang="en-US" sz="1500" b="1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Jun 2020 [34,400]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A53601B7-5994-B84B-82E6-A7E6F1FBCF67}"/>
              </a:ext>
            </a:extLst>
          </p:cNvPr>
          <p:cNvSpPr txBox="1"/>
          <p:nvPr/>
        </p:nvSpPr>
        <p:spPr>
          <a:xfrm>
            <a:off x="4239362" y="1142219"/>
            <a:ext cx="21023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u="sng" dirty="0"/>
              <a:t>Jun 2021 change from: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E3386801-342F-B94F-8DDB-DBCD565C4BEB}"/>
              </a:ext>
            </a:extLst>
          </p:cNvPr>
          <p:cNvSpPr txBox="1"/>
          <p:nvPr/>
        </p:nvSpPr>
        <p:spPr>
          <a:xfrm>
            <a:off x="10263232" y="1184938"/>
            <a:ext cx="18857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u="sng" dirty="0"/>
              <a:t>Jun 2021 change from: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B3C1A701-E6FB-9A44-88D6-E4F1885A0654}"/>
              </a:ext>
            </a:extLst>
          </p:cNvPr>
          <p:cNvSpPr txBox="1"/>
          <p:nvPr/>
        </p:nvSpPr>
        <p:spPr>
          <a:xfrm>
            <a:off x="4226631" y="1562808"/>
            <a:ext cx="14649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u="sng" dirty="0">
                <a:solidFill>
                  <a:srgbClr val="C00000"/>
                </a:solidFill>
              </a:rPr>
              <a:t>Jun 2019: -5.8%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F7CA9A6F-4337-7143-BEB0-A5724D0961C6}"/>
              </a:ext>
            </a:extLst>
          </p:cNvPr>
          <p:cNvSpPr txBox="1"/>
          <p:nvPr/>
        </p:nvSpPr>
        <p:spPr>
          <a:xfrm>
            <a:off x="10263232" y="1535433"/>
            <a:ext cx="14649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u="sng" dirty="0">
                <a:solidFill>
                  <a:srgbClr val="C00000"/>
                </a:solidFill>
              </a:rPr>
              <a:t>Jun 2019: 3.1%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F606FF67-E253-174A-BD53-4DAF16D54EE0}"/>
              </a:ext>
            </a:extLst>
          </p:cNvPr>
          <p:cNvSpPr txBox="1"/>
          <p:nvPr/>
        </p:nvSpPr>
        <p:spPr>
          <a:xfrm>
            <a:off x="4232996" y="1784478"/>
            <a:ext cx="14585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u="sng" dirty="0">
                <a:solidFill>
                  <a:schemeClr val="accent1"/>
                </a:solidFill>
              </a:rPr>
              <a:t>Jun 2020: -5.5%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7E5307DD-188A-434B-8A06-0F00C2446A79}"/>
              </a:ext>
            </a:extLst>
          </p:cNvPr>
          <p:cNvSpPr txBox="1"/>
          <p:nvPr/>
        </p:nvSpPr>
        <p:spPr>
          <a:xfrm>
            <a:off x="10263232" y="1754180"/>
            <a:ext cx="14585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u="sng" dirty="0">
                <a:solidFill>
                  <a:schemeClr val="accent1"/>
                </a:solidFill>
              </a:rPr>
              <a:t>Jun 2020: 9.2%</a:t>
            </a:r>
          </a:p>
        </p:txBody>
      </p:sp>
      <p:graphicFrame>
        <p:nvGraphicFramePr>
          <p:cNvPr id="34" name="Chart 33">
            <a:extLst>
              <a:ext uri="{FF2B5EF4-FFF2-40B4-BE49-F238E27FC236}">
                <a16:creationId xmlns:a16="http://schemas.microsoft.com/office/drawing/2014/main" id="{B16CB739-1E01-3747-8865-76278E72F4F9}"/>
              </a:ext>
            </a:extLst>
          </p:cNvPr>
          <p:cNvGraphicFramePr/>
          <p:nvPr/>
        </p:nvGraphicFramePr>
        <p:xfrm>
          <a:off x="5977049" y="1216578"/>
          <a:ext cx="4502737" cy="26101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5" name="Chart 24">
            <a:extLst>
              <a:ext uri="{FF2B5EF4-FFF2-40B4-BE49-F238E27FC236}">
                <a16:creationId xmlns:a16="http://schemas.microsoft.com/office/drawing/2014/main" id="{8BD674E6-D30A-CA49-8E4C-B81CE92B3969}"/>
              </a:ext>
            </a:extLst>
          </p:cNvPr>
          <p:cNvGraphicFramePr/>
          <p:nvPr/>
        </p:nvGraphicFramePr>
        <p:xfrm>
          <a:off x="22429" y="3730379"/>
          <a:ext cx="4520524" cy="26101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2" name="TextBox 31">
            <a:extLst>
              <a:ext uri="{FF2B5EF4-FFF2-40B4-BE49-F238E27FC236}">
                <a16:creationId xmlns:a16="http://schemas.microsoft.com/office/drawing/2014/main" id="{F65E01AA-D406-204A-88A5-D682EF6E296D}"/>
              </a:ext>
            </a:extLst>
          </p:cNvPr>
          <p:cNvSpPr txBox="1"/>
          <p:nvPr/>
        </p:nvSpPr>
        <p:spPr>
          <a:xfrm>
            <a:off x="4226631" y="4200618"/>
            <a:ext cx="14649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u="sng" dirty="0">
                <a:solidFill>
                  <a:srgbClr val="C00000"/>
                </a:solidFill>
              </a:rPr>
              <a:t>Jun 2019: 3.0%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69A9999-B2F0-F44E-9112-2E4F8E3DD47C}"/>
              </a:ext>
            </a:extLst>
          </p:cNvPr>
          <p:cNvSpPr txBox="1"/>
          <p:nvPr/>
        </p:nvSpPr>
        <p:spPr>
          <a:xfrm>
            <a:off x="4232996" y="4429810"/>
            <a:ext cx="14585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u="sng" dirty="0">
                <a:solidFill>
                  <a:schemeClr val="accent1"/>
                </a:solidFill>
              </a:rPr>
              <a:t>Jun 2020: 6.3%</a:t>
            </a:r>
          </a:p>
        </p:txBody>
      </p:sp>
      <p:graphicFrame>
        <p:nvGraphicFramePr>
          <p:cNvPr id="35" name="Chart 34">
            <a:extLst>
              <a:ext uri="{FF2B5EF4-FFF2-40B4-BE49-F238E27FC236}">
                <a16:creationId xmlns:a16="http://schemas.microsoft.com/office/drawing/2014/main" id="{1DA66875-C9E6-D54E-8EF4-C9429B453027}"/>
              </a:ext>
            </a:extLst>
          </p:cNvPr>
          <p:cNvGraphicFramePr/>
          <p:nvPr/>
        </p:nvGraphicFramePr>
        <p:xfrm>
          <a:off x="5968156" y="3826771"/>
          <a:ext cx="4520524" cy="25138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40" name="TextBox 39">
            <a:extLst>
              <a:ext uri="{FF2B5EF4-FFF2-40B4-BE49-F238E27FC236}">
                <a16:creationId xmlns:a16="http://schemas.microsoft.com/office/drawing/2014/main" id="{7CEE9DCF-C233-2545-B596-21A4BD120F37}"/>
              </a:ext>
            </a:extLst>
          </p:cNvPr>
          <p:cNvSpPr txBox="1"/>
          <p:nvPr/>
        </p:nvSpPr>
        <p:spPr>
          <a:xfrm>
            <a:off x="10263232" y="4267888"/>
            <a:ext cx="14649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u="sng" dirty="0">
                <a:solidFill>
                  <a:srgbClr val="C00000"/>
                </a:solidFill>
              </a:rPr>
              <a:t>Jun 2019: -7.2%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A4F31B1E-DE89-C64D-AAA9-BCA64B059F07}"/>
              </a:ext>
            </a:extLst>
          </p:cNvPr>
          <p:cNvSpPr txBox="1"/>
          <p:nvPr/>
        </p:nvSpPr>
        <p:spPr>
          <a:xfrm>
            <a:off x="10263231" y="4492104"/>
            <a:ext cx="14585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u="sng" dirty="0">
                <a:solidFill>
                  <a:schemeClr val="accent1"/>
                </a:solidFill>
              </a:rPr>
              <a:t>Jun 2020: 1.3%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D396711-F0BA-EF45-AB6A-559BF3ABC646}"/>
              </a:ext>
            </a:extLst>
          </p:cNvPr>
          <p:cNvSpPr/>
          <p:nvPr/>
        </p:nvSpPr>
        <p:spPr>
          <a:xfrm>
            <a:off x="6611231" y="5635366"/>
            <a:ext cx="3047629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dirty="0">
                <a:solidFill>
                  <a:srgbClr val="000000"/>
                </a:solidFill>
                <a:latin typeface="Calibri" panose="020F0502020204030204" pitchFamily="34" charset="0"/>
              </a:rPr>
              <a:t>Lake County-Kenosha County, IL-WI</a:t>
            </a:r>
            <a:endParaRPr lang="en-US" sz="1500" b="1" dirty="0"/>
          </a:p>
        </p:txBody>
      </p:sp>
    </p:spTree>
    <p:extLst>
      <p:ext uri="{BB962C8B-B14F-4D97-AF65-F5344CB8AC3E}">
        <p14:creationId xmlns:p14="http://schemas.microsoft.com/office/powerpoint/2010/main" val="6307179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B90FBB-54B1-3F46-9FCC-1E6D7F89F66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24084" y="394065"/>
            <a:ext cx="8613970" cy="360681"/>
          </a:xfrm>
        </p:spPr>
        <p:txBody>
          <a:bodyPr>
            <a:normAutofit lnSpcReduction="10000"/>
          </a:bodyPr>
          <a:lstStyle/>
          <a:p>
            <a:r>
              <a:rPr lang="en-US" sz="2000" dirty="0"/>
              <a:t>Metro construction employment change, Feb. 2020-June 2021</a:t>
            </a:r>
            <a:endParaRPr lang="en-US" sz="2000" dirty="0">
              <a:solidFill>
                <a:srgbClr val="00B050"/>
              </a:solidFill>
            </a:endParaRP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1C956C14-DB4A-094C-AF41-638A09CBEE2B}"/>
              </a:ext>
            </a:extLst>
          </p:cNvPr>
          <p:cNvSpPr txBox="1">
            <a:spLocks/>
          </p:cNvSpPr>
          <p:nvPr/>
        </p:nvSpPr>
        <p:spPr>
          <a:xfrm>
            <a:off x="324082" y="754746"/>
            <a:ext cx="8791637" cy="360681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4400" b="1" i="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Nunito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Nunito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Nunito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Nunito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0" dirty="0"/>
              <a:t>257 metros </a:t>
            </a:r>
            <a:r>
              <a:rPr lang="en-US" sz="2000" dirty="0"/>
              <a:t>up</a:t>
            </a:r>
            <a:r>
              <a:rPr lang="en-US" sz="2000" b="0" dirty="0"/>
              <a:t>, 21 metros 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unchanged</a:t>
            </a:r>
            <a:r>
              <a:rPr lang="en-US" sz="2000" b="0" dirty="0"/>
              <a:t>, 80 metros </a:t>
            </a:r>
            <a:r>
              <a:rPr lang="en-US" sz="2000" dirty="0">
                <a:solidFill>
                  <a:srgbClr val="EB0029"/>
                </a:solidFill>
              </a:rPr>
              <a:t>down </a:t>
            </a:r>
            <a:r>
              <a:rPr lang="en-US" sz="2000" dirty="0"/>
              <a:t>(U.S.: 4.3%) 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1DB3B79A-F6AB-8D49-B75C-A250AE1F528D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1024320" y="6460209"/>
            <a:ext cx="6429425" cy="246063"/>
          </a:xfrm>
        </p:spPr>
        <p:txBody>
          <a:bodyPr/>
          <a:lstStyle/>
          <a:p>
            <a:r>
              <a:rPr lang="en-US"/>
              <a:t>Note: Shading based on unrounded numbers         Source: BLS state and regional employment report</a:t>
            </a:r>
          </a:p>
          <a:p>
            <a:br>
              <a:rPr lang="en-US"/>
            </a:br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39D78C8-886A-B046-A648-3DF4A562DE99}"/>
              </a:ext>
            </a:extLst>
          </p:cNvPr>
          <p:cNvSpPr txBox="1"/>
          <p:nvPr/>
        </p:nvSpPr>
        <p:spPr>
          <a:xfrm>
            <a:off x="8371645" y="6497621"/>
            <a:ext cx="3467395" cy="23852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950">
                <a:latin typeface="Times New Roman" charset="0"/>
                <a:ea typeface="Times New Roman" charset="0"/>
                <a:cs typeface="Times New Roman" charset="0"/>
              </a:rPr>
              <a:t>©2021 The Associated General Contractors of America, Inc. </a:t>
            </a:r>
          </a:p>
        </p:txBody>
      </p:sp>
      <p:pic>
        <p:nvPicPr>
          <p:cNvPr id="4" name="Picture 3" descr="Diagram&#10;&#10;Description automatically generated">
            <a:extLst>
              <a:ext uri="{FF2B5EF4-FFF2-40B4-BE49-F238E27FC236}">
                <a16:creationId xmlns:a16="http://schemas.microsoft.com/office/drawing/2014/main" id="{0F6FA55C-560A-8A4C-9B73-CAC04134D0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876" y="1476108"/>
            <a:ext cx="5796779" cy="4784518"/>
          </a:xfrm>
          <a:prstGeom prst="rect">
            <a:avLst/>
          </a:prstGeom>
        </p:spPr>
      </p:pic>
      <p:pic>
        <p:nvPicPr>
          <p:cNvPr id="7" name="Picture 6" descr="Diagram, schematic&#10;&#10;Description automatically generated">
            <a:extLst>
              <a:ext uri="{FF2B5EF4-FFF2-40B4-BE49-F238E27FC236}">
                <a16:creationId xmlns:a16="http://schemas.microsoft.com/office/drawing/2014/main" id="{CD5D470A-A92E-C749-B2CA-55C18F2E33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7876" y="1476108"/>
            <a:ext cx="5954248" cy="4784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1626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C552F16-E6C5-45AA-BEBB-FC7BCD1628B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87383" y="1524000"/>
            <a:ext cx="11547565" cy="4662616"/>
          </a:xfrm>
          <a:noFill/>
        </p:spPr>
        <p:txBody>
          <a:bodyPr>
            <a:noAutofit/>
          </a:bodyPr>
          <a:lstStyle/>
          <a:p>
            <a:r>
              <a:rPr lang="en-US" sz="2000" dirty="0">
                <a:latin typeface="+mn-lt"/>
              </a:rPr>
              <a:t>Total 5%; private residential 24% (single-family 33%; multi 20%); </a:t>
            </a:r>
            <a:r>
              <a:rPr lang="en-US" sz="2000" dirty="0">
                <a:solidFill>
                  <a:srgbClr val="C00000"/>
                </a:solidFill>
                <a:latin typeface="+mn-lt"/>
              </a:rPr>
              <a:t>private </a:t>
            </a:r>
            <a:r>
              <a:rPr lang="en-US" sz="2000" dirty="0" err="1">
                <a:solidFill>
                  <a:srgbClr val="C00000"/>
                </a:solidFill>
                <a:latin typeface="+mn-lt"/>
              </a:rPr>
              <a:t>nonres</a:t>
            </a:r>
            <a:r>
              <a:rPr lang="en-US" sz="2000" dirty="0">
                <a:solidFill>
                  <a:srgbClr val="C00000"/>
                </a:solidFill>
                <a:latin typeface="+mn-lt"/>
              </a:rPr>
              <a:t> -9%; public -7%</a:t>
            </a:r>
          </a:p>
          <a:p>
            <a:pPr marL="0" indent="0">
              <a:buNone/>
            </a:pPr>
            <a:r>
              <a:rPr lang="en-US" sz="2000" u="sng" dirty="0">
                <a:latin typeface="+mn-lt"/>
              </a:rPr>
              <a:t>Largest segments</a:t>
            </a:r>
            <a:r>
              <a:rPr lang="en-US" sz="2000" dirty="0">
                <a:latin typeface="+mn-lt"/>
              </a:rPr>
              <a:t> (in descending order of 2021 year-to-date spending)</a:t>
            </a:r>
            <a:endParaRPr lang="en-US" sz="2000" u="sng" dirty="0">
              <a:latin typeface="+mn-lt"/>
            </a:endParaRPr>
          </a:p>
          <a:p>
            <a:r>
              <a:rPr lang="en-US" sz="2000" dirty="0">
                <a:solidFill>
                  <a:srgbClr val="C00000"/>
                </a:solidFill>
                <a:latin typeface="+mn-lt"/>
              </a:rPr>
              <a:t>Power -7% (electric -4%; oil/gas fields &amp; pipelines -16%)</a:t>
            </a:r>
          </a:p>
          <a:p>
            <a:r>
              <a:rPr lang="en-US" sz="2000" dirty="0">
                <a:solidFill>
                  <a:srgbClr val="C00000"/>
                </a:solidFill>
                <a:latin typeface="+mn-lt"/>
              </a:rPr>
              <a:t>Education -11% (primary/secondary -5%; higher ed -20%)</a:t>
            </a:r>
          </a:p>
          <a:p>
            <a:r>
              <a:rPr lang="en-US" sz="2000" dirty="0">
                <a:solidFill>
                  <a:srgbClr val="C00000"/>
                </a:solidFill>
                <a:latin typeface="+mn-lt"/>
              </a:rPr>
              <a:t>Commercial -6% (</a:t>
            </a:r>
            <a:r>
              <a:rPr lang="en-US" sz="2000" dirty="0">
                <a:latin typeface="+mn-lt"/>
              </a:rPr>
              <a:t>warehouse 8%</a:t>
            </a:r>
            <a:r>
              <a:rPr lang="en-US" sz="2000" dirty="0">
                <a:solidFill>
                  <a:srgbClr val="C00000"/>
                </a:solidFill>
                <a:latin typeface="+mn-lt"/>
              </a:rPr>
              <a:t>; retail -22%)</a:t>
            </a:r>
          </a:p>
          <a:p>
            <a:r>
              <a:rPr lang="en-US" sz="2000" dirty="0">
                <a:solidFill>
                  <a:srgbClr val="C00000"/>
                </a:solidFill>
                <a:latin typeface="+mn-lt"/>
              </a:rPr>
              <a:t>Office -12% </a:t>
            </a:r>
          </a:p>
          <a:p>
            <a:r>
              <a:rPr lang="en-US" sz="2000" dirty="0">
                <a:solidFill>
                  <a:srgbClr val="C00000"/>
                </a:solidFill>
                <a:latin typeface="+mn-lt"/>
              </a:rPr>
              <a:t>Highway and street -6%</a:t>
            </a:r>
          </a:p>
          <a:p>
            <a:r>
              <a:rPr lang="en-US" sz="2000" dirty="0">
                <a:solidFill>
                  <a:srgbClr val="C00000"/>
                </a:solidFill>
                <a:latin typeface="+mn-lt"/>
              </a:rPr>
              <a:t>Mfg. -5% (</a:t>
            </a:r>
            <a:r>
              <a:rPr lang="en-US" sz="2000" dirty="0">
                <a:latin typeface="+mn-lt"/>
              </a:rPr>
              <a:t>chemical 6%; transp. equip. 3%;</a:t>
            </a:r>
            <a:r>
              <a:rPr lang="en-US" sz="2000" dirty="0">
                <a:solidFill>
                  <a:srgbClr val="C00000"/>
                </a:solidFill>
                <a:latin typeface="+mn-lt"/>
              </a:rPr>
              <a:t> electronic -19%; </a:t>
            </a:r>
            <a:r>
              <a:rPr lang="en-US" sz="2000" dirty="0">
                <a:latin typeface="+mn-lt"/>
              </a:rPr>
              <a:t>food/beverage/tobacco 8%</a:t>
            </a:r>
            <a:r>
              <a:rPr lang="en-US" sz="2000" dirty="0">
                <a:solidFill>
                  <a:srgbClr val="C00000"/>
                </a:solidFill>
                <a:latin typeface="+mn-lt"/>
              </a:rPr>
              <a:t>)</a:t>
            </a:r>
          </a:p>
          <a:p>
            <a:r>
              <a:rPr lang="en-US" sz="2000" dirty="0">
                <a:solidFill>
                  <a:srgbClr val="C00000"/>
                </a:solidFill>
                <a:latin typeface="+mn-lt"/>
              </a:rPr>
              <a:t>Transportation -7% (air -11%; freight rail/trucking -6%; </a:t>
            </a:r>
            <a:r>
              <a:rPr lang="en-US" sz="2000" dirty="0">
                <a:latin typeface="+mn-lt"/>
              </a:rPr>
              <a:t>mass transit 6%</a:t>
            </a:r>
            <a:r>
              <a:rPr lang="en-US" sz="2000" dirty="0">
                <a:solidFill>
                  <a:srgbClr val="C00000"/>
                </a:solidFill>
                <a:latin typeface="+mn-lt"/>
              </a:rPr>
              <a:t>)</a:t>
            </a:r>
          </a:p>
          <a:p>
            <a:r>
              <a:rPr lang="en-US" sz="2000" dirty="0">
                <a:solidFill>
                  <a:srgbClr val="C00000"/>
                </a:solidFill>
                <a:latin typeface="+mn-lt"/>
              </a:rPr>
              <a:t>Health care -3% (</a:t>
            </a:r>
            <a:r>
              <a:rPr lang="en-US" sz="2000" dirty="0">
                <a:latin typeface="+mn-lt"/>
              </a:rPr>
              <a:t>hospital 2%</a:t>
            </a:r>
            <a:r>
              <a:rPr lang="en-US" sz="2000" dirty="0">
                <a:solidFill>
                  <a:srgbClr val="C00000"/>
                </a:solidFill>
                <a:latin typeface="+mn-lt"/>
              </a:rPr>
              <a:t>; medical building -8%; special care -6%)</a:t>
            </a:r>
          </a:p>
          <a:p>
            <a:r>
              <a:rPr lang="en-US" sz="2000" dirty="0">
                <a:solidFill>
                  <a:srgbClr val="C00000"/>
                </a:solidFill>
                <a:latin typeface="+mn-lt"/>
              </a:rPr>
              <a:t>Lodging -27%</a:t>
            </a:r>
          </a:p>
          <a:p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ACCFDC-D3B1-47FC-B28B-4ABA2526AA8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95416" y="288323"/>
            <a:ext cx="8657968" cy="931949"/>
          </a:xfrm>
        </p:spPr>
        <p:txBody>
          <a:bodyPr>
            <a:noAutofit/>
          </a:bodyPr>
          <a:lstStyle/>
          <a:p>
            <a:r>
              <a:rPr lang="en-US" sz="2200" dirty="0"/>
              <a:t>Year-to-date construction spending: Jan-May 2021 vs. Jan-May 2020</a:t>
            </a:r>
            <a:r>
              <a:rPr lang="en-US" sz="2200" b="0" dirty="0"/>
              <a:t> </a:t>
            </a:r>
          </a:p>
          <a:p>
            <a:r>
              <a:rPr lang="en-US" sz="2000" b="0" dirty="0"/>
              <a:t>(not seasonally adjusted)</a:t>
            </a:r>
          </a:p>
          <a:p>
            <a:endParaRPr lang="en-US" sz="22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CDC900-E1EC-4D40-B193-6ED6A7B5758E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/>
              <a:t>Source: Author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0F10183-5F83-E64A-B956-7920C41CDFD9}"/>
              </a:ext>
            </a:extLst>
          </p:cNvPr>
          <p:cNvSpPr txBox="1"/>
          <p:nvPr/>
        </p:nvSpPr>
        <p:spPr>
          <a:xfrm>
            <a:off x="8549291" y="6490344"/>
            <a:ext cx="3467395" cy="23852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950">
                <a:latin typeface="Times New Roman" charset="0"/>
                <a:ea typeface="Times New Roman" charset="0"/>
                <a:cs typeface="Times New Roman" charset="0"/>
              </a:rPr>
              <a:t>©2021 The Associated General Contractors of America, Inc. </a:t>
            </a:r>
          </a:p>
        </p:txBody>
      </p:sp>
    </p:spTree>
    <p:extLst>
      <p:ext uri="{BB962C8B-B14F-4D97-AF65-F5344CB8AC3E}">
        <p14:creationId xmlns:p14="http://schemas.microsoft.com/office/powerpoint/2010/main" val="27439992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D53AAA6B-A918-EE44-9E37-0D22E806BF1C}"/>
              </a:ext>
            </a:extLst>
          </p:cNvPr>
          <p:cNvGraphicFramePr>
            <a:graphicFrameLocks noGrp="1"/>
          </p:cNvGraphicFramePr>
          <p:nvPr>
            <p:ph sz="quarter" idx="14"/>
          </p:nvPr>
        </p:nvGraphicFramePr>
        <p:xfrm>
          <a:off x="94209" y="1304144"/>
          <a:ext cx="10383916" cy="46925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39868745-2DDD-E046-A63A-7A6776DF7B4D}"/>
              </a:ext>
            </a:extLst>
          </p:cNvPr>
          <p:cNvSpPr txBox="1">
            <a:spLocks/>
          </p:cNvSpPr>
          <p:nvPr/>
        </p:nvSpPr>
        <p:spPr>
          <a:xfrm>
            <a:off x="254524" y="338976"/>
            <a:ext cx="8831811" cy="8866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4400" b="1" i="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Construction input and ‘bid price’ producer price indexes (PPIs)</a:t>
            </a:r>
          </a:p>
          <a:p>
            <a:r>
              <a:rPr lang="en-US" sz="1800" b="0" dirty="0"/>
              <a:t>cumulative change in PPIs, June 2020 -June 2021 (not seasonally adjusted)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F985493-7F4D-C54A-ACB5-D38BEBDD3C4C}"/>
              </a:ext>
            </a:extLst>
          </p:cNvPr>
          <p:cNvSpPr txBox="1"/>
          <p:nvPr/>
        </p:nvSpPr>
        <p:spPr>
          <a:xfrm flipH="1">
            <a:off x="7572249" y="1752999"/>
            <a:ext cx="25629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Inputs to construction June 20-June 21: 26.3%</a:t>
            </a:r>
          </a:p>
          <a:p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14784C0-1419-3C4A-806A-831B08A32E46}"/>
              </a:ext>
            </a:extLst>
          </p:cNvPr>
          <p:cNvSpPr txBox="1"/>
          <p:nvPr/>
        </p:nvSpPr>
        <p:spPr>
          <a:xfrm>
            <a:off x="663538" y="5813879"/>
            <a:ext cx="8406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6/20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B1DE0EA-0165-3848-BD9B-FB03FE3CDACD}"/>
              </a:ext>
            </a:extLst>
          </p:cNvPr>
          <p:cNvSpPr txBox="1"/>
          <p:nvPr/>
        </p:nvSpPr>
        <p:spPr>
          <a:xfrm>
            <a:off x="2169127" y="5814330"/>
            <a:ext cx="660823" cy="3741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8/20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FA328D5-3074-8240-B3D9-5CCBF66284A9}"/>
              </a:ext>
            </a:extLst>
          </p:cNvPr>
          <p:cNvSpPr txBox="1"/>
          <p:nvPr/>
        </p:nvSpPr>
        <p:spPr>
          <a:xfrm>
            <a:off x="1391908" y="5829184"/>
            <a:ext cx="782594" cy="3741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7/20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65BD7E0-16B8-B240-9D92-7FB8126E3E01}"/>
              </a:ext>
            </a:extLst>
          </p:cNvPr>
          <p:cNvSpPr txBox="1"/>
          <p:nvPr/>
        </p:nvSpPr>
        <p:spPr>
          <a:xfrm>
            <a:off x="2954610" y="5813879"/>
            <a:ext cx="660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9/20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F2F5A8E-9FD0-FC4B-9630-54FFA8C49A43}"/>
              </a:ext>
            </a:extLst>
          </p:cNvPr>
          <p:cNvSpPr txBox="1"/>
          <p:nvPr/>
        </p:nvSpPr>
        <p:spPr>
          <a:xfrm>
            <a:off x="585394" y="1301296"/>
            <a:ext cx="673374" cy="36933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C36D140-5F83-5946-9462-4DFA4B0D4791}"/>
              </a:ext>
            </a:extLst>
          </p:cNvPr>
          <p:cNvSpPr txBox="1"/>
          <p:nvPr/>
        </p:nvSpPr>
        <p:spPr>
          <a:xfrm>
            <a:off x="3584198" y="5815742"/>
            <a:ext cx="7997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10/20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F427CAB-528B-3B4A-8028-2DACDA7BFC7B}"/>
              </a:ext>
            </a:extLst>
          </p:cNvPr>
          <p:cNvSpPr txBox="1"/>
          <p:nvPr/>
        </p:nvSpPr>
        <p:spPr>
          <a:xfrm rot="10800000" flipH="1" flipV="1">
            <a:off x="6678599" y="4048514"/>
            <a:ext cx="36797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‘Bid price’ (new nonres building  construction) June 20-June 21: 3.4%</a:t>
            </a:r>
          </a:p>
          <a:p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703456B-9133-CF43-AB40-250661EB0DEE}"/>
              </a:ext>
            </a:extLst>
          </p:cNvPr>
          <p:cNvSpPr txBox="1"/>
          <p:nvPr/>
        </p:nvSpPr>
        <p:spPr>
          <a:xfrm>
            <a:off x="4383913" y="5822976"/>
            <a:ext cx="7747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11/20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411B4C2-B627-134E-A16D-44F315DA7402}"/>
              </a:ext>
            </a:extLst>
          </p:cNvPr>
          <p:cNvSpPr txBox="1"/>
          <p:nvPr/>
        </p:nvSpPr>
        <p:spPr>
          <a:xfrm>
            <a:off x="5211923" y="5818563"/>
            <a:ext cx="7886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12/20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8FC7887-8F70-9640-BC6A-0ED3370C2082}"/>
              </a:ext>
            </a:extLst>
          </p:cNvPr>
          <p:cNvSpPr txBox="1"/>
          <p:nvPr/>
        </p:nvSpPr>
        <p:spPr>
          <a:xfrm>
            <a:off x="6019489" y="5833961"/>
            <a:ext cx="841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1/21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FE51AB3-4B17-FD4D-8A0F-BA8BDB72A63B}"/>
              </a:ext>
            </a:extLst>
          </p:cNvPr>
          <p:cNvSpPr txBox="1"/>
          <p:nvPr/>
        </p:nvSpPr>
        <p:spPr>
          <a:xfrm>
            <a:off x="6800859" y="5818563"/>
            <a:ext cx="841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2/21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B48F6B4-12B6-AA4B-94BA-281CCD81EB1D}"/>
              </a:ext>
            </a:extLst>
          </p:cNvPr>
          <p:cNvSpPr txBox="1"/>
          <p:nvPr/>
        </p:nvSpPr>
        <p:spPr>
          <a:xfrm>
            <a:off x="7572249" y="5812967"/>
            <a:ext cx="841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3/21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D228E4A-41F5-C247-B1A4-20B9ABCA320C}"/>
              </a:ext>
            </a:extLst>
          </p:cNvPr>
          <p:cNvSpPr txBox="1"/>
          <p:nvPr/>
        </p:nvSpPr>
        <p:spPr>
          <a:xfrm>
            <a:off x="8341523" y="5811443"/>
            <a:ext cx="6608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4/21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F7C1B58-0191-F849-B0D7-E685DE72D118}"/>
              </a:ext>
            </a:extLst>
          </p:cNvPr>
          <p:cNvSpPr txBox="1"/>
          <p:nvPr/>
        </p:nvSpPr>
        <p:spPr>
          <a:xfrm>
            <a:off x="8549291" y="6490344"/>
            <a:ext cx="3467395" cy="23852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950">
                <a:latin typeface="Times New Roman" charset="0"/>
                <a:ea typeface="Times New Roman" charset="0"/>
                <a:cs typeface="Times New Roman" charset="0"/>
              </a:rPr>
              <a:t>©2021 The Associated General Contractors of America, Inc.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22D542D-B53A-AA41-A207-F60E8FC2CD65}"/>
              </a:ext>
            </a:extLst>
          </p:cNvPr>
          <p:cNvSpPr txBox="1"/>
          <p:nvPr/>
        </p:nvSpPr>
        <p:spPr>
          <a:xfrm>
            <a:off x="9851546" y="5799252"/>
            <a:ext cx="6608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6/21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9125234-AA0F-6040-858F-7D80662DC51C}"/>
              </a:ext>
            </a:extLst>
          </p:cNvPr>
          <p:cNvSpPr txBox="1"/>
          <p:nvPr/>
        </p:nvSpPr>
        <p:spPr>
          <a:xfrm>
            <a:off x="9115030" y="5799252"/>
            <a:ext cx="6608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5/21</a:t>
            </a:r>
          </a:p>
        </p:txBody>
      </p:sp>
      <p:sp>
        <p:nvSpPr>
          <p:cNvPr id="24" name="Content Placeholder 3">
            <a:extLst>
              <a:ext uri="{FF2B5EF4-FFF2-40B4-BE49-F238E27FC236}">
                <a16:creationId xmlns:a16="http://schemas.microsoft.com/office/drawing/2014/main" id="{1FC47770-BD22-E94F-8D53-BF01616F2F1C}"/>
              </a:ext>
            </a:extLst>
          </p:cNvPr>
          <p:cNvSpPr txBox="1">
            <a:spLocks/>
          </p:cNvSpPr>
          <p:nvPr/>
        </p:nvSpPr>
        <p:spPr>
          <a:xfrm>
            <a:off x="663538" y="6500947"/>
            <a:ext cx="7885754" cy="23852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000" b="0" i="0" kern="1200">
                <a:solidFill>
                  <a:schemeClr val="tx1"/>
                </a:solidFill>
                <a:latin typeface="Nunito Light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</a:rPr>
              <a:t>Source: Bureau of Labor Statistics</a:t>
            </a:r>
          </a:p>
        </p:txBody>
      </p:sp>
    </p:spTree>
    <p:extLst>
      <p:ext uri="{BB962C8B-B14F-4D97-AF65-F5344CB8AC3E}">
        <p14:creationId xmlns:p14="http://schemas.microsoft.com/office/powerpoint/2010/main" val="23515382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39868745-2DDD-E046-A63A-7A6776DF7B4D}"/>
              </a:ext>
            </a:extLst>
          </p:cNvPr>
          <p:cNvSpPr txBox="1">
            <a:spLocks/>
          </p:cNvSpPr>
          <p:nvPr/>
        </p:nvSpPr>
        <p:spPr>
          <a:xfrm>
            <a:off x="585393" y="498462"/>
            <a:ext cx="8603139" cy="97005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4400" b="1" i="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PPIs for construction and selected inputs</a:t>
            </a:r>
          </a:p>
          <a:p>
            <a:r>
              <a:rPr lang="en-US" sz="1800" b="0" dirty="0"/>
              <a:t>cumulative change in PPIs, June 2020 -June 2021 (not seasonally adjusted)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14784C0-1419-3C4A-806A-831B08A32E46}"/>
              </a:ext>
            </a:extLst>
          </p:cNvPr>
          <p:cNvSpPr txBox="1"/>
          <p:nvPr/>
        </p:nvSpPr>
        <p:spPr>
          <a:xfrm>
            <a:off x="585394" y="5824011"/>
            <a:ext cx="6733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6/20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B1DE0EA-0165-3848-BD9B-FB03FE3CDACD}"/>
              </a:ext>
            </a:extLst>
          </p:cNvPr>
          <p:cNvSpPr txBox="1"/>
          <p:nvPr/>
        </p:nvSpPr>
        <p:spPr>
          <a:xfrm>
            <a:off x="1975374" y="5825634"/>
            <a:ext cx="5804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8/20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FA328D5-3074-8240-B3D9-5CCBF66284A9}"/>
              </a:ext>
            </a:extLst>
          </p:cNvPr>
          <p:cNvSpPr txBox="1"/>
          <p:nvPr/>
        </p:nvSpPr>
        <p:spPr>
          <a:xfrm>
            <a:off x="1256118" y="5825634"/>
            <a:ext cx="6545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7/20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65BD7E0-16B8-B240-9D92-7FB8126E3E01}"/>
              </a:ext>
            </a:extLst>
          </p:cNvPr>
          <p:cNvSpPr txBox="1"/>
          <p:nvPr/>
        </p:nvSpPr>
        <p:spPr>
          <a:xfrm>
            <a:off x="3280713" y="5828340"/>
            <a:ext cx="7262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10/20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F2F5A8E-9FD0-FC4B-9630-54FFA8C49A43}"/>
              </a:ext>
            </a:extLst>
          </p:cNvPr>
          <p:cNvSpPr txBox="1"/>
          <p:nvPr/>
        </p:nvSpPr>
        <p:spPr>
          <a:xfrm>
            <a:off x="585394" y="1301296"/>
            <a:ext cx="673374" cy="36933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C36D140-5F83-5946-9462-4DFA4B0D4791}"/>
              </a:ext>
            </a:extLst>
          </p:cNvPr>
          <p:cNvSpPr txBox="1"/>
          <p:nvPr/>
        </p:nvSpPr>
        <p:spPr>
          <a:xfrm>
            <a:off x="3993631" y="5830467"/>
            <a:ext cx="7262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11/20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703456B-9133-CF43-AB40-250661EB0DEE}"/>
              </a:ext>
            </a:extLst>
          </p:cNvPr>
          <p:cNvSpPr txBox="1"/>
          <p:nvPr/>
        </p:nvSpPr>
        <p:spPr>
          <a:xfrm>
            <a:off x="4679267" y="5830467"/>
            <a:ext cx="6865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12/20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411B4C2-B627-134E-A16D-44F315DA7402}"/>
              </a:ext>
            </a:extLst>
          </p:cNvPr>
          <p:cNvSpPr txBox="1"/>
          <p:nvPr/>
        </p:nvSpPr>
        <p:spPr>
          <a:xfrm>
            <a:off x="5451665" y="5825634"/>
            <a:ext cx="6953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1/21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8FC7887-8F70-9640-BC6A-0ED3370C2082}"/>
              </a:ext>
            </a:extLst>
          </p:cNvPr>
          <p:cNvSpPr txBox="1"/>
          <p:nvPr/>
        </p:nvSpPr>
        <p:spPr>
          <a:xfrm>
            <a:off x="6132141" y="5818390"/>
            <a:ext cx="8128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2/21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FE51AB3-4B17-FD4D-8A0F-BA8BDB72A63B}"/>
              </a:ext>
            </a:extLst>
          </p:cNvPr>
          <p:cNvSpPr txBox="1"/>
          <p:nvPr/>
        </p:nvSpPr>
        <p:spPr>
          <a:xfrm>
            <a:off x="6845059" y="5798651"/>
            <a:ext cx="8128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3/21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80B053F-1993-F140-BE30-EC58645360AF}"/>
              </a:ext>
            </a:extLst>
          </p:cNvPr>
          <p:cNvSpPr txBox="1"/>
          <p:nvPr/>
        </p:nvSpPr>
        <p:spPr>
          <a:xfrm>
            <a:off x="8226814" y="5798651"/>
            <a:ext cx="6953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5/21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1C243CB-8705-F346-92AC-2FB9B3BC8D9E}"/>
              </a:ext>
            </a:extLst>
          </p:cNvPr>
          <p:cNvSpPr txBox="1"/>
          <p:nvPr/>
        </p:nvSpPr>
        <p:spPr>
          <a:xfrm>
            <a:off x="8215124" y="6519024"/>
            <a:ext cx="3467395" cy="23852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950">
                <a:latin typeface="Times New Roman" charset="0"/>
                <a:ea typeface="Times New Roman" charset="0"/>
                <a:cs typeface="Times New Roman" charset="0"/>
              </a:rPr>
              <a:t>©2021 The Associated General Contractors of America, Inc. </a:t>
            </a:r>
          </a:p>
        </p:txBody>
      </p:sp>
      <p:graphicFrame>
        <p:nvGraphicFramePr>
          <p:cNvPr id="20" name="Content Placeholder 4">
            <a:extLst>
              <a:ext uri="{FF2B5EF4-FFF2-40B4-BE49-F238E27FC236}">
                <a16:creationId xmlns:a16="http://schemas.microsoft.com/office/drawing/2014/main" id="{5F099CD0-E27C-814E-9D93-864090937A5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96578947"/>
              </p:ext>
            </p:extLst>
          </p:nvPr>
        </p:nvGraphicFramePr>
        <p:xfrm>
          <a:off x="17327" y="1630105"/>
          <a:ext cx="10091354" cy="41685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6" name="TextBox 25">
            <a:extLst>
              <a:ext uri="{FF2B5EF4-FFF2-40B4-BE49-F238E27FC236}">
                <a16:creationId xmlns:a16="http://schemas.microsoft.com/office/drawing/2014/main" id="{81F81C39-37C7-B348-BFCA-66BD9BC0AB19}"/>
              </a:ext>
            </a:extLst>
          </p:cNvPr>
          <p:cNvSpPr txBox="1"/>
          <p:nvPr/>
        </p:nvSpPr>
        <p:spPr>
          <a:xfrm>
            <a:off x="11121588" y="1317116"/>
            <a:ext cx="105308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% change</a:t>
            </a:r>
          </a:p>
          <a:p>
            <a:r>
              <a:rPr lang="en-US" sz="1400" b="1" dirty="0"/>
              <a:t>June 2020-</a:t>
            </a:r>
          </a:p>
          <a:p>
            <a:r>
              <a:rPr lang="en-US" sz="1400" b="1" u="sng" dirty="0"/>
              <a:t>June 2021: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A56EBC6-1E54-4E41-9A22-0AA512FF8D69}"/>
              </a:ext>
            </a:extLst>
          </p:cNvPr>
          <p:cNvSpPr txBox="1"/>
          <p:nvPr/>
        </p:nvSpPr>
        <p:spPr>
          <a:xfrm flipH="1">
            <a:off x="9188532" y="2353122"/>
            <a:ext cx="18196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7030A0"/>
                </a:solidFill>
              </a:rPr>
              <a:t>Lumber and plywood 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7EDDE11-9ED4-D144-9356-D705AEEFEA74}"/>
              </a:ext>
            </a:extLst>
          </p:cNvPr>
          <p:cNvSpPr txBox="1"/>
          <p:nvPr/>
        </p:nvSpPr>
        <p:spPr>
          <a:xfrm flipH="1">
            <a:off x="11512750" y="2351131"/>
            <a:ext cx="6608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7030A0"/>
                </a:solidFill>
              </a:rPr>
              <a:t>101%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6005D81-1FC2-B242-B760-9C565FB81584}"/>
              </a:ext>
            </a:extLst>
          </p:cNvPr>
          <p:cNvSpPr txBox="1"/>
          <p:nvPr/>
        </p:nvSpPr>
        <p:spPr>
          <a:xfrm flipH="1">
            <a:off x="11512749" y="4411602"/>
            <a:ext cx="6608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00B050"/>
                </a:solidFill>
              </a:rPr>
              <a:t>22%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CE220AE-5CFA-B448-AA66-61A9D06FE90D}"/>
              </a:ext>
            </a:extLst>
          </p:cNvPr>
          <p:cNvSpPr txBox="1"/>
          <p:nvPr/>
        </p:nvSpPr>
        <p:spPr>
          <a:xfrm flipH="1">
            <a:off x="9166069" y="4414685"/>
            <a:ext cx="24820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00B050"/>
                </a:solidFill>
              </a:rPr>
              <a:t>Plastic construction products 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B13FF9D-22DB-4849-9567-92A71A1F467D}"/>
              </a:ext>
            </a:extLst>
          </p:cNvPr>
          <p:cNvSpPr txBox="1"/>
          <p:nvPr/>
        </p:nvSpPr>
        <p:spPr>
          <a:xfrm flipH="1">
            <a:off x="9173623" y="4936877"/>
            <a:ext cx="19659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>
                <a:solidFill>
                  <a:schemeClr val="accent1"/>
                </a:solidFill>
              </a:rPr>
              <a:t>‘Bid price’ (new nonres building  construction)</a:t>
            </a:r>
            <a:endParaRPr lang="en-US" sz="1400" b="1">
              <a:solidFill>
                <a:srgbClr val="7030A0"/>
              </a:solidFill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303DC0A-1922-4B4B-824A-DA0807B361C5}"/>
              </a:ext>
            </a:extLst>
          </p:cNvPr>
          <p:cNvSpPr txBox="1"/>
          <p:nvPr/>
        </p:nvSpPr>
        <p:spPr>
          <a:xfrm flipH="1">
            <a:off x="11512751" y="4940211"/>
            <a:ext cx="6608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accent1"/>
                </a:solidFill>
              </a:rPr>
              <a:t>3.4%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E1228C92-7487-714D-A722-FBEE8F254E7A}"/>
              </a:ext>
            </a:extLst>
          </p:cNvPr>
          <p:cNvSpPr txBox="1"/>
          <p:nvPr/>
        </p:nvSpPr>
        <p:spPr>
          <a:xfrm flipH="1">
            <a:off x="11512752" y="3370328"/>
            <a:ext cx="6608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C00000"/>
                </a:solidFill>
              </a:rPr>
              <a:t>61%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5C3BC1C1-1FFC-7A47-9757-77232A542EEC}"/>
              </a:ext>
            </a:extLst>
          </p:cNvPr>
          <p:cNvSpPr txBox="1"/>
          <p:nvPr/>
        </p:nvSpPr>
        <p:spPr>
          <a:xfrm flipH="1">
            <a:off x="11512749" y="2732950"/>
            <a:ext cx="6608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2">
                    <a:lumMod val="50000"/>
                  </a:schemeClr>
                </a:solidFill>
              </a:rPr>
              <a:t>88%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498A1CC3-7ADB-D441-AF2E-6C0534261B57}"/>
              </a:ext>
            </a:extLst>
          </p:cNvPr>
          <p:cNvSpPr txBox="1"/>
          <p:nvPr/>
        </p:nvSpPr>
        <p:spPr>
          <a:xfrm flipH="1">
            <a:off x="9188533" y="3375017"/>
            <a:ext cx="1819654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C00000"/>
                </a:solidFill>
              </a:rPr>
              <a:t>Copper and brass mill shapes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3590AAC9-D070-3045-AC1E-82CD65E16A76}"/>
              </a:ext>
            </a:extLst>
          </p:cNvPr>
          <p:cNvSpPr txBox="1"/>
          <p:nvPr/>
        </p:nvSpPr>
        <p:spPr>
          <a:xfrm flipH="1">
            <a:off x="9188532" y="2707053"/>
            <a:ext cx="16516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2">
                    <a:lumMod val="50000"/>
                  </a:schemeClr>
                </a:solidFill>
              </a:rPr>
              <a:t>Steel mill products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763F8B4-35C8-E14E-A47A-DCE3154293F4}"/>
              </a:ext>
            </a:extLst>
          </p:cNvPr>
          <p:cNvSpPr txBox="1"/>
          <p:nvPr/>
        </p:nvSpPr>
        <p:spPr>
          <a:xfrm>
            <a:off x="8928850" y="5795347"/>
            <a:ext cx="6953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6/21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54C42DA7-3D4E-424B-BC8E-1E0D0A8DAD2D}"/>
              </a:ext>
            </a:extLst>
          </p:cNvPr>
          <p:cNvSpPr txBox="1"/>
          <p:nvPr/>
        </p:nvSpPr>
        <p:spPr>
          <a:xfrm>
            <a:off x="7537098" y="5798651"/>
            <a:ext cx="6953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4/21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697660EA-AA6C-D54C-9D7C-495D29118CA8}"/>
              </a:ext>
            </a:extLst>
          </p:cNvPr>
          <p:cNvSpPr txBox="1"/>
          <p:nvPr/>
        </p:nvSpPr>
        <p:spPr>
          <a:xfrm>
            <a:off x="2666809" y="5820221"/>
            <a:ext cx="6360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9/20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4CFE8D7A-8FD6-0D40-93AC-49EC83768D1B}"/>
              </a:ext>
            </a:extLst>
          </p:cNvPr>
          <p:cNvSpPr txBox="1"/>
          <p:nvPr/>
        </p:nvSpPr>
        <p:spPr>
          <a:xfrm flipH="1">
            <a:off x="9164329" y="4565055"/>
            <a:ext cx="1608174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002060"/>
                </a:solidFill>
              </a:rPr>
              <a:t>Gypsum products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36745364-82E1-9948-86FC-BA9DED9353C1}"/>
              </a:ext>
            </a:extLst>
          </p:cNvPr>
          <p:cNvSpPr txBox="1"/>
          <p:nvPr/>
        </p:nvSpPr>
        <p:spPr>
          <a:xfrm flipH="1">
            <a:off x="11512749" y="4565054"/>
            <a:ext cx="6608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002060"/>
                </a:solidFill>
              </a:rPr>
              <a:t>18%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EB31F907-71C3-F249-9C4A-19E0BF929919}"/>
              </a:ext>
            </a:extLst>
          </p:cNvPr>
          <p:cNvSpPr txBox="1"/>
          <p:nvPr/>
        </p:nvSpPr>
        <p:spPr>
          <a:xfrm flipH="1">
            <a:off x="9173623" y="4134863"/>
            <a:ext cx="24820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accent2"/>
                </a:solidFill>
              </a:rPr>
              <a:t>Aluminum mill shapes 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59A14F45-F6E6-AB48-8EBB-EB1129374C4A}"/>
              </a:ext>
            </a:extLst>
          </p:cNvPr>
          <p:cNvSpPr txBox="1"/>
          <p:nvPr/>
        </p:nvSpPr>
        <p:spPr>
          <a:xfrm flipH="1">
            <a:off x="11512749" y="4134862"/>
            <a:ext cx="6608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accent2"/>
                </a:solidFill>
              </a:rPr>
              <a:t>33%</a:t>
            </a:r>
          </a:p>
        </p:txBody>
      </p:sp>
    </p:spTree>
    <p:extLst>
      <p:ext uri="{BB962C8B-B14F-4D97-AF65-F5344CB8AC3E}">
        <p14:creationId xmlns:p14="http://schemas.microsoft.com/office/powerpoint/2010/main" val="34494854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25AD967DD949B419A47CD4AE2F93EBD" ma:contentTypeVersion="12" ma:contentTypeDescription="Create a new document." ma:contentTypeScope="" ma:versionID="341803b24175c571dabac7793e8ca5aa">
  <xsd:schema xmlns:xsd="http://www.w3.org/2001/XMLSchema" xmlns:xs="http://www.w3.org/2001/XMLSchema" xmlns:p="http://schemas.microsoft.com/office/2006/metadata/properties" xmlns:ns2="2a836726-3d2c-4c69-9c92-fad151a74304" xmlns:ns3="873d53b1-518f-4394-bc93-f705f70fee9d" targetNamespace="http://schemas.microsoft.com/office/2006/metadata/properties" ma:root="true" ma:fieldsID="06b72ca3c25422de265c291fa3d1251f" ns2:_="" ns3:_="">
    <xsd:import namespace="2a836726-3d2c-4c69-9c92-fad151a74304"/>
    <xsd:import namespace="873d53b1-518f-4394-bc93-f705f70fee9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LengthInSecond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a836726-3d2c-4c69-9c92-fad151a7430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0" nillable="true" ma:displayName="Length (seconds)" ma:internalName="MediaLengthInSeconds" ma:readOnly="true">
      <xsd:simpleType>
        <xsd:restriction base="dms:Unknown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3d53b1-518f-4394-bc93-f705f70fee9d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6CDC81C-DE15-4165-9DF8-FBF3C125B2B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73EF336-1C62-44C3-9090-1181C4E567A4}"/>
</file>

<file path=customXml/itemProps3.xml><?xml version="1.0" encoding="utf-8"?>
<ds:datastoreItem xmlns:ds="http://schemas.openxmlformats.org/officeDocument/2006/customXml" ds:itemID="{E0996767-2279-475B-B620-F00E1DE071E8}">
  <ds:schemaRefs>
    <ds:schemaRef ds:uri="http://schemas.microsoft.com/office/2006/documentManagement/types"/>
    <ds:schemaRef ds:uri="http://purl.org/dc/elements/1.1/"/>
    <ds:schemaRef ds:uri="http://purl.org/dc/dcmitype/"/>
    <ds:schemaRef ds:uri="http://schemas.openxmlformats.org/package/2006/metadata/core-properties"/>
    <ds:schemaRef ds:uri="http://schemas.microsoft.com/office/2006/metadata/properties"/>
    <ds:schemaRef ds:uri="http://purl.org/dc/terms/"/>
    <ds:schemaRef ds:uri="http://schemas.microsoft.com/office/infopath/2007/PartnerControls"/>
    <ds:schemaRef ds:uri="b8aad867-6d36-4bb2-8b6a-6a22d071eec2"/>
    <ds:schemaRef ds:uri="b2614f45-e450-4993-a7c6-7bbf9d4ae850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227640</TotalTime>
  <Words>1806</Words>
  <Application>Microsoft Office PowerPoint</Application>
  <PresentationFormat>Widescreen</PresentationFormat>
  <Paragraphs>376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7" baseType="lpstr">
      <vt:lpstr>Arial</vt:lpstr>
      <vt:lpstr>Arial Narrow</vt:lpstr>
      <vt:lpstr>Calibri</vt:lpstr>
      <vt:lpstr>Calibri  </vt:lpstr>
      <vt:lpstr>Calibri Light</vt:lpstr>
      <vt:lpstr>Nunito</vt:lpstr>
      <vt:lpstr>Nunito ExtraLight</vt:lpstr>
      <vt:lpstr>Nunito Light</vt:lpstr>
      <vt:lpstr>Poppins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Emily Hoffman</dc:creator>
  <cp:lastModifiedBy>Ken Simonson</cp:lastModifiedBy>
  <cp:revision>613</cp:revision>
  <cp:lastPrinted>2021-07-14T14:15:02Z</cp:lastPrinted>
  <dcterms:created xsi:type="dcterms:W3CDTF">2019-05-30T18:50:33Z</dcterms:created>
  <dcterms:modified xsi:type="dcterms:W3CDTF">2021-07-21T04:52:36Z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0x010100625AD967DD949B419A47CD4AE2F93EBD</vt:lpwstr>
  </property>
</Properties>
</file>